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90"/>
  </p:notesMasterIdLst>
  <p:handoutMasterIdLst>
    <p:handoutMasterId r:id="rId91"/>
  </p:handoutMasterIdLst>
  <p:sldIdLst>
    <p:sldId id="256" r:id="rId3"/>
    <p:sldId id="1186" r:id="rId4"/>
    <p:sldId id="259" r:id="rId5"/>
    <p:sldId id="359" r:id="rId6"/>
    <p:sldId id="384" r:id="rId7"/>
    <p:sldId id="1187" r:id="rId8"/>
    <p:sldId id="1185" r:id="rId9"/>
    <p:sldId id="361" r:id="rId10"/>
    <p:sldId id="360" r:id="rId11"/>
    <p:sldId id="362" r:id="rId12"/>
    <p:sldId id="364" r:id="rId13"/>
    <p:sldId id="425" r:id="rId14"/>
    <p:sldId id="366" r:id="rId15"/>
    <p:sldId id="356" r:id="rId16"/>
    <p:sldId id="403" r:id="rId17"/>
    <p:sldId id="365" r:id="rId18"/>
    <p:sldId id="306" r:id="rId19"/>
    <p:sldId id="358" r:id="rId20"/>
    <p:sldId id="314" r:id="rId21"/>
    <p:sldId id="315" r:id="rId22"/>
    <p:sldId id="316" r:id="rId23"/>
    <p:sldId id="317" r:id="rId24"/>
    <p:sldId id="318" r:id="rId25"/>
    <p:sldId id="1184" r:id="rId26"/>
    <p:sldId id="428" r:id="rId27"/>
    <p:sldId id="320" r:id="rId28"/>
    <p:sldId id="321" r:id="rId29"/>
    <p:sldId id="322" r:id="rId30"/>
    <p:sldId id="323" r:id="rId31"/>
    <p:sldId id="429" r:id="rId32"/>
    <p:sldId id="324" r:id="rId33"/>
    <p:sldId id="430" r:id="rId34"/>
    <p:sldId id="326" r:id="rId35"/>
    <p:sldId id="431" r:id="rId36"/>
    <p:sldId id="329" r:id="rId37"/>
    <p:sldId id="432" r:id="rId38"/>
    <p:sldId id="331" r:id="rId39"/>
    <p:sldId id="370" r:id="rId40"/>
    <p:sldId id="368" r:id="rId41"/>
    <p:sldId id="382" r:id="rId42"/>
    <p:sldId id="333" r:id="rId43"/>
    <p:sldId id="367" r:id="rId44"/>
    <p:sldId id="383" r:id="rId45"/>
    <p:sldId id="334" r:id="rId46"/>
    <p:sldId id="433" r:id="rId47"/>
    <p:sldId id="335" r:id="rId48"/>
    <p:sldId id="337" r:id="rId49"/>
    <p:sldId id="336" r:id="rId50"/>
    <p:sldId id="372" r:id="rId51"/>
    <p:sldId id="353" r:id="rId52"/>
    <p:sldId id="338" r:id="rId53"/>
    <p:sldId id="434" r:id="rId54"/>
    <p:sldId id="1183" r:id="rId55"/>
    <p:sldId id="369" r:id="rId56"/>
    <p:sldId id="340" r:id="rId57"/>
    <p:sldId id="373" r:id="rId58"/>
    <p:sldId id="376" r:id="rId59"/>
    <p:sldId id="375" r:id="rId60"/>
    <p:sldId id="374" r:id="rId61"/>
    <p:sldId id="342" r:id="rId62"/>
    <p:sldId id="341" r:id="rId63"/>
    <p:sldId id="343" r:id="rId64"/>
    <p:sldId id="344" r:id="rId65"/>
    <p:sldId id="371" r:id="rId66"/>
    <p:sldId id="402" r:id="rId67"/>
    <p:sldId id="426" r:id="rId68"/>
    <p:sldId id="427" r:id="rId69"/>
    <p:sldId id="378" r:id="rId70"/>
    <p:sldId id="698" r:id="rId71"/>
    <p:sldId id="1189" r:id="rId72"/>
    <p:sldId id="1190" r:id="rId73"/>
    <p:sldId id="700" r:id="rId74"/>
    <p:sldId id="701" r:id="rId75"/>
    <p:sldId id="702" r:id="rId76"/>
    <p:sldId id="704" r:id="rId77"/>
    <p:sldId id="705" r:id="rId78"/>
    <p:sldId id="706" r:id="rId79"/>
    <p:sldId id="707" r:id="rId80"/>
    <p:sldId id="708" r:id="rId81"/>
    <p:sldId id="721" r:id="rId82"/>
    <p:sldId id="722" r:id="rId83"/>
    <p:sldId id="754" r:id="rId84"/>
    <p:sldId id="724" r:id="rId85"/>
    <p:sldId id="725" r:id="rId86"/>
    <p:sldId id="727" r:id="rId87"/>
    <p:sldId id="728" r:id="rId88"/>
    <p:sldId id="744" r:id="rId89"/>
  </p:sldIdLst>
  <p:sldSz cx="7569200" cy="5334000"/>
  <p:notesSz cx="7569200" cy="533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BC2"/>
    <a:srgbClr val="00A7A2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94"/>
  </p:normalViewPr>
  <p:slideViewPr>
    <p:cSldViewPr>
      <p:cViewPr varScale="1">
        <p:scale>
          <a:sx n="156" d="100"/>
          <a:sy n="156" d="100"/>
        </p:scale>
        <p:origin x="11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5BD7-589C-4CE5-8B67-706AD4B9F329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765C-F6DE-45B0-829F-BC16D026737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53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BB1B-CC99-884D-97C4-25BC286A377C}" type="datetimeFigureOut">
              <a:rPr lang="nl-NL" smtClean="0"/>
              <a:t>30-03-2023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400050"/>
            <a:ext cx="2838450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7238" y="2533650"/>
            <a:ext cx="6054725" cy="240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671F-84E0-304E-971D-44ECC3883A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1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32C67-23E5-4A47-98F7-E463C46F8E5E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97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DE8F-A27D-4533-8531-4C3BFA63BA88}" type="slidenum">
              <a:rPr lang="nl-NL" altLang="nl-NL"/>
              <a:pPr/>
              <a:t>80</a:t>
            </a:fld>
            <a:endParaRPr lang="nl-NL" altLang="nl-NL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DE8F-A27D-4533-8531-4C3BFA63BA88}" type="slidenum">
              <a:rPr lang="nl-NL" altLang="nl-NL"/>
              <a:pPr/>
              <a:t>81</a:t>
            </a:fld>
            <a:endParaRPr lang="nl-NL" altLang="nl-NL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DE8F-A27D-4533-8531-4C3BFA63BA88}" type="slidenum">
              <a:rPr lang="nl-NL" altLang="nl-NL"/>
              <a:pPr/>
              <a:t>83</a:t>
            </a:fld>
            <a:endParaRPr lang="nl-NL" altLang="nl-NL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5299E3-237A-4F7B-86ED-AD852E3FFB1E}" type="slidenum">
              <a:rPr lang="nl-NL" altLang="nl-NL"/>
              <a:pPr eaLnBrk="1" hangingPunct="1"/>
              <a:t>84</a:t>
            </a:fld>
            <a:endParaRPr lang="nl-NL" altLang="nl-N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nl-NL"/>
              <a:t>The primary objective of the stability phase is to create a basis for consistency so “reality” can be seen and random activities can be removed. This forms the foundation for continuous improvement opposed to fire fighting. </a:t>
            </a:r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Before I go into the other elements of basic stability, I want to zoom in on standardized  work as one of the most important building blocks of the DAF Production System.</a:t>
            </a:r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Engineers spend hours on making their best working way only to discover the operator found a better way. Unfortunately every operator has discovered a better way.  This introduces defects, variation and thus basic instability. </a:t>
            </a:r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Together with the operators ‘a best way of performing the operations is recorded in a so called work sheet combination table, a process layout diagram and a knowledge sheet. Together they form the basis for standardized work. At our first stop in the Engine Plant standardized work will be explained in more detail.</a:t>
            </a:r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Of course before you can even start standardizing you need to clean up and organize your operations. Implementing 5S’s is one of the first steps a team undertakes. It boosts team spirit and the results are visible instantly as you can see in the picture below.</a:t>
            </a:r>
          </a:p>
          <a:p>
            <a:pPr eaLnBrk="1" hangingPunct="1"/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DE8F-A27D-4533-8531-4C3BFA63BA88}" type="slidenum">
              <a:rPr lang="nl-NL" altLang="nl-NL"/>
              <a:pPr/>
              <a:t>85</a:t>
            </a:fld>
            <a:endParaRPr lang="nl-NL" altLang="nl-NL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DE8F-A27D-4533-8531-4C3BFA63BA88}" type="slidenum">
              <a:rPr lang="nl-NL" altLang="nl-NL"/>
              <a:pPr/>
              <a:t>86</a:t>
            </a:fld>
            <a:endParaRPr lang="nl-NL" altLang="nl-NL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32C67-23E5-4A47-98F7-E463C46F8E5E}" type="slidenum">
              <a:rPr lang="nl-NL" smtClean="0"/>
              <a:pPr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70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71F-84E0-304E-971D-44ECC3883A79}" type="slidenum">
              <a:rPr lang="nl-NL" smtClean="0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43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DE8F-A27D-4533-8531-4C3BFA63BA88}" type="slidenum">
              <a:rPr lang="nl-NL" altLang="nl-NL"/>
              <a:pPr/>
              <a:t>72</a:t>
            </a:fld>
            <a:endParaRPr lang="nl-NL" altLang="nl-NL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r>
              <a:rPr lang="nl-NL" altLang="nl-NL" dirty="0" err="1"/>
              <a:t>This</a:t>
            </a:r>
            <a:r>
              <a:rPr lang="nl-NL" altLang="nl-NL" dirty="0"/>
              <a:t> is a </a:t>
            </a:r>
            <a:r>
              <a:rPr lang="nl-NL" altLang="nl-NL" dirty="0" err="1"/>
              <a:t>Japanese</a:t>
            </a:r>
            <a:r>
              <a:rPr lang="nl-NL" altLang="nl-NL" dirty="0"/>
              <a:t> </a:t>
            </a:r>
            <a:r>
              <a:rPr lang="nl-NL" altLang="nl-NL" dirty="0" err="1"/>
              <a:t>Quality</a:t>
            </a:r>
            <a:r>
              <a:rPr lang="nl-NL" altLang="nl-NL" dirty="0"/>
              <a:t> Tool, </a:t>
            </a:r>
            <a:r>
              <a:rPr lang="nl-NL" altLang="nl-NL" dirty="0" err="1"/>
              <a:t>called</a:t>
            </a:r>
            <a:r>
              <a:rPr lang="nl-NL" altLang="nl-NL" dirty="0"/>
              <a:t> 5-S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936C-32BF-4296-BB89-134C73E9F745}" type="slidenum">
              <a:rPr lang="nl-NL" altLang="nl-NL"/>
              <a:pPr/>
              <a:t>73</a:t>
            </a:fld>
            <a:endParaRPr lang="nl-NL" alt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DAAFA-5E8A-43FE-BE17-E2899F9418A1}" type="slidenum">
              <a:rPr lang="nl-NL" altLang="nl-NL"/>
              <a:pPr/>
              <a:t>75</a:t>
            </a:fld>
            <a:endParaRPr lang="nl-NL" altLang="nl-NL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936C-32BF-4296-BB89-134C73E9F745}" type="slidenum">
              <a:rPr lang="nl-NL" altLang="nl-NL"/>
              <a:pPr/>
              <a:t>76</a:t>
            </a:fld>
            <a:endParaRPr lang="nl-NL" alt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84213"/>
            <a:ext cx="4865688" cy="3430587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F71F6-B17C-4A74-800E-13991B58315F}" type="slidenum">
              <a:rPr lang="nl-NL" altLang="nl-NL"/>
              <a:pPr/>
              <a:t>77</a:t>
            </a:fld>
            <a:endParaRPr lang="nl-NL" altLang="nl-NL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5550" y="250825"/>
            <a:ext cx="1770063" cy="1249363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704975"/>
            <a:ext cx="6154737" cy="6696075"/>
          </a:xfrm>
        </p:spPr>
        <p:txBody>
          <a:bodyPr lIns="91514" tIns="45755" rIns="91514" bIns="45755"/>
          <a:lstStyle/>
          <a:p>
            <a:r>
              <a:rPr lang="en-US" altLang="nl-NL"/>
              <a:t>Show this slide about 10 seconds</a:t>
            </a:r>
          </a:p>
          <a:p>
            <a:endParaRPr lang="en-US" altLang="nl-NL"/>
          </a:p>
          <a:p>
            <a:r>
              <a:rPr lang="en-US" altLang="nl-NL"/>
              <a:t>Make the screen black</a:t>
            </a:r>
          </a:p>
          <a:p>
            <a:endParaRPr lang="en-US" altLang="nl-NL"/>
          </a:p>
          <a:p>
            <a:r>
              <a:rPr lang="en-US" altLang="nl-NL"/>
              <a:t>Ask how many balls</a:t>
            </a:r>
          </a:p>
          <a:p>
            <a:r>
              <a:rPr lang="en-US" altLang="nl-NL"/>
              <a:t>And Ask which ball is missing?</a:t>
            </a:r>
          </a:p>
          <a:p>
            <a:endParaRPr lang="en-US" altLang="nl-NL"/>
          </a:p>
          <a:p>
            <a:r>
              <a:rPr lang="en-US" altLang="nl-NL"/>
              <a:t>Show the slide again if necessary</a:t>
            </a:r>
          </a:p>
          <a:p>
            <a:endParaRPr lang="en-US" altLang="nl-NL"/>
          </a:p>
          <a:p>
            <a:r>
              <a:rPr lang="en-US" altLang="nl-NL"/>
              <a:t>Let participants shout numbers and colours through the room</a:t>
            </a:r>
          </a:p>
          <a:p>
            <a:endParaRPr lang="en-US" altLang="nl-NL"/>
          </a:p>
          <a:p>
            <a:r>
              <a:rPr lang="en-US" altLang="nl-NL"/>
              <a:t>Then show next slide</a:t>
            </a:r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90B58-ECC3-48F3-B333-3B15583B3844}" type="slidenum">
              <a:rPr lang="nl-NL" altLang="nl-NL"/>
              <a:pPr/>
              <a:t>78</a:t>
            </a:fld>
            <a:endParaRPr lang="nl-NL" altLang="nl-NL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5550" y="250825"/>
            <a:ext cx="1770063" cy="1249363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704975"/>
            <a:ext cx="6154737" cy="6696075"/>
          </a:xfrm>
        </p:spPr>
        <p:txBody>
          <a:bodyPr lIns="91514" tIns="45755" rIns="91514" bIns="45755"/>
          <a:lstStyle/>
          <a:p>
            <a:r>
              <a:rPr lang="en-US" altLang="nl-NL"/>
              <a:t>36!!!</a:t>
            </a:r>
          </a:p>
          <a:p>
            <a:endParaRPr lang="en-US" altLang="nl-NL"/>
          </a:p>
          <a:p>
            <a:r>
              <a:rPr lang="en-US" altLang="nl-NL"/>
              <a:t>Visual order, hej… one green ball is missing!</a:t>
            </a:r>
          </a:p>
          <a:p>
            <a:endParaRPr lang="en-US" altLang="nl-NL"/>
          </a:p>
          <a:p>
            <a:r>
              <a:rPr lang="en-US" altLang="nl-NL"/>
              <a:t>Urge participants to use visual systems in year 4</a:t>
            </a:r>
          </a:p>
          <a:p>
            <a:endParaRPr lang="en-US" altLang="nl-NL"/>
          </a:p>
          <a:p>
            <a:r>
              <a:rPr lang="en-US" altLang="nl-NL"/>
              <a:t>Visual = you see at once / direct what is normal and what is not normal</a:t>
            </a:r>
          </a:p>
          <a:p>
            <a:r>
              <a:rPr lang="en-US" altLang="nl-NL"/>
              <a:t>Without asking</a:t>
            </a:r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355600" y="2286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  <p:sp>
        <p:nvSpPr>
          <p:cNvPr id="3" name="object 4"/>
          <p:cNvSpPr/>
          <p:nvPr userDrawn="1"/>
        </p:nvSpPr>
        <p:spPr>
          <a:xfrm>
            <a:off x="355600" y="2286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193977"/>
            <a:ext cx="3344378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8460" y="1691569"/>
            <a:ext cx="3344378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45049" y="1193977"/>
            <a:ext cx="3345692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845049" y="1691569"/>
            <a:ext cx="3345692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1" y="212373"/>
            <a:ext cx="2490215" cy="90381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9348" y="212374"/>
            <a:ext cx="4231393" cy="455242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8461" y="1116190"/>
            <a:ext cx="2490215" cy="3648605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3616" y="3733800"/>
            <a:ext cx="4541520" cy="44079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83616" y="476603"/>
            <a:ext cx="4541520" cy="3200400"/>
          </a:xfrm>
        </p:spPr>
        <p:txBody>
          <a:bodyPr/>
          <a:lstStyle>
            <a:lvl1pPr marL="0" indent="0">
              <a:buNone/>
              <a:defRPr sz="2600"/>
            </a:lvl1pPr>
            <a:lvl2pPr marL="368600" indent="0">
              <a:buNone/>
              <a:defRPr sz="2300"/>
            </a:lvl2pPr>
            <a:lvl3pPr marL="737202" indent="0">
              <a:buNone/>
              <a:defRPr sz="1900"/>
            </a:lvl3pPr>
            <a:lvl4pPr marL="1105803" indent="0">
              <a:buNone/>
              <a:defRPr sz="1600"/>
            </a:lvl4pPr>
            <a:lvl5pPr marL="1474403" indent="0">
              <a:buNone/>
              <a:defRPr sz="1600"/>
            </a:lvl5pPr>
            <a:lvl6pPr marL="1843004" indent="0">
              <a:buNone/>
              <a:defRPr sz="1600"/>
            </a:lvl6pPr>
            <a:lvl7pPr marL="2211604" indent="0">
              <a:buNone/>
              <a:defRPr sz="1600"/>
            </a:lvl7pPr>
            <a:lvl8pPr marL="2580206" indent="0">
              <a:buNone/>
              <a:defRPr sz="1600"/>
            </a:lvl8pPr>
            <a:lvl9pPr marL="2948806" indent="0">
              <a:buNone/>
              <a:defRPr sz="16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83616" y="4174596"/>
            <a:ext cx="4541520" cy="626004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487670" y="213609"/>
            <a:ext cx="1703070" cy="455118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8461" y="213609"/>
            <a:ext cx="4983057" cy="455118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lIns="73728" tIns="36864" rIns="73728" bIns="36864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object 4"/>
          <p:cNvSpPr/>
          <p:nvPr userDrawn="1"/>
        </p:nvSpPr>
        <p:spPr>
          <a:xfrm>
            <a:off x="279400" y="1524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279400" y="1524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37" y="896409"/>
            <a:ext cx="6090840" cy="1805164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181" y="2750343"/>
            <a:ext cx="3001069" cy="618133"/>
          </a:xfrm>
          <a:prstGeom prst="rect">
            <a:avLst/>
          </a:prstGeom>
        </p:spPr>
        <p:txBody>
          <a:bodyPr lIns="73728" tIns="36864" rIns="73728" bIns="36864"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951" y="2750343"/>
            <a:ext cx="3001069" cy="618133"/>
          </a:xfrm>
          <a:prstGeom prst="rect">
            <a:avLst/>
          </a:prstGeom>
        </p:spPr>
        <p:txBody>
          <a:bodyPr lIns="73728" tIns="36864" rIns="73728" bIns="36864"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23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49" y="355600"/>
            <a:ext cx="6433820" cy="8890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567690" y="1540933"/>
            <a:ext cx="6433820" cy="3200400"/>
          </a:xfrm>
          <a:prstGeom prst="rect">
            <a:avLst/>
          </a:prstGeom>
        </p:spPr>
        <p:txBody>
          <a:bodyPr lIns="73728" tIns="36864" rIns="73728" bIns="36864"/>
          <a:lstStyle/>
          <a:p>
            <a:pPr lvl="0"/>
            <a:endParaRPr lang="nl-NL" noProof="0">
              <a:sym typeface="Gill Sans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67690" y="4859867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6144" y="4859867"/>
            <a:ext cx="2396913" cy="355600"/>
          </a:xfrm>
          <a:prstGeom prst="rect">
            <a:avLst/>
          </a:prstGeom>
        </p:spPr>
        <p:txBody>
          <a:bodyPr lIns="73728" tIns="36864" rIns="73728" bIns="36864"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24593" y="4859867"/>
            <a:ext cx="1576917" cy="355600"/>
          </a:xfrm>
          <a:prstGeom prst="rect">
            <a:avLst/>
          </a:prstGeom>
        </p:spPr>
        <p:txBody>
          <a:bodyPr vert="horz" wrap="square" lIns="73728" tIns="36864" rIns="73728" bIns="36864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FE91B43-2CDC-424D-8A66-946C78B254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73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392" y="1656654"/>
            <a:ext cx="6434416" cy="1143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5977" y="3022077"/>
            <a:ext cx="5298440" cy="1363183"/>
          </a:xfrm>
        </p:spPr>
        <p:txBody>
          <a:bodyPr/>
          <a:lstStyle>
            <a:lvl1pPr marL="0" indent="0" algn="ctr">
              <a:buNone/>
              <a:defRPr/>
            </a:lvl1pPr>
            <a:lvl2pPr marL="322574" indent="0" algn="ctr">
              <a:buNone/>
              <a:defRPr/>
            </a:lvl2pPr>
            <a:lvl3pPr marL="645148" indent="0" algn="ctr">
              <a:buNone/>
              <a:defRPr/>
            </a:lvl3pPr>
            <a:lvl4pPr marL="967722" indent="0" algn="ctr">
              <a:buNone/>
              <a:defRPr/>
            </a:lvl4pPr>
            <a:lvl5pPr marL="1290296" indent="0" algn="ctr">
              <a:buNone/>
              <a:defRPr/>
            </a:lvl5pPr>
            <a:lvl6pPr marL="1612870" indent="0" algn="ctr">
              <a:buNone/>
              <a:defRPr/>
            </a:lvl6pPr>
            <a:lvl7pPr marL="1935444" indent="0" algn="ctr">
              <a:buNone/>
              <a:defRPr/>
            </a:lvl7pPr>
            <a:lvl8pPr marL="2258018" indent="0" algn="ctr">
              <a:buNone/>
              <a:defRPr/>
            </a:lvl8pPr>
            <a:lvl9pPr marL="2580592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832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690" y="1656999"/>
            <a:ext cx="6433820" cy="114335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5380" y="3022600"/>
            <a:ext cx="5298440" cy="13631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915" y="3427589"/>
            <a:ext cx="6433820" cy="105939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7915" y="2260777"/>
            <a:ext cx="6433820" cy="116681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2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8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44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3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16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02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88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8460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47678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67" r:id="rId4"/>
    <p:sldLayoutId id="214748366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vert="horz" lIns="73728" tIns="36864" rIns="73728" bIns="3686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vert="horz" lIns="73728" tIns="36864" rIns="73728" bIns="3686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6E1E-5DA8-44B4-845C-52514CD2158D}" type="datetimeFigureOut">
              <a:rPr lang="nl-NL" smtClean="0"/>
              <a:pPr/>
              <a:t>30-03-2023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737281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480" indent="-276480" algn="l" defTabSz="7372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41" indent="-230400" algn="l" defTabSz="73728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1601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241" indent="-184320" algn="l" defTabSz="73728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882" indent="-184320" algn="l" defTabSz="73728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52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16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480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44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64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8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92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56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20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84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48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12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nkemenade-act.nl/wp-content/uploads/2019/01/Dynamisch_projectmanagement_artikel.pdf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200" y="457200"/>
            <a:ext cx="1414473" cy="303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2250" b="1" spc="-44" baseline="2892">
                <a:solidFill>
                  <a:srgbClr val="00B3A9"/>
                </a:solidFill>
                <a:latin typeface="Lucida Sans Unicode"/>
                <a:cs typeface="Lucida Sans Unicode"/>
              </a:rPr>
              <a:t>va</a:t>
            </a:r>
            <a:r>
              <a:rPr sz="2250" b="1" spc="0" baseline="2892">
                <a:solidFill>
                  <a:srgbClr val="00B3A9"/>
                </a:solidFill>
                <a:latin typeface="Lucida Sans Unicode"/>
                <a:cs typeface="Lucida Sans Unicode"/>
              </a:rPr>
              <a:t>n</a:t>
            </a:r>
            <a:r>
              <a:rPr sz="2250" b="1" spc="117" baseline="2892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r>
              <a:rPr sz="2250" b="1" spc="-44" baseline="2892">
                <a:solidFill>
                  <a:srgbClr val="00B3A9"/>
                </a:solidFill>
                <a:latin typeface="Lucida Sans Unicode"/>
                <a:cs typeface="Lucida Sans Unicode"/>
              </a:rPr>
              <a:t>Kemenade</a:t>
            </a:r>
            <a:endParaRPr sz="1500">
              <a:latin typeface="Lucida Sans Unicode"/>
              <a:cs typeface="Lucida Sans Unicode"/>
            </a:endParaRPr>
          </a:p>
          <a:p>
            <a:pPr marL="411833" marR="26718">
              <a:lnSpc>
                <a:spcPts val="565"/>
              </a:lnSpc>
            </a:pPr>
            <a:r>
              <a:rPr sz="975" i="1" spc="0" baseline="6674" dirty="0">
                <a:solidFill>
                  <a:srgbClr val="00B3A9"/>
                </a:solidFill>
                <a:latin typeface="Lucida Sans Unicode"/>
                <a:cs typeface="Lucida Sans Unicode"/>
              </a:rPr>
              <a:t>Audit</a:t>
            </a:r>
            <a:r>
              <a:rPr sz="975" i="1" spc="-51" baseline="6674" dirty="0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r>
              <a:rPr sz="975" i="1" spc="0" baseline="6674">
                <a:solidFill>
                  <a:srgbClr val="00B3A9"/>
                </a:solidFill>
                <a:latin typeface="Lucida Sans Unicode"/>
                <a:cs typeface="Lucida Sans Unicode"/>
              </a:rPr>
              <a:t>Coaching</a:t>
            </a:r>
            <a:r>
              <a:rPr sz="975" i="1" spc="1" baseline="6674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r>
              <a:rPr sz="975" i="1" spc="0" baseline="6674">
                <a:solidFill>
                  <a:srgbClr val="00B3A9"/>
                </a:solidFill>
                <a:latin typeface="Lucida Sans Unicode"/>
                <a:cs typeface="Lucida Sans Unicode"/>
              </a:rPr>
              <a:t>Training</a:t>
            </a:r>
            <a:r>
              <a:rPr lang="nl-NL" sz="975" i="1" spc="0" baseline="6674" dirty="0">
                <a:solidFill>
                  <a:srgbClr val="00B3A9"/>
                </a:solidFill>
                <a:latin typeface="Lucida Sans Unicode"/>
                <a:cs typeface="Lucida Sans Unicode"/>
              </a:rPr>
              <a:t> 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879600" y="3733800"/>
            <a:ext cx="3784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37281">
              <a:spcBef>
                <a:spcPct val="20000"/>
              </a:spcBef>
              <a:defRPr/>
            </a:pPr>
            <a:r>
              <a:rPr lang="nl-NL" b="1" dirty="0">
                <a:solidFill>
                  <a:schemeClr val="bg2">
                    <a:lumMod val="10000"/>
                  </a:schemeClr>
                </a:solidFill>
              </a:rPr>
              <a:t>Everard van Kemenade</a:t>
            </a:r>
          </a:p>
          <a:p>
            <a:pPr algn="ctr" defTabSz="737281">
              <a:spcBef>
                <a:spcPct val="20000"/>
              </a:spcBef>
              <a:defRPr/>
            </a:pPr>
            <a:r>
              <a:rPr lang="nl-NL" b="1" dirty="0" err="1">
                <a:solidFill>
                  <a:schemeClr val="bg2">
                    <a:lumMod val="10000"/>
                  </a:schemeClr>
                </a:solidFill>
              </a:rPr>
              <a:t>Ph.D</a:t>
            </a:r>
            <a:r>
              <a:rPr lang="nl-NL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27000" y="2997980"/>
            <a:ext cx="5298440" cy="611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A7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84200" y="1219200"/>
            <a:ext cx="6433820" cy="11433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A7A2"/>
                </a:solidFill>
                <a:effectLst/>
                <a:uLnTx/>
                <a:uFillTx/>
                <a:latin typeface="Calibri" pitchFamily="34" charset="0"/>
                <a:ea typeface="ヒラギノ角ゴ ProN W3" charset="-128"/>
                <a:cs typeface="+mj-cs"/>
                <a:sym typeface="Gill Sans" charset="0"/>
              </a:rPr>
              <a:t>DYNAMIC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A7A2"/>
                </a:solidFill>
                <a:effectLst/>
                <a:uLnTx/>
                <a:uFillTx/>
                <a:latin typeface="Calibri" pitchFamily="34" charset="0"/>
                <a:ea typeface="ヒラギノ角ゴ ProN W3" charset="-128"/>
                <a:cs typeface="+mj-cs"/>
                <a:sym typeface="Gill Sans" charset="0"/>
              </a:rPr>
              <a:t> PROJECT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>
                <a:solidFill>
                  <a:srgbClr val="00A7A2"/>
                </a:solidFill>
                <a:latin typeface="Calibri" pitchFamily="34" charset="0"/>
                <a:ea typeface="ヒラギノ角ゴ ProN W3" charset="-128"/>
                <a:cs typeface="+mj-cs"/>
                <a:sym typeface="Gill Sans" charset="0"/>
              </a:rPr>
              <a:t>Client Centered Care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A7A2"/>
              </a:solidFill>
              <a:effectLst/>
              <a:uLnTx/>
              <a:uFillTx/>
              <a:latin typeface="Calibri" pitchFamily="34" charset="0"/>
              <a:ea typeface="ヒラギノ角ゴ ProN W3" charset="-128"/>
              <a:cs typeface="+mj-cs"/>
              <a:sym typeface="Gill Sans" charset="0"/>
            </a:endParaRPr>
          </a:p>
        </p:txBody>
      </p:sp>
      <p:sp>
        <p:nvSpPr>
          <p:cNvPr id="6" name="Tijdelijke aanduiding voor voettekst 2"/>
          <p:cNvSpPr txBox="1">
            <a:spLocks/>
          </p:cNvSpPr>
          <p:nvPr/>
        </p:nvSpPr>
        <p:spPr>
          <a:xfrm>
            <a:off x="812800" y="4787107"/>
            <a:ext cx="5943600" cy="5334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276157" y="4900052"/>
            <a:ext cx="293043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0AA45364-3E6A-4E81-B316-0A6AEA985853}" type="slidenum">
              <a:rPr lang="nl-NL"/>
              <a:pPr/>
              <a:t>10</a:t>
            </a:fld>
            <a:endParaRPr lang="nl-NL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690" y="622300"/>
            <a:ext cx="6433820" cy="592667"/>
          </a:xfrm>
        </p:spPr>
        <p:txBody>
          <a:bodyPr/>
          <a:lstStyle/>
          <a:p>
            <a:r>
              <a:rPr lang="en-US"/>
              <a:t>Definition</a:t>
            </a:r>
            <a:endParaRPr lang="nl-NL"/>
          </a:p>
        </p:txBody>
      </p:sp>
      <p:grpSp>
        <p:nvGrpSpPr>
          <p:cNvPr id="97293" name="Group 13"/>
          <p:cNvGrpSpPr>
            <a:grpSpLocks/>
          </p:cNvGrpSpPr>
          <p:nvPr/>
        </p:nvGrpSpPr>
        <p:grpSpPr bwMode="auto">
          <a:xfrm>
            <a:off x="736600" y="2286000"/>
            <a:ext cx="5739977" cy="1644650"/>
            <a:chOff x="576" y="1968"/>
            <a:chExt cx="4368" cy="1332"/>
          </a:xfrm>
        </p:grpSpPr>
        <p:sp>
          <p:nvSpPr>
            <p:cNvPr id="97284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982" y="2091"/>
              <a:ext cx="960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/>
                <a:t>Wishes</a:t>
              </a:r>
              <a:endParaRPr lang="nl-NL" sz="1600" b="1" dirty="0"/>
            </a:p>
            <a:p>
              <a:pPr>
                <a:spcBef>
                  <a:spcPct val="50000"/>
                </a:spcBef>
              </a:pPr>
              <a:endParaRPr lang="nl-NL" b="1" dirty="0"/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290" name="Oval 10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b="1"/>
                <a:t>Result</a:t>
              </a:r>
              <a:endParaRPr lang="nl-NL" b="1"/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2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Project</a:t>
              </a:r>
              <a:r>
                <a:rPr lang="en-US"/>
                <a:t> road</a:t>
              </a:r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8327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381000"/>
            <a:ext cx="6090840" cy="538455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>
                <a:solidFill>
                  <a:srgbClr val="00A7A2"/>
                </a:solidFill>
              </a:rPr>
              <a:t>Types of projects</a:t>
            </a:r>
            <a:endParaRPr lang="nl-NL" sz="3500" dirty="0">
              <a:solidFill>
                <a:srgbClr val="00A7A2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45" y="1540933"/>
            <a:ext cx="6316865" cy="3200400"/>
          </a:xfrm>
        </p:spPr>
        <p:txBody>
          <a:bodyPr/>
          <a:lstStyle/>
          <a:p>
            <a:pPr marL="368640" indent="-368640">
              <a:buFontTx/>
              <a:buChar char="•"/>
            </a:pPr>
            <a:r>
              <a:rPr lang="en-US" sz="2300" b="1" dirty="0">
                <a:latin typeface="Gill Sans" charset="0"/>
                <a:ea typeface="ヒラギノ角ゴ ProN W3" charset="0"/>
                <a:cs typeface="ヒラギノ角ゴ ProN W3" charset="0"/>
              </a:rPr>
              <a:t>Technical nature, aiming at a change in technique or new product</a:t>
            </a:r>
            <a:r>
              <a:rPr lang="en-US" sz="2300" dirty="0">
                <a:latin typeface="Gill Sans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536321" lvl="1" indent="-276480">
              <a:buFont typeface="Arial" charset="0"/>
              <a:buChar char="•"/>
            </a:pPr>
            <a:r>
              <a:rPr lang="en-US" sz="1900" dirty="0">
                <a:latin typeface="Gill Sans" charset="0"/>
                <a:ea typeface="ヒラギノ角ゴ ProN W3" charset="0"/>
                <a:cs typeface="ヒラギノ角ゴ ProN W3" charset="0"/>
              </a:rPr>
              <a:t>A building like the pyramid of </a:t>
            </a:r>
            <a:r>
              <a:rPr lang="en-US" sz="1900" dirty="0" err="1">
                <a:latin typeface="Gill Sans" charset="0"/>
                <a:ea typeface="ヒラギノ角ゴ ProN W3" charset="0"/>
                <a:cs typeface="ヒラギノ角ゴ ProN W3" charset="0"/>
              </a:rPr>
              <a:t>Gizeh</a:t>
            </a:r>
            <a:r>
              <a:rPr lang="en-US" sz="1900" dirty="0">
                <a:latin typeface="Gill Sans" charset="0"/>
                <a:ea typeface="ヒラギノ角ゴ ProN W3" charset="0"/>
                <a:cs typeface="ヒラギノ角ゴ ProN W3" charset="0"/>
              </a:rPr>
              <a:t> or a house</a:t>
            </a:r>
          </a:p>
          <a:p>
            <a:pPr marL="536321" lvl="1" indent="-276480">
              <a:buFont typeface="Arial" charset="0"/>
              <a:buChar char="•"/>
            </a:pPr>
            <a:r>
              <a:rPr lang="en-US" sz="1900" dirty="0">
                <a:latin typeface="Gill Sans" charset="0"/>
                <a:ea typeface="ヒラギノ角ゴ ProN W3" charset="0"/>
                <a:cs typeface="ヒラギノ角ゴ ProN W3" charset="0"/>
              </a:rPr>
              <a:t>The installation of an electronic patient records</a:t>
            </a:r>
          </a:p>
          <a:p>
            <a:pPr marL="368640" indent="-368640">
              <a:buFontTx/>
              <a:buChar char="•"/>
            </a:pPr>
            <a:r>
              <a:rPr lang="en-US" sz="2300" b="1" dirty="0">
                <a:latin typeface="Gill Sans" charset="0"/>
                <a:ea typeface="ヒラギノ角ゴ ProN W3" charset="0"/>
                <a:cs typeface="ヒラギノ角ゴ ProN W3" charset="0"/>
              </a:rPr>
              <a:t>Social nature, aiming at a change in culture or </a:t>
            </a:r>
            <a:r>
              <a:rPr lang="en-US" sz="2300" b="1" dirty="0" err="1">
                <a:latin typeface="Gill Sans" charset="0"/>
                <a:ea typeface="ヒラギノ角ゴ ProN W3" charset="0"/>
                <a:cs typeface="ヒラギノ角ゴ ProN W3" charset="0"/>
              </a:rPr>
              <a:t>organisation</a:t>
            </a:r>
            <a:endParaRPr lang="en-US" sz="19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536321" lvl="1" indent="-276480">
              <a:buFont typeface="Arial" charset="0"/>
              <a:buChar char="•"/>
            </a:pPr>
            <a:r>
              <a:rPr lang="en-US" sz="1900" dirty="0" err="1">
                <a:latin typeface="Gill Sans" charset="0"/>
                <a:ea typeface="ヒラギノ角ゴ ProN W3" charset="0"/>
                <a:cs typeface="ヒラギノ角ゴ ProN W3" charset="0"/>
              </a:rPr>
              <a:t>Reorganisation</a:t>
            </a:r>
            <a:r>
              <a:rPr lang="en-US" sz="1900" dirty="0">
                <a:latin typeface="Gill Sans" charset="0"/>
                <a:ea typeface="ヒラギノ角ゴ ProN W3" charset="0"/>
                <a:cs typeface="ヒラギノ角ゴ ProN W3" charset="0"/>
              </a:rPr>
              <a:t> of a company</a:t>
            </a:r>
          </a:p>
          <a:p>
            <a:pPr marL="536321" lvl="1" indent="-276480">
              <a:buFont typeface="Arial" charset="0"/>
              <a:buChar char="•"/>
            </a:pPr>
            <a:r>
              <a:rPr lang="en-US" sz="1900" dirty="0">
                <a:latin typeface="Gill Sans" charset="0"/>
                <a:ea typeface="ヒラギノ角ゴ ProN W3" charset="0"/>
                <a:cs typeface="ヒラギノ角ゴ ProN W3" charset="0"/>
              </a:rPr>
              <a:t>Innovation in healthcare like CCC?</a:t>
            </a:r>
            <a:endParaRPr lang="nl-NL" sz="19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5740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1080-821A-CBE3-DAE7-D68F301B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Example: CCC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C1EC-0345-57FC-96F5-2AEDCE8CB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Is CCC a project?</a:t>
            </a:r>
          </a:p>
          <a:p>
            <a:r>
              <a:rPr lang="en-NL" dirty="0"/>
              <a:t>If so: </a:t>
            </a:r>
            <a:r>
              <a:rPr lang="en-GB" dirty="0"/>
              <a:t>w</a:t>
            </a:r>
            <a:r>
              <a:rPr lang="en-NL" dirty="0"/>
              <a:t>hat kind of a project?</a:t>
            </a:r>
          </a:p>
          <a:p>
            <a:r>
              <a:rPr lang="en-NL" dirty="0"/>
              <a:t>What are the claims concerns and issues regarding CCC?</a:t>
            </a:r>
          </a:p>
        </p:txBody>
      </p:sp>
    </p:spTree>
    <p:extLst>
      <p:ext uri="{BB962C8B-B14F-4D97-AF65-F5344CB8AC3E}">
        <p14:creationId xmlns:p14="http://schemas.microsoft.com/office/powerpoint/2010/main" val="6204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0" y="342901"/>
            <a:ext cx="6812280" cy="889000"/>
          </a:xfrm>
        </p:spPr>
        <p:txBody>
          <a:bodyPr/>
          <a:lstStyle/>
          <a:p>
            <a:r>
              <a:rPr lang="nl-NL" sz="3600" dirty="0">
                <a:solidFill>
                  <a:srgbClr val="00A7A2"/>
                </a:solidFill>
              </a:rPr>
              <a:t>2. Claims, concerns </a:t>
            </a:r>
            <a:r>
              <a:rPr lang="nl-NL" sz="3600" dirty="0" err="1">
                <a:solidFill>
                  <a:srgbClr val="00A7A2"/>
                </a:solidFill>
              </a:rPr>
              <a:t>and</a:t>
            </a:r>
            <a:r>
              <a:rPr lang="nl-NL" sz="3600" dirty="0">
                <a:solidFill>
                  <a:srgbClr val="00A7A2"/>
                </a:solidFill>
              </a:rPr>
              <a:t> issues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4191000"/>
            <a:ext cx="6812280" cy="355599"/>
          </a:xfrm>
        </p:spPr>
        <p:txBody>
          <a:bodyPr/>
          <a:lstStyle/>
          <a:p>
            <a:pPr marL="0" indent="0" algn="ctr">
              <a:buNone/>
            </a:pPr>
            <a:r>
              <a:rPr lang="nl-NL" sz="1400" dirty="0" err="1">
                <a:solidFill>
                  <a:srgbClr val="00A7A2"/>
                </a:solidFill>
              </a:rPr>
              <a:t>Guba</a:t>
            </a:r>
            <a:r>
              <a:rPr lang="nl-NL" sz="1400" dirty="0">
                <a:solidFill>
                  <a:srgbClr val="00A7A2"/>
                </a:solidFill>
              </a:rPr>
              <a:t>, E. &amp; Lincoln, Y. (1989), </a:t>
            </a:r>
            <a:r>
              <a:rPr lang="nl-NL" sz="1400" i="1" dirty="0" err="1">
                <a:solidFill>
                  <a:srgbClr val="00A7A2"/>
                </a:solidFill>
              </a:rPr>
              <a:t>Fourth</a:t>
            </a:r>
            <a:r>
              <a:rPr lang="nl-NL" sz="1400" i="1" dirty="0">
                <a:solidFill>
                  <a:srgbClr val="00A7A2"/>
                </a:solidFill>
              </a:rPr>
              <a:t> </a:t>
            </a:r>
            <a:r>
              <a:rPr lang="nl-NL" sz="1400" i="1" dirty="0" err="1">
                <a:solidFill>
                  <a:srgbClr val="00A7A2"/>
                </a:solidFill>
              </a:rPr>
              <a:t>Generation</a:t>
            </a:r>
            <a:r>
              <a:rPr lang="nl-NL" sz="1400" i="1" dirty="0">
                <a:solidFill>
                  <a:srgbClr val="00A7A2"/>
                </a:solidFill>
              </a:rPr>
              <a:t> Evaluation</a:t>
            </a:r>
            <a:r>
              <a:rPr lang="nl-NL" sz="1400" dirty="0">
                <a:solidFill>
                  <a:srgbClr val="00A7A2"/>
                </a:solidFill>
              </a:rPr>
              <a:t>, Beverly Hills.</a:t>
            </a:r>
          </a:p>
        </p:txBody>
      </p:sp>
    </p:spTree>
    <p:extLst>
      <p:ext uri="{BB962C8B-B14F-4D97-AF65-F5344CB8AC3E}">
        <p14:creationId xmlns:p14="http://schemas.microsoft.com/office/powerpoint/2010/main" val="253932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3. </a:t>
            </a:r>
            <a:r>
              <a:rPr lang="nl-NL" dirty="0" err="1">
                <a:solidFill>
                  <a:srgbClr val="00A7A2"/>
                </a:solidFill>
              </a:rPr>
              <a:t>Why</a:t>
            </a:r>
            <a:r>
              <a:rPr lang="nl-NL" dirty="0">
                <a:solidFill>
                  <a:srgbClr val="00A7A2"/>
                </a:solidFill>
              </a:rPr>
              <a:t> </a:t>
            </a:r>
            <a:r>
              <a:rPr lang="nl-NL" dirty="0" err="1">
                <a:solidFill>
                  <a:srgbClr val="00A7A2"/>
                </a:solidFill>
              </a:rPr>
              <a:t>projects</a:t>
            </a:r>
            <a:r>
              <a:rPr lang="nl-NL" dirty="0">
                <a:solidFill>
                  <a:srgbClr val="00A7A2"/>
                </a:solidFill>
              </a:rPr>
              <a:t> </a:t>
            </a:r>
            <a:r>
              <a:rPr lang="nl-NL" dirty="0" err="1">
                <a:solidFill>
                  <a:srgbClr val="00A7A2"/>
                </a:solidFill>
              </a:rPr>
              <a:t>fail</a:t>
            </a:r>
            <a:r>
              <a:rPr lang="nl-NL" dirty="0">
                <a:solidFill>
                  <a:srgbClr val="00A7A2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460" y="1244601"/>
            <a:ext cx="6987540" cy="352019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err="1">
                <a:solidFill>
                  <a:srgbClr val="00A7A2"/>
                </a:solidFill>
              </a:rPr>
              <a:t>Rogers,B</a:t>
            </a:r>
            <a:r>
              <a:rPr lang="nl-NL" sz="2000" dirty="0">
                <a:solidFill>
                  <a:srgbClr val="00A7A2"/>
                </a:solidFill>
              </a:rPr>
              <a:t>. (2016) </a:t>
            </a:r>
            <a:r>
              <a:rPr lang="nl-NL" sz="2000" dirty="0" err="1">
                <a:solidFill>
                  <a:srgbClr val="00A7A2"/>
                </a:solidFill>
              </a:rPr>
              <a:t>Why</a:t>
            </a:r>
            <a:r>
              <a:rPr lang="nl-NL" sz="2000" dirty="0">
                <a:solidFill>
                  <a:srgbClr val="00A7A2"/>
                </a:solidFill>
              </a:rPr>
              <a:t> 84% of companies </a:t>
            </a:r>
            <a:r>
              <a:rPr lang="nl-NL" sz="2000" dirty="0" err="1">
                <a:solidFill>
                  <a:srgbClr val="00A7A2"/>
                </a:solidFill>
              </a:rPr>
              <a:t>fail</a:t>
            </a:r>
            <a:r>
              <a:rPr lang="nl-NL" sz="2000" dirty="0">
                <a:solidFill>
                  <a:srgbClr val="00A7A2"/>
                </a:solidFill>
              </a:rPr>
              <a:t> at digital </a:t>
            </a:r>
            <a:r>
              <a:rPr lang="nl-NL" sz="2000" dirty="0" err="1">
                <a:solidFill>
                  <a:srgbClr val="00A7A2"/>
                </a:solidFill>
              </a:rPr>
              <a:t>transformation</a:t>
            </a:r>
            <a:r>
              <a:rPr lang="nl-NL" sz="2000" dirty="0">
                <a:solidFill>
                  <a:srgbClr val="00A7A2"/>
                </a:solidFill>
              </a:rPr>
              <a:t>, </a:t>
            </a:r>
            <a:r>
              <a:rPr lang="nl-NL" sz="2000" i="1" dirty="0" err="1">
                <a:solidFill>
                  <a:srgbClr val="00A7A2"/>
                </a:solidFill>
              </a:rPr>
              <a:t>Forbes</a:t>
            </a:r>
            <a:r>
              <a:rPr lang="nl-NL" sz="2000" dirty="0">
                <a:solidFill>
                  <a:srgbClr val="00A7A2"/>
                </a:solidFill>
              </a:rPr>
              <a:t>, 26, 279</a:t>
            </a: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2000" dirty="0" err="1">
                <a:solidFill>
                  <a:srgbClr val="00A7A2"/>
                </a:solidFill>
              </a:rPr>
              <a:t>Marr</a:t>
            </a:r>
            <a:r>
              <a:rPr lang="nl-NL" sz="2000" dirty="0">
                <a:solidFill>
                  <a:srgbClr val="00A7A2"/>
                </a:solidFill>
              </a:rPr>
              <a:t>, B. (2016) Are these the 7 real </a:t>
            </a:r>
            <a:r>
              <a:rPr lang="nl-NL" sz="2000" dirty="0" err="1">
                <a:solidFill>
                  <a:srgbClr val="00A7A2"/>
                </a:solidFill>
              </a:rPr>
              <a:t>reasons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why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tech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projects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fail</a:t>
            </a:r>
            <a:r>
              <a:rPr lang="nl-NL" sz="2000" dirty="0">
                <a:solidFill>
                  <a:srgbClr val="00A7A2"/>
                </a:solidFill>
              </a:rPr>
              <a:t>?, </a:t>
            </a:r>
            <a:r>
              <a:rPr lang="nl-NL" sz="2000" i="1" dirty="0" err="1">
                <a:solidFill>
                  <a:srgbClr val="00A7A2"/>
                </a:solidFill>
              </a:rPr>
              <a:t>Forbes</a:t>
            </a:r>
            <a:r>
              <a:rPr lang="nl-NL" sz="2000" dirty="0">
                <a:solidFill>
                  <a:srgbClr val="00A7A2"/>
                </a:solidFill>
              </a:rPr>
              <a:t>, 19,426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A7A2"/>
                </a:solidFill>
              </a:rPr>
              <a:t>      25% </a:t>
            </a:r>
            <a:r>
              <a:rPr lang="nl-NL" sz="2000" dirty="0" err="1">
                <a:solidFill>
                  <a:srgbClr val="00A7A2"/>
                </a:solidFill>
              </a:rPr>
              <a:t>fails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outright</a:t>
            </a: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A7A2"/>
                </a:solidFill>
              </a:rPr>
              <a:t>      20-25% do </a:t>
            </a:r>
            <a:r>
              <a:rPr lang="nl-NL" sz="2000" dirty="0" err="1">
                <a:solidFill>
                  <a:srgbClr val="00A7A2"/>
                </a:solidFill>
              </a:rPr>
              <a:t>not</a:t>
            </a:r>
            <a:r>
              <a:rPr lang="nl-NL" sz="2000" dirty="0">
                <a:solidFill>
                  <a:srgbClr val="00A7A2"/>
                </a:solidFill>
              </a:rPr>
              <a:t> show </a:t>
            </a:r>
            <a:r>
              <a:rPr lang="nl-NL" sz="2000" dirty="0" err="1">
                <a:solidFill>
                  <a:srgbClr val="00A7A2"/>
                </a:solidFill>
              </a:rPr>
              <a:t>any</a:t>
            </a:r>
            <a:r>
              <a:rPr lang="nl-NL" sz="2000" dirty="0">
                <a:solidFill>
                  <a:srgbClr val="00A7A2"/>
                </a:solidFill>
              </a:rPr>
              <a:t> return on investment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A7A2"/>
                </a:solidFill>
              </a:rPr>
              <a:t>      50% </a:t>
            </a:r>
            <a:r>
              <a:rPr lang="nl-NL" sz="2000" dirty="0" err="1">
                <a:solidFill>
                  <a:srgbClr val="00A7A2"/>
                </a:solidFill>
              </a:rPr>
              <a:t>need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massive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reworking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by</a:t>
            </a:r>
            <a:r>
              <a:rPr lang="nl-NL" sz="2000" dirty="0">
                <a:solidFill>
                  <a:srgbClr val="00A7A2"/>
                </a:solidFill>
              </a:rPr>
              <a:t> the time </a:t>
            </a:r>
            <a:r>
              <a:rPr lang="nl-NL" sz="2000" dirty="0" err="1">
                <a:solidFill>
                  <a:srgbClr val="00A7A2"/>
                </a:solidFill>
              </a:rPr>
              <a:t>they’re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finished</a:t>
            </a: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20222"/>
            <a:ext cx="6812280" cy="889000"/>
          </a:xfrm>
        </p:spPr>
        <p:txBody>
          <a:bodyPr/>
          <a:lstStyle/>
          <a:p>
            <a:r>
              <a:rPr lang="nl-NL" sz="3600" dirty="0" err="1">
                <a:solidFill>
                  <a:srgbClr val="00A7A2"/>
                </a:solidFill>
              </a:rPr>
              <a:t>Why</a:t>
            </a:r>
            <a:r>
              <a:rPr lang="nl-NL" sz="3600" dirty="0">
                <a:solidFill>
                  <a:srgbClr val="00A7A2"/>
                </a:solidFill>
              </a:rPr>
              <a:t> </a:t>
            </a:r>
            <a:r>
              <a:rPr lang="nl-NL" sz="3600" dirty="0" err="1">
                <a:solidFill>
                  <a:srgbClr val="00A7A2"/>
                </a:solidFill>
              </a:rPr>
              <a:t>projects</a:t>
            </a:r>
            <a:r>
              <a:rPr lang="nl-NL" sz="3600" dirty="0">
                <a:solidFill>
                  <a:srgbClr val="00A7A2"/>
                </a:solidFill>
              </a:rPr>
              <a:t> </a:t>
            </a:r>
            <a:r>
              <a:rPr lang="nl-NL" sz="3600" dirty="0" err="1">
                <a:solidFill>
                  <a:srgbClr val="00A7A2"/>
                </a:solidFill>
              </a:rPr>
              <a:t>fail</a:t>
            </a:r>
            <a:r>
              <a:rPr lang="nl-NL" sz="3600" dirty="0">
                <a:solidFill>
                  <a:srgbClr val="00A7A2"/>
                </a:solidFill>
              </a:rPr>
              <a:t>? </a:t>
            </a:r>
            <a:r>
              <a:rPr lang="nl-NL" sz="3600" dirty="0" err="1">
                <a:solidFill>
                  <a:srgbClr val="00A7A2"/>
                </a:solidFill>
              </a:rPr>
              <a:t>Apply</a:t>
            </a:r>
            <a:r>
              <a:rPr lang="nl-NL" sz="3600" dirty="0">
                <a:solidFill>
                  <a:srgbClr val="00A7A2"/>
                </a:solidFill>
              </a:rPr>
              <a:t> </a:t>
            </a:r>
            <a:r>
              <a:rPr lang="nl-NL" sz="3600" dirty="0" err="1">
                <a:solidFill>
                  <a:srgbClr val="00A7A2"/>
                </a:solidFill>
              </a:rPr>
              <a:t>to</a:t>
            </a:r>
            <a:r>
              <a:rPr lang="nl-NL" sz="3600" dirty="0">
                <a:solidFill>
                  <a:srgbClr val="00A7A2"/>
                </a:solidFill>
              </a:rPr>
              <a:t> CCC.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Solving</a:t>
            </a:r>
            <a:r>
              <a:rPr lang="nl-NL" sz="2400" dirty="0">
                <a:solidFill>
                  <a:srgbClr val="00A7A2"/>
                </a:solidFill>
              </a:rPr>
              <a:t> the wrong </a:t>
            </a:r>
            <a:r>
              <a:rPr lang="nl-NL" sz="2400" dirty="0" err="1">
                <a:solidFill>
                  <a:srgbClr val="00A7A2"/>
                </a:solidFill>
              </a:rPr>
              <a:t>problem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Poorly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defined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outcome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Lack</a:t>
            </a:r>
            <a:r>
              <a:rPr lang="nl-NL" sz="2400" dirty="0">
                <a:solidFill>
                  <a:srgbClr val="00A7A2"/>
                </a:solidFill>
              </a:rPr>
              <a:t> of </a:t>
            </a:r>
            <a:r>
              <a:rPr lang="nl-NL" sz="2400" dirty="0" err="1">
                <a:solidFill>
                  <a:srgbClr val="00A7A2"/>
                </a:solidFill>
              </a:rPr>
              <a:t>leadership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Lack</a:t>
            </a:r>
            <a:r>
              <a:rPr lang="nl-NL" sz="2400" dirty="0">
                <a:solidFill>
                  <a:srgbClr val="00A7A2"/>
                </a:solidFill>
              </a:rPr>
              <a:t> of 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Insufficient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communication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00A7A2"/>
                </a:solidFill>
              </a:rPr>
              <a:t>No plan or </a:t>
            </a:r>
            <a:r>
              <a:rPr lang="nl-NL" sz="2400" dirty="0" err="1">
                <a:solidFill>
                  <a:srgbClr val="00A7A2"/>
                </a:solidFill>
              </a:rPr>
              <a:t>timeline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Lack</a:t>
            </a:r>
            <a:r>
              <a:rPr lang="nl-NL" sz="2400" dirty="0">
                <a:solidFill>
                  <a:srgbClr val="00A7A2"/>
                </a:solidFill>
              </a:rPr>
              <a:t> of user </a:t>
            </a:r>
            <a:r>
              <a:rPr lang="nl-NL" sz="2400" dirty="0" err="1">
                <a:solidFill>
                  <a:srgbClr val="00A7A2"/>
                </a:solidFill>
              </a:rPr>
              <a:t>testing</a:t>
            </a:r>
            <a:endParaRPr lang="nl-NL" sz="2400" dirty="0">
              <a:solidFill>
                <a:srgbClr val="00A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Change </a:t>
            </a:r>
            <a:r>
              <a:rPr lang="nl-NL" dirty="0" err="1">
                <a:solidFill>
                  <a:srgbClr val="00A7A2"/>
                </a:solidFill>
              </a:rPr>
              <a:t>projects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err="1">
                <a:solidFill>
                  <a:srgbClr val="00A7A2"/>
                </a:solidFill>
              </a:rPr>
              <a:t>Gleeson</a:t>
            </a:r>
            <a:r>
              <a:rPr lang="nl-NL" sz="2000" dirty="0">
                <a:solidFill>
                  <a:srgbClr val="00A7A2"/>
                </a:solidFill>
              </a:rPr>
              <a:t>, B. (2017), 1 </a:t>
            </a:r>
            <a:r>
              <a:rPr lang="nl-NL" sz="2000" dirty="0" err="1">
                <a:solidFill>
                  <a:srgbClr val="00A7A2"/>
                </a:solidFill>
              </a:rPr>
              <a:t>Reason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why</a:t>
            </a:r>
            <a:r>
              <a:rPr lang="nl-NL" sz="2000" dirty="0">
                <a:solidFill>
                  <a:srgbClr val="00A7A2"/>
                </a:solidFill>
              </a:rPr>
              <a:t> most change management </a:t>
            </a:r>
            <a:r>
              <a:rPr lang="nl-NL" sz="2000" dirty="0" err="1">
                <a:solidFill>
                  <a:srgbClr val="00A7A2"/>
                </a:solidFill>
              </a:rPr>
              <a:t>efforts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fail</a:t>
            </a:r>
            <a:r>
              <a:rPr lang="nl-NL" sz="2000" dirty="0">
                <a:solidFill>
                  <a:srgbClr val="00A7A2"/>
                </a:solidFill>
              </a:rPr>
              <a:t>, </a:t>
            </a:r>
            <a:r>
              <a:rPr lang="nl-NL" sz="2000" i="1" dirty="0" err="1">
                <a:solidFill>
                  <a:srgbClr val="00A7A2"/>
                </a:solidFill>
              </a:rPr>
              <a:t>Forbes</a:t>
            </a:r>
            <a:r>
              <a:rPr lang="nl-NL" sz="2000" dirty="0">
                <a:solidFill>
                  <a:srgbClr val="00A7A2"/>
                </a:solidFill>
              </a:rPr>
              <a:t>, 6,753</a:t>
            </a: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A7A2"/>
                </a:solidFill>
              </a:rPr>
              <a:t>8. Change </a:t>
            </a:r>
            <a:r>
              <a:rPr lang="nl-NL" sz="2400" dirty="0" err="1">
                <a:solidFill>
                  <a:srgbClr val="00A7A2"/>
                </a:solidFill>
              </a:rPr>
              <a:t>battle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fatigue</a:t>
            </a:r>
            <a:endParaRPr lang="nl-NL" sz="2400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A7A2"/>
                </a:solidFill>
              </a:rPr>
              <a:t>(</a:t>
            </a:r>
            <a:r>
              <a:rPr lang="nl-NL" sz="2400" dirty="0" err="1">
                <a:solidFill>
                  <a:srgbClr val="00A7A2"/>
                </a:solidFill>
              </a:rPr>
              <a:t>vgl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Ajzen</a:t>
            </a:r>
            <a:r>
              <a:rPr lang="nl-NL" sz="2400" dirty="0">
                <a:solidFill>
                  <a:srgbClr val="00A7A2"/>
                </a:solidFill>
              </a:rPr>
              <a:t>, 1991, </a:t>
            </a:r>
            <a:r>
              <a:rPr lang="nl-NL" sz="2400" dirty="0" err="1">
                <a:solidFill>
                  <a:srgbClr val="00A7A2"/>
                </a:solidFill>
              </a:rPr>
              <a:t>Theory</a:t>
            </a:r>
            <a:r>
              <a:rPr lang="nl-NL" sz="2400" dirty="0">
                <a:solidFill>
                  <a:srgbClr val="00A7A2"/>
                </a:solidFill>
              </a:rPr>
              <a:t> of </a:t>
            </a:r>
            <a:r>
              <a:rPr lang="nl-NL" sz="2400" dirty="0" err="1">
                <a:solidFill>
                  <a:srgbClr val="00A7A2"/>
                </a:solidFill>
              </a:rPr>
              <a:t>Planned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Behavior</a:t>
            </a:r>
            <a:r>
              <a:rPr lang="nl-NL" sz="2400" dirty="0">
                <a:solidFill>
                  <a:srgbClr val="00A7A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04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5600" y="9620"/>
            <a:ext cx="6812280" cy="889000"/>
          </a:xfrm>
        </p:spPr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4. Start </a:t>
            </a:r>
            <a:r>
              <a:rPr lang="nl-NL" dirty="0" err="1">
                <a:solidFill>
                  <a:srgbClr val="00A7A2"/>
                </a:solidFill>
              </a:rPr>
              <a:t>with</a:t>
            </a:r>
            <a:r>
              <a:rPr lang="nl-NL" dirty="0">
                <a:solidFill>
                  <a:srgbClr val="00A7A2"/>
                </a:solidFill>
              </a:rPr>
              <a:t> </a:t>
            </a:r>
            <a:r>
              <a:rPr lang="nl-NL" dirty="0" err="1">
                <a:solidFill>
                  <a:srgbClr val="00A7A2"/>
                </a:solidFill>
              </a:rPr>
              <a:t>why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6600" y="4648200"/>
            <a:ext cx="614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A7A2"/>
                </a:solidFill>
              </a:rPr>
              <a:t>Simon </a:t>
            </a:r>
            <a:r>
              <a:rPr lang="nl-NL" dirty="0" err="1">
                <a:solidFill>
                  <a:srgbClr val="00A7A2"/>
                </a:solidFill>
              </a:rPr>
              <a:t>Sinek</a:t>
            </a:r>
            <a:r>
              <a:rPr lang="nl-NL" dirty="0">
                <a:solidFill>
                  <a:srgbClr val="00A7A2"/>
                </a:solidFill>
              </a:rPr>
              <a:t> </a:t>
            </a:r>
            <a:r>
              <a:rPr lang="nl-NL" dirty="0" err="1">
                <a:solidFill>
                  <a:srgbClr val="00A7A2"/>
                </a:solidFill>
              </a:rPr>
              <a:t>cfr</a:t>
            </a:r>
            <a:r>
              <a:rPr lang="nl-NL" dirty="0">
                <a:solidFill>
                  <a:srgbClr val="00A7A2"/>
                </a:solidFill>
              </a:rPr>
              <a:t> Kotter (2012) </a:t>
            </a:r>
            <a:r>
              <a:rPr lang="nl-NL" dirty="0" err="1">
                <a:solidFill>
                  <a:srgbClr val="00A7A2"/>
                </a:solidFill>
              </a:rPr>
              <a:t>Leading</a:t>
            </a:r>
            <a:r>
              <a:rPr lang="nl-NL" dirty="0">
                <a:solidFill>
                  <a:srgbClr val="00A7A2"/>
                </a:solidFill>
              </a:rPr>
              <a:t> Change: sense of </a:t>
            </a:r>
            <a:r>
              <a:rPr lang="nl-NL" dirty="0" err="1">
                <a:solidFill>
                  <a:srgbClr val="00A7A2"/>
                </a:solidFill>
              </a:rPr>
              <a:t>urgency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C30765-9E1E-F9CB-36EB-743166996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15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The right </a:t>
            </a:r>
            <a:r>
              <a:rPr lang="nl-NL" dirty="0" err="1">
                <a:solidFill>
                  <a:srgbClr val="00A7A2"/>
                </a:solidFill>
              </a:rPr>
              <a:t>problem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460" y="1371600"/>
            <a:ext cx="6812280" cy="3520193"/>
          </a:xfrm>
        </p:spPr>
        <p:txBody>
          <a:bodyPr/>
          <a:lstStyle/>
          <a:p>
            <a:r>
              <a:rPr lang="nl-NL" sz="2800" dirty="0" err="1">
                <a:solidFill>
                  <a:srgbClr val="00A7A2"/>
                </a:solidFill>
              </a:rPr>
              <a:t>Why</a:t>
            </a:r>
            <a:r>
              <a:rPr lang="nl-NL" sz="2800" dirty="0">
                <a:solidFill>
                  <a:srgbClr val="00A7A2"/>
                </a:solidFill>
              </a:rPr>
              <a:t> is </a:t>
            </a:r>
            <a:r>
              <a:rPr lang="nl-NL" sz="2800" dirty="0" err="1">
                <a:solidFill>
                  <a:srgbClr val="00A7A2"/>
                </a:solidFill>
              </a:rPr>
              <a:t>this</a:t>
            </a:r>
            <a:r>
              <a:rPr lang="nl-NL" sz="2800" dirty="0">
                <a:solidFill>
                  <a:srgbClr val="00A7A2"/>
                </a:solidFill>
              </a:rPr>
              <a:t> a </a:t>
            </a:r>
            <a:r>
              <a:rPr lang="nl-NL" sz="2800" dirty="0" err="1">
                <a:solidFill>
                  <a:srgbClr val="00A7A2"/>
                </a:solidFill>
              </a:rPr>
              <a:t>problem</a:t>
            </a:r>
            <a:r>
              <a:rPr lang="nl-NL" sz="2800" dirty="0">
                <a:solidFill>
                  <a:srgbClr val="00A7A2"/>
                </a:solidFill>
              </a:rPr>
              <a:t>?</a:t>
            </a:r>
          </a:p>
          <a:p>
            <a:r>
              <a:rPr lang="nl-NL" sz="2800" dirty="0" err="1">
                <a:solidFill>
                  <a:srgbClr val="00A7A2"/>
                </a:solidFill>
              </a:rPr>
              <a:t>Why</a:t>
            </a:r>
            <a:r>
              <a:rPr lang="nl-NL" sz="2800" dirty="0">
                <a:solidFill>
                  <a:srgbClr val="00A7A2"/>
                </a:solidFill>
              </a:rPr>
              <a:t> do we want </a:t>
            </a:r>
            <a:r>
              <a:rPr lang="nl-NL" sz="2800" dirty="0" err="1">
                <a:solidFill>
                  <a:srgbClr val="00A7A2"/>
                </a:solidFill>
              </a:rPr>
              <a:t>this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solved</a:t>
            </a:r>
            <a:r>
              <a:rPr lang="nl-NL" sz="2800" dirty="0">
                <a:solidFill>
                  <a:srgbClr val="00A7A2"/>
                </a:solidFill>
              </a:rPr>
              <a:t>/made/</a:t>
            </a:r>
            <a:r>
              <a:rPr lang="nl-NL" sz="2800" dirty="0" err="1">
                <a:solidFill>
                  <a:srgbClr val="00A7A2"/>
                </a:solidFill>
              </a:rPr>
              <a:t>done</a:t>
            </a:r>
            <a:r>
              <a:rPr lang="nl-NL" sz="2800" dirty="0">
                <a:solidFill>
                  <a:srgbClr val="00A7A2"/>
                </a:solidFill>
              </a:rPr>
              <a:t>?</a:t>
            </a:r>
          </a:p>
          <a:p>
            <a:r>
              <a:rPr lang="nl-NL" sz="2800" dirty="0" err="1">
                <a:solidFill>
                  <a:srgbClr val="00A7A2"/>
                </a:solidFill>
              </a:rPr>
              <a:t>What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exactly</a:t>
            </a:r>
            <a:r>
              <a:rPr lang="nl-NL" sz="2800" dirty="0">
                <a:solidFill>
                  <a:srgbClr val="00A7A2"/>
                </a:solidFill>
              </a:rPr>
              <a:t> is the </a:t>
            </a:r>
            <a:r>
              <a:rPr lang="nl-NL" sz="2800" dirty="0" err="1">
                <a:solidFill>
                  <a:srgbClr val="00A7A2"/>
                </a:solidFill>
              </a:rPr>
              <a:t>problem</a:t>
            </a:r>
            <a:r>
              <a:rPr lang="nl-NL" sz="2800" dirty="0">
                <a:solidFill>
                  <a:srgbClr val="00A7A2"/>
                </a:solidFill>
              </a:rPr>
              <a:t>?</a:t>
            </a:r>
          </a:p>
          <a:p>
            <a:r>
              <a:rPr lang="nl-NL" sz="2800" dirty="0">
                <a:solidFill>
                  <a:srgbClr val="00A7A2"/>
                </a:solidFill>
              </a:rPr>
              <a:t>Who is </a:t>
            </a:r>
            <a:r>
              <a:rPr lang="nl-NL" sz="2800" dirty="0" err="1">
                <a:solidFill>
                  <a:srgbClr val="00A7A2"/>
                </a:solidFill>
              </a:rPr>
              <a:t>the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owner</a:t>
            </a:r>
            <a:r>
              <a:rPr lang="nl-NL" sz="2800" dirty="0">
                <a:solidFill>
                  <a:srgbClr val="00A7A2"/>
                </a:solidFill>
              </a:rPr>
              <a:t> of </a:t>
            </a:r>
            <a:r>
              <a:rPr lang="nl-NL" sz="2800" dirty="0" err="1">
                <a:solidFill>
                  <a:srgbClr val="00A7A2"/>
                </a:solidFill>
              </a:rPr>
              <a:t>the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problem</a:t>
            </a:r>
            <a:r>
              <a:rPr lang="nl-NL" sz="2800" dirty="0">
                <a:solidFill>
                  <a:srgbClr val="00A7A2"/>
                </a:solidFill>
              </a:rPr>
              <a:t>?</a:t>
            </a:r>
          </a:p>
          <a:p>
            <a:r>
              <a:rPr lang="nl-NL" sz="2800" dirty="0">
                <a:solidFill>
                  <a:srgbClr val="00A7A2"/>
                </a:solidFill>
              </a:rPr>
              <a:t>How, </a:t>
            </a:r>
            <a:r>
              <a:rPr lang="nl-NL" sz="2800" dirty="0" err="1">
                <a:solidFill>
                  <a:srgbClr val="00A7A2"/>
                </a:solidFill>
              </a:rPr>
              <a:t>when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and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where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did</a:t>
            </a:r>
            <a:r>
              <a:rPr lang="nl-NL" sz="2800" dirty="0">
                <a:solidFill>
                  <a:srgbClr val="00A7A2"/>
                </a:solidFill>
              </a:rPr>
              <a:t> the </a:t>
            </a:r>
            <a:r>
              <a:rPr lang="nl-NL" sz="2800" dirty="0" err="1">
                <a:solidFill>
                  <a:srgbClr val="00A7A2"/>
                </a:solidFill>
              </a:rPr>
              <a:t>problem</a:t>
            </a:r>
            <a:r>
              <a:rPr lang="nl-NL" sz="2800" dirty="0">
                <a:solidFill>
                  <a:srgbClr val="00A7A2"/>
                </a:solidFill>
              </a:rPr>
              <a:t> </a:t>
            </a:r>
            <a:r>
              <a:rPr lang="nl-NL" sz="2800" dirty="0" err="1">
                <a:solidFill>
                  <a:srgbClr val="00A7A2"/>
                </a:solidFill>
              </a:rPr>
              <a:t>occur</a:t>
            </a:r>
            <a:r>
              <a:rPr lang="nl-NL" sz="2800" dirty="0">
                <a:solidFill>
                  <a:srgbClr val="00A7A2"/>
                </a:solidFill>
              </a:rPr>
              <a:t>?</a:t>
            </a:r>
          </a:p>
          <a:p>
            <a:r>
              <a:rPr lang="nl-NL" sz="2800" dirty="0">
                <a:solidFill>
                  <a:srgbClr val="00A7A2"/>
                </a:solidFill>
              </a:rPr>
              <a:t>4Wh</a:t>
            </a:r>
          </a:p>
          <a:p>
            <a:endParaRPr lang="nl-NL" sz="2800" dirty="0">
              <a:solidFill>
                <a:srgbClr val="00A7A2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1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243663" y="4914420"/>
            <a:ext cx="325538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FC039CDE-50ED-48DA-B2F3-5E33382DED1B}" type="slidenum">
              <a:rPr lang="nl-NL"/>
              <a:pPr/>
              <a:t>19</a:t>
            </a:fld>
            <a:endParaRPr lang="nl-NL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533400"/>
            <a:ext cx="6629400" cy="592667"/>
          </a:xfrm>
        </p:spPr>
        <p:txBody>
          <a:bodyPr/>
          <a:lstStyle/>
          <a:p>
            <a:r>
              <a:rPr lang="en-US" dirty="0">
                <a:solidFill>
                  <a:srgbClr val="00A7A2"/>
                </a:solidFill>
              </a:rPr>
              <a:t>5. From why to how to what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524000"/>
            <a:ext cx="6090840" cy="1160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5.1. PHASING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5.2. DECISION MAKING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5.3. CONTROLLING</a:t>
            </a:r>
          </a:p>
        </p:txBody>
      </p:sp>
    </p:spTree>
    <p:extLst>
      <p:ext uri="{BB962C8B-B14F-4D97-AF65-F5344CB8AC3E}">
        <p14:creationId xmlns:p14="http://schemas.microsoft.com/office/powerpoint/2010/main" val="12833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5218-F4CE-B2BC-8079-977A602E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Who is here???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18D9-8B6C-3A16-4F5C-53685CFB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76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590030" y="4910491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en-US" dirty="0"/>
              <a:t>4 June 2013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4294967295"/>
          </p:nvPr>
        </p:nvSpPr>
        <p:spPr>
          <a:xfrm>
            <a:off x="2608484" y="4910491"/>
            <a:ext cx="2396913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en-US" dirty="0"/>
              <a:t>Ethiopia</a:t>
            </a:r>
            <a:endParaRPr lang="nl-NL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5446933" y="4910491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9E6ED9B4-559A-4883-9ED4-016235FE0128}" type="slidenum">
              <a:rPr lang="nl-NL"/>
              <a:pPr/>
              <a:t>20</a:t>
            </a:fld>
            <a:endParaRPr lang="nl-NL"/>
          </a:p>
        </p:txBody>
      </p:sp>
      <p:pic>
        <p:nvPicPr>
          <p:cNvPr id="106498" name="Picture 2" descr="D:\Mijn afbeeldingen\plaatjes\over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" y="0"/>
            <a:ext cx="7500389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0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216307" y="4975145"/>
            <a:ext cx="302600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EC45F426-445C-4B9C-A825-BCAE0ED2321C}" type="slidenum">
              <a:rPr lang="nl-NL"/>
              <a:pPr/>
              <a:t>21</a:t>
            </a:fld>
            <a:endParaRPr lang="nl-NL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04800"/>
            <a:ext cx="6433820" cy="592667"/>
          </a:xfrm>
        </p:spPr>
        <p:txBody>
          <a:bodyPr/>
          <a:lstStyle/>
          <a:p>
            <a:r>
              <a:rPr lang="en-US" dirty="0"/>
              <a:t>5.1. PHASING</a:t>
            </a:r>
            <a:endParaRPr lang="nl-NL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524000"/>
            <a:ext cx="6090840" cy="618595"/>
          </a:xfrm>
        </p:spPr>
        <p:txBody>
          <a:bodyPr/>
          <a:lstStyle/>
          <a:p>
            <a:pPr algn="l"/>
            <a:r>
              <a:rPr lang="en-US" sz="2300" dirty="0"/>
              <a:t>INITIATIVE (idea)</a:t>
            </a:r>
          </a:p>
          <a:p>
            <a:pPr lvl="1" algn="l"/>
            <a:r>
              <a:rPr lang="en-US" dirty="0"/>
              <a:t>DEFINITION </a:t>
            </a:r>
            <a:r>
              <a:rPr lang="en-US" sz="2300" dirty="0"/>
              <a:t>(what</a:t>
            </a:r>
            <a:r>
              <a:rPr lang="en-US" dirty="0"/>
              <a:t>)</a:t>
            </a:r>
          </a:p>
          <a:p>
            <a:pPr lvl="2" algn="l"/>
            <a:r>
              <a:rPr lang="en-US" sz="2300" dirty="0"/>
              <a:t>DESIGN (how)</a:t>
            </a:r>
          </a:p>
          <a:p>
            <a:pPr lvl="3" algn="l"/>
            <a:r>
              <a:rPr lang="en-US" sz="2300" dirty="0"/>
              <a:t>PREPARATION (how to make)</a:t>
            </a:r>
          </a:p>
          <a:p>
            <a:pPr lvl="4" algn="l"/>
            <a:r>
              <a:rPr lang="en-US" sz="2300" dirty="0"/>
              <a:t>REALISATION (doing)</a:t>
            </a:r>
          </a:p>
          <a:p>
            <a:pPr lvl="4" algn="l">
              <a:buFont typeface="Wingdings" pitchFamily="2" charset="2"/>
              <a:buNone/>
            </a:pPr>
            <a:r>
              <a:rPr lang="en-US" sz="2300" dirty="0"/>
              <a:t>      AFTER CARE  (stabilizing and </a:t>
            </a:r>
          </a:p>
          <a:p>
            <a:pPr lvl="4" algn="l">
              <a:buFont typeface="Wingdings" pitchFamily="2" charset="2"/>
              <a:buNone/>
            </a:pPr>
            <a:r>
              <a:rPr lang="en-US" sz="2300" dirty="0"/>
              <a:t>       improving)</a:t>
            </a: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28915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457200"/>
            <a:ext cx="6090840" cy="538455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/>
              <a:t>Project phasing</a:t>
            </a:r>
            <a:endParaRPr lang="nl-NL" sz="35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5094" y="1882952"/>
            <a:ext cx="2976430" cy="2858382"/>
          </a:xfrm>
        </p:spPr>
        <p:txBody>
          <a:bodyPr/>
          <a:lstStyle/>
          <a:p>
            <a:pPr marL="276480" indent="-276480">
              <a:buFontTx/>
              <a:buChar char="•"/>
            </a:pPr>
            <a:r>
              <a:rPr lang="en-US" sz="1900" b="1">
                <a:latin typeface="Gill Sans" charset="0"/>
                <a:ea typeface="ヒラギノ角ゴ ProN W3" charset="0"/>
                <a:cs typeface="ヒラギノ角ゴ ProN W3" charset="0"/>
              </a:rPr>
              <a:t>Initiative</a:t>
            </a:r>
          </a:p>
          <a:p>
            <a:pPr marL="276480" indent="-276480">
              <a:buFontTx/>
              <a:buChar char="•"/>
            </a:pPr>
            <a:r>
              <a:rPr lang="en-US" sz="1900" b="1">
                <a:latin typeface="Gill Sans" charset="0"/>
                <a:ea typeface="ヒラギノ角ゴ ProN W3" charset="0"/>
                <a:cs typeface="ヒラギノ角ゴ ProN W3" charset="0"/>
              </a:rPr>
              <a:t>Definition</a:t>
            </a:r>
          </a:p>
          <a:p>
            <a:pPr marL="276480" indent="-276480">
              <a:buFontTx/>
              <a:buChar char="•"/>
            </a:pPr>
            <a:r>
              <a:rPr lang="en-US" sz="1900" b="1">
                <a:latin typeface="Gill Sans" charset="0"/>
                <a:ea typeface="ヒラギノ角ゴ ProN W3" charset="0"/>
                <a:cs typeface="ヒラギノ角ゴ ProN W3" charset="0"/>
              </a:rPr>
              <a:t>Design</a:t>
            </a:r>
          </a:p>
          <a:p>
            <a:pPr marL="276480" indent="-276480">
              <a:buFontTx/>
              <a:buChar char="•"/>
            </a:pPr>
            <a:r>
              <a:rPr lang="en-US" sz="1900" b="1">
                <a:latin typeface="Gill Sans" charset="0"/>
                <a:ea typeface="ヒラギノ角ゴ ProN W3" charset="0"/>
                <a:cs typeface="ヒラギノ角ゴ ProN W3" charset="0"/>
              </a:rPr>
              <a:t>Preparation</a:t>
            </a:r>
          </a:p>
          <a:p>
            <a:pPr marL="276480" indent="-276480">
              <a:buFontTx/>
              <a:buChar char="•"/>
            </a:pPr>
            <a:r>
              <a:rPr lang="en-US" sz="1900" b="1">
                <a:latin typeface="Gill Sans" charset="0"/>
                <a:ea typeface="ヒラギノ角ゴ ProN W3" charset="0"/>
                <a:cs typeface="ヒラギノ角ゴ ProN W3" charset="0"/>
              </a:rPr>
              <a:t>Realisation</a:t>
            </a:r>
          </a:p>
          <a:p>
            <a:pPr marL="276480" indent="-276480">
              <a:buFontTx/>
              <a:buChar char="•"/>
            </a:pPr>
            <a:r>
              <a:rPr lang="en-US" sz="1900" b="1">
                <a:latin typeface="Gill Sans" charset="0"/>
                <a:ea typeface="ヒラギノ角ゴ ProN W3" charset="0"/>
                <a:cs typeface="ヒラギノ角ゴ ProN W3" charset="0"/>
              </a:rPr>
              <a:t>Maintenance and after care</a:t>
            </a:r>
            <a:endParaRPr lang="nl-NL" sz="1900" b="1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04184" y="1882952"/>
            <a:ext cx="3097327" cy="2858382"/>
          </a:xfrm>
        </p:spPr>
        <p:txBody>
          <a:bodyPr/>
          <a:lstStyle/>
          <a:p>
            <a:pPr marL="276480" indent="-276480">
              <a:buFontTx/>
              <a:buChar char="•"/>
            </a:pPr>
            <a:r>
              <a:rPr lang="en-US" sz="1900">
                <a:latin typeface="Gill Sans" charset="0"/>
                <a:ea typeface="ヒラギノ角ゴ ProN W3" charset="0"/>
                <a:cs typeface="ヒラギノ角ゴ ProN W3" charset="0"/>
              </a:rPr>
              <a:t>The idea</a:t>
            </a:r>
          </a:p>
          <a:p>
            <a:pPr marL="276480" indent="-276480">
              <a:buFontTx/>
              <a:buChar char="•"/>
            </a:pPr>
            <a:r>
              <a:rPr lang="en-US" sz="1900">
                <a:latin typeface="Gill Sans" charset="0"/>
                <a:ea typeface="ヒラギノ角ゴ ProN W3" charset="0"/>
                <a:cs typeface="ヒラギノ角ゴ ProN W3" charset="0"/>
              </a:rPr>
              <a:t>What should happen?</a:t>
            </a:r>
          </a:p>
          <a:p>
            <a:pPr marL="276480" indent="-276480">
              <a:buFontTx/>
              <a:buChar char="•"/>
            </a:pPr>
            <a:r>
              <a:rPr lang="en-US" sz="1900">
                <a:latin typeface="Gill Sans" charset="0"/>
                <a:ea typeface="ヒラギノ角ゴ ProN W3" charset="0"/>
                <a:cs typeface="ヒラギノ角ゴ ProN W3" charset="0"/>
              </a:rPr>
              <a:t>How should it happen?</a:t>
            </a:r>
          </a:p>
          <a:p>
            <a:pPr marL="276480" indent="-276480">
              <a:buFontTx/>
              <a:buChar char="•"/>
            </a:pPr>
            <a:r>
              <a:rPr lang="en-US" sz="1900">
                <a:latin typeface="Gill Sans" charset="0"/>
                <a:ea typeface="ヒラギノ角ゴ ProN W3" charset="0"/>
                <a:cs typeface="ヒラギノ角ゴ ProN W3" charset="0"/>
              </a:rPr>
              <a:t>How to realise it</a:t>
            </a:r>
          </a:p>
          <a:p>
            <a:pPr marL="276480" indent="-276480">
              <a:buFontTx/>
              <a:buChar char="•"/>
            </a:pPr>
            <a:r>
              <a:rPr lang="en-US" sz="1900">
                <a:latin typeface="Gill Sans" charset="0"/>
                <a:ea typeface="ヒラギノ角ゴ ProN W3" charset="0"/>
                <a:cs typeface="ヒラギノ角ゴ ProN W3" charset="0"/>
              </a:rPr>
              <a:t>Do it</a:t>
            </a:r>
          </a:p>
          <a:p>
            <a:pPr marL="276480" indent="-276480">
              <a:buFontTx/>
              <a:buChar char="•"/>
            </a:pPr>
            <a:r>
              <a:rPr lang="en-US" sz="1900">
                <a:latin typeface="Gill Sans" charset="0"/>
                <a:ea typeface="ヒラギノ角ゴ ProN W3" charset="0"/>
                <a:cs typeface="ヒラギノ角ゴ ProN W3" charset="0"/>
              </a:rPr>
              <a:t>Use and maintain the result</a:t>
            </a:r>
            <a:endParaRPr lang="nl-NL" sz="190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6659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  <p:bldP spid="7168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6433820" cy="592667"/>
          </a:xfrm>
        </p:spPr>
        <p:txBody>
          <a:bodyPr/>
          <a:lstStyle/>
          <a:p>
            <a:r>
              <a:rPr lang="en-US" dirty="0"/>
              <a:t>Phasing I: initiative</a:t>
            </a:r>
            <a:endParaRPr lang="nl-NL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180" y="1066800"/>
            <a:ext cx="6090840" cy="618595"/>
          </a:xfrm>
        </p:spPr>
        <p:txBody>
          <a:bodyPr/>
          <a:lstStyle/>
          <a:p>
            <a:r>
              <a:rPr lang="en-US" sz="2800" dirty="0"/>
              <a:t>Desired result:</a:t>
            </a:r>
          </a:p>
          <a:p>
            <a:pPr lvl="1"/>
            <a:r>
              <a:rPr lang="en-US" dirty="0"/>
              <a:t>There is a COMMON IDEA</a:t>
            </a:r>
          </a:p>
          <a:p>
            <a:pPr lvl="1"/>
            <a:r>
              <a:rPr lang="en-US" dirty="0"/>
              <a:t>in ALL PEOPLES MINDS</a:t>
            </a:r>
          </a:p>
          <a:p>
            <a:pPr lvl="1"/>
            <a:r>
              <a:rPr lang="en-US" dirty="0"/>
              <a:t>concerning THE PROJECT.</a:t>
            </a:r>
          </a:p>
          <a:p>
            <a:pPr marL="457200" lvl="1" indent="0">
              <a:buNone/>
            </a:pPr>
            <a:r>
              <a:rPr lang="en-US" dirty="0"/>
              <a:t>Including: What is the problem?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WHAT IS THE PROJECT?</a:t>
            </a:r>
            <a:br>
              <a:rPr lang="en-US" dirty="0"/>
            </a:br>
            <a:r>
              <a:rPr lang="en-US" dirty="0"/>
              <a:t>WHAT IS THE PROJECT </a:t>
            </a:r>
            <a:r>
              <a:rPr lang="en-US" b="1" dirty="0"/>
              <a:t>NOT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38D1-E19C-F446-5247-BFC3F61D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Your project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08EB-5BA8-3747-A6A8-75ED2755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485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355601"/>
            <a:ext cx="6812280" cy="889000"/>
          </a:xfrm>
        </p:spPr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Has this been done with CCC?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97571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04800"/>
            <a:ext cx="6433820" cy="592667"/>
          </a:xfrm>
        </p:spPr>
        <p:txBody>
          <a:bodyPr/>
          <a:lstStyle/>
          <a:p>
            <a:r>
              <a:rPr lang="en-US" dirty="0"/>
              <a:t>Phasing II: Definition</a:t>
            </a:r>
            <a:endParaRPr lang="nl-NL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47800"/>
            <a:ext cx="7010400" cy="618595"/>
          </a:xfrm>
        </p:spPr>
        <p:txBody>
          <a:bodyPr/>
          <a:lstStyle/>
          <a:p>
            <a:pPr algn="l"/>
            <a:r>
              <a:rPr lang="en-US" dirty="0"/>
              <a:t>Desired result</a:t>
            </a:r>
          </a:p>
          <a:p>
            <a:pPr lvl="1" algn="l"/>
            <a:r>
              <a:rPr lang="en-US" dirty="0"/>
              <a:t>The concrete PROJECT RESULT</a:t>
            </a:r>
          </a:p>
          <a:p>
            <a:pPr lvl="1" algn="l"/>
            <a:r>
              <a:rPr lang="en-US" dirty="0"/>
              <a:t>is KNOWN in terms of </a:t>
            </a:r>
          </a:p>
          <a:p>
            <a:pPr lvl="1" algn="l"/>
            <a:r>
              <a:rPr lang="en-US" dirty="0"/>
              <a:t>		     PRODUCTS</a:t>
            </a:r>
          </a:p>
          <a:p>
            <a:pPr lvl="1" algn="l"/>
            <a:r>
              <a:rPr lang="en-US" dirty="0"/>
              <a:t>                  PERFORMANCES</a:t>
            </a:r>
          </a:p>
          <a:p>
            <a:pPr lvl="1"/>
            <a:r>
              <a:rPr lang="en-US" dirty="0"/>
              <a:t>                  DEMANDS AND WISHES</a:t>
            </a:r>
          </a:p>
          <a:p>
            <a:pPr marL="457200" lvl="1" indent="0">
              <a:buNone/>
            </a:pPr>
            <a:r>
              <a:rPr lang="en-US" b="1" dirty="0"/>
              <a:t>MEASURABLE: </a:t>
            </a:r>
            <a:r>
              <a:rPr lang="en-US" b="1" dirty="0">
                <a:solidFill>
                  <a:srgbClr val="00A7A2"/>
                </a:solidFill>
              </a:rPr>
              <a:t>THE DEFINED OUTCOME!!!</a:t>
            </a:r>
            <a:endParaRPr lang="nl-NL" b="1" dirty="0">
              <a:solidFill>
                <a:srgbClr val="00A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6433820" cy="592667"/>
          </a:xfrm>
        </p:spPr>
        <p:txBody>
          <a:bodyPr/>
          <a:lstStyle/>
          <a:p>
            <a:r>
              <a:rPr lang="en-US" dirty="0"/>
              <a:t>Define Quality (1)</a:t>
            </a:r>
            <a:endParaRPr lang="nl-NL" dirty="0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6600" y="1295400"/>
            <a:ext cx="6090840" cy="618595"/>
          </a:xfrm>
        </p:spPr>
        <p:txBody>
          <a:bodyPr/>
          <a:lstStyle/>
          <a:p>
            <a:r>
              <a:rPr lang="en-US" dirty="0"/>
              <a:t>Determine clear (=SMART) the requirements of the </a:t>
            </a:r>
            <a:r>
              <a:rPr lang="en-US" dirty="0">
                <a:solidFill>
                  <a:srgbClr val="00A7A2"/>
                </a:solidFill>
              </a:rPr>
              <a:t>outcome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is its performance?</a:t>
            </a:r>
          </a:p>
          <a:p>
            <a:pPr lvl="1"/>
            <a:r>
              <a:rPr lang="en-US" dirty="0"/>
              <a:t>How to use it? </a:t>
            </a:r>
            <a:r>
              <a:rPr lang="en-US" dirty="0">
                <a:solidFill>
                  <a:srgbClr val="00A7A2"/>
                </a:solidFill>
              </a:rPr>
              <a:t>Ask users!!!!</a:t>
            </a:r>
          </a:p>
          <a:p>
            <a:r>
              <a:rPr lang="en-US" sz="2800" dirty="0"/>
              <a:t>WHAT IS GOOD ENOUGH?</a:t>
            </a:r>
          </a:p>
          <a:p>
            <a:r>
              <a:rPr lang="en-US" sz="2800" dirty="0"/>
              <a:t>WHAT IS JUST TOO POOR?</a:t>
            </a:r>
          </a:p>
          <a:p>
            <a:r>
              <a:rPr lang="en-US" sz="2800" dirty="0"/>
              <a:t>WHAT IS TOO MUCH OF THE GOOD?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495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304800"/>
            <a:ext cx="6433820" cy="592667"/>
          </a:xfrm>
        </p:spPr>
        <p:txBody>
          <a:bodyPr/>
          <a:lstStyle/>
          <a:p>
            <a:r>
              <a:rPr lang="en-US" dirty="0"/>
              <a:t>SMART</a:t>
            </a:r>
            <a:endParaRPr lang="nl-NL" dirty="0"/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6600" y="1447800"/>
            <a:ext cx="6090840" cy="61859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i="1" dirty="0"/>
              <a:t>pecific</a:t>
            </a:r>
          </a:p>
          <a:p>
            <a:r>
              <a:rPr lang="en-US" dirty="0"/>
              <a:t>M</a:t>
            </a:r>
            <a:r>
              <a:rPr lang="en-US" i="1" dirty="0"/>
              <a:t>easurable</a:t>
            </a:r>
          </a:p>
          <a:p>
            <a:r>
              <a:rPr lang="en-US" dirty="0"/>
              <a:t>A</a:t>
            </a:r>
            <a:r>
              <a:rPr lang="en-US" i="1" dirty="0"/>
              <a:t>ccepted</a:t>
            </a:r>
          </a:p>
          <a:p>
            <a:r>
              <a:rPr lang="en-US" dirty="0"/>
              <a:t>R</a:t>
            </a:r>
            <a:r>
              <a:rPr lang="en-US" i="1" dirty="0"/>
              <a:t>ealistic</a:t>
            </a:r>
          </a:p>
          <a:p>
            <a:r>
              <a:rPr lang="en-US" dirty="0"/>
              <a:t>T</a:t>
            </a:r>
            <a:r>
              <a:rPr lang="en-US" i="1" dirty="0"/>
              <a:t>ime bound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0427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304800"/>
            <a:ext cx="6433820" cy="592667"/>
          </a:xfrm>
        </p:spPr>
        <p:txBody>
          <a:bodyPr/>
          <a:lstStyle/>
          <a:p>
            <a:r>
              <a:rPr lang="en-US" dirty="0"/>
              <a:t>Define Quality (2)</a:t>
            </a:r>
            <a:endParaRPr lang="nl-NL" dirty="0"/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6600" y="1524000"/>
            <a:ext cx="6090840" cy="618595"/>
          </a:xfrm>
        </p:spPr>
        <p:txBody>
          <a:bodyPr/>
          <a:lstStyle/>
          <a:p>
            <a:r>
              <a:rPr lang="en-US" dirty="0"/>
              <a:t>Define requirements of the intermediate results</a:t>
            </a:r>
          </a:p>
          <a:p>
            <a:endParaRPr lang="en-US" dirty="0"/>
          </a:p>
          <a:p>
            <a:r>
              <a:rPr lang="en-US" dirty="0"/>
              <a:t>WHO SETS THE STANDARDS?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4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600" y="0"/>
            <a:ext cx="6812280" cy="889000"/>
          </a:xfrm>
        </p:spPr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Content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914400"/>
            <a:ext cx="6812280" cy="3520193"/>
          </a:xfrm>
        </p:spPr>
        <p:txBody>
          <a:bodyPr/>
          <a:lstStyle/>
          <a:p>
            <a:pPr marL="414720" indent="-414720">
              <a:buFont typeface="+mj-lt"/>
              <a:buAutoNum type="arabicPeriod"/>
            </a:pPr>
            <a:r>
              <a:rPr lang="nl-NL" sz="2400" dirty="0" err="1">
                <a:solidFill>
                  <a:srgbClr val="008080"/>
                </a:solidFill>
              </a:rPr>
              <a:t>What</a:t>
            </a:r>
            <a:r>
              <a:rPr lang="nl-NL" sz="2400" dirty="0">
                <a:solidFill>
                  <a:srgbClr val="008080"/>
                </a:solidFill>
              </a:rPr>
              <a:t> are we </a:t>
            </a:r>
            <a:r>
              <a:rPr lang="nl-NL" sz="2400" dirty="0" err="1">
                <a:solidFill>
                  <a:srgbClr val="008080"/>
                </a:solidFill>
              </a:rPr>
              <a:t>talking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about</a:t>
            </a:r>
            <a:r>
              <a:rPr lang="nl-NL" sz="2400" dirty="0">
                <a:solidFill>
                  <a:srgbClr val="008080"/>
                </a:solidFill>
              </a:rPr>
              <a:t>?</a:t>
            </a:r>
          </a:p>
          <a:p>
            <a:pPr marL="414720" indent="-414720">
              <a:buFont typeface="+mj-lt"/>
              <a:buAutoNum type="arabicPeriod"/>
            </a:pPr>
            <a:r>
              <a:rPr lang="nl-NL" sz="2400" dirty="0">
                <a:solidFill>
                  <a:srgbClr val="008080"/>
                </a:solidFill>
              </a:rPr>
              <a:t>Claims, Concerns </a:t>
            </a:r>
            <a:r>
              <a:rPr lang="nl-NL" sz="2400" dirty="0" err="1">
                <a:solidFill>
                  <a:srgbClr val="008080"/>
                </a:solidFill>
              </a:rPr>
              <a:t>and</a:t>
            </a:r>
            <a:r>
              <a:rPr lang="nl-NL" sz="2400" dirty="0">
                <a:solidFill>
                  <a:srgbClr val="008080"/>
                </a:solidFill>
              </a:rPr>
              <a:t> Issues</a:t>
            </a:r>
          </a:p>
          <a:p>
            <a:pPr marL="414720" indent="-414720">
              <a:buFont typeface="+mj-lt"/>
              <a:buAutoNum type="arabicPeriod"/>
            </a:pPr>
            <a:r>
              <a:rPr lang="nl-NL" sz="2400" dirty="0" err="1">
                <a:solidFill>
                  <a:srgbClr val="008080"/>
                </a:solidFill>
              </a:rPr>
              <a:t>Why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projects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fail</a:t>
            </a:r>
            <a:r>
              <a:rPr lang="nl-NL" sz="2400" dirty="0">
                <a:solidFill>
                  <a:srgbClr val="008080"/>
                </a:solidFill>
              </a:rPr>
              <a:t>?</a:t>
            </a:r>
          </a:p>
          <a:p>
            <a:pPr marL="414720" indent="-414720">
              <a:buFont typeface="+mj-lt"/>
              <a:buAutoNum type="arabicPeriod"/>
            </a:pPr>
            <a:r>
              <a:rPr lang="nl-NL" sz="2400" dirty="0">
                <a:solidFill>
                  <a:srgbClr val="008080"/>
                </a:solidFill>
              </a:rPr>
              <a:t>Start </a:t>
            </a:r>
            <a:r>
              <a:rPr lang="nl-NL" sz="2400" dirty="0" err="1">
                <a:solidFill>
                  <a:srgbClr val="008080"/>
                </a:solidFill>
              </a:rPr>
              <a:t>with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Why</a:t>
            </a:r>
            <a:r>
              <a:rPr lang="nl-NL" sz="2400" dirty="0">
                <a:solidFill>
                  <a:srgbClr val="008080"/>
                </a:solidFill>
              </a:rPr>
              <a:t>?</a:t>
            </a:r>
          </a:p>
          <a:p>
            <a:pPr marL="414720" indent="-414720">
              <a:buFont typeface="+mj-lt"/>
              <a:buAutoNum type="arabicPeriod"/>
            </a:pPr>
            <a:r>
              <a:rPr lang="nl-NL" sz="2400" dirty="0" err="1">
                <a:solidFill>
                  <a:srgbClr val="008080"/>
                </a:solidFill>
              </a:rPr>
              <a:t>From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why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to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how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to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what</a:t>
            </a:r>
            <a:endParaRPr lang="nl-NL" sz="2400" dirty="0">
              <a:solidFill>
                <a:srgbClr val="008080"/>
              </a:solidFill>
            </a:endParaRPr>
          </a:p>
          <a:p>
            <a:pPr marL="400050" lvl="1" indent="0">
              <a:buNone/>
            </a:pPr>
            <a:r>
              <a:rPr lang="nl-NL" sz="2400" dirty="0">
                <a:solidFill>
                  <a:srgbClr val="008080"/>
                </a:solidFill>
              </a:rPr>
              <a:t>@ </a:t>
            </a:r>
            <a:r>
              <a:rPr lang="nl-NL" sz="2400" dirty="0" err="1">
                <a:solidFill>
                  <a:srgbClr val="008080"/>
                </a:solidFill>
              </a:rPr>
              <a:t>phasing</a:t>
            </a:r>
            <a:endParaRPr lang="nl-NL" sz="2400" dirty="0">
              <a:solidFill>
                <a:srgbClr val="008080"/>
              </a:solidFill>
            </a:endParaRPr>
          </a:p>
          <a:p>
            <a:pPr marL="400050" lvl="1" indent="0">
              <a:buNone/>
            </a:pPr>
            <a:r>
              <a:rPr lang="nl-NL" sz="2400" dirty="0">
                <a:solidFill>
                  <a:srgbClr val="008080"/>
                </a:solidFill>
              </a:rPr>
              <a:t>@ </a:t>
            </a:r>
            <a:r>
              <a:rPr lang="nl-NL" sz="2400" dirty="0" err="1">
                <a:solidFill>
                  <a:srgbClr val="008080"/>
                </a:solidFill>
              </a:rPr>
              <a:t>decision</a:t>
            </a:r>
            <a:r>
              <a:rPr lang="nl-NL" sz="2400" dirty="0">
                <a:solidFill>
                  <a:srgbClr val="008080"/>
                </a:solidFill>
              </a:rPr>
              <a:t> making </a:t>
            </a:r>
          </a:p>
          <a:p>
            <a:pPr marL="400050" lvl="1" indent="0">
              <a:buNone/>
            </a:pPr>
            <a:r>
              <a:rPr lang="nl-NL" sz="2400" dirty="0">
                <a:solidFill>
                  <a:srgbClr val="008080"/>
                </a:solidFill>
              </a:rPr>
              <a:t>@ controlling</a:t>
            </a:r>
          </a:p>
          <a:p>
            <a:pPr marL="414720" indent="-414720">
              <a:buFont typeface="+mj-lt"/>
              <a:buAutoNum type="arabicPeriod"/>
            </a:pPr>
            <a:r>
              <a:rPr lang="nl-NL" sz="2400" dirty="0">
                <a:solidFill>
                  <a:srgbClr val="008080"/>
                </a:solidFill>
              </a:rPr>
              <a:t>Change </a:t>
            </a:r>
            <a:r>
              <a:rPr lang="nl-NL" sz="2400" dirty="0" err="1">
                <a:solidFill>
                  <a:srgbClr val="008080"/>
                </a:solidFill>
              </a:rPr>
              <a:t>battle</a:t>
            </a:r>
            <a:r>
              <a:rPr lang="nl-NL" sz="2400" dirty="0">
                <a:solidFill>
                  <a:srgbClr val="008080"/>
                </a:solidFill>
              </a:rPr>
              <a:t> </a:t>
            </a:r>
            <a:r>
              <a:rPr lang="nl-NL" sz="2400" dirty="0" err="1">
                <a:solidFill>
                  <a:srgbClr val="008080"/>
                </a:solidFill>
              </a:rPr>
              <a:t>fatigue</a:t>
            </a:r>
            <a:endParaRPr lang="nl-NL" sz="2400" dirty="0">
              <a:solidFill>
                <a:srgbClr val="008080"/>
              </a:solidFill>
            </a:endParaRPr>
          </a:p>
        </p:txBody>
      </p:sp>
      <p:sp>
        <p:nvSpPr>
          <p:cNvPr id="4" name="Tijdelijke aanduiding voor voettekst 2"/>
          <p:cNvSpPr txBox="1">
            <a:spLocks/>
          </p:cNvSpPr>
          <p:nvPr/>
        </p:nvSpPr>
        <p:spPr>
          <a:xfrm>
            <a:off x="736600" y="4800600"/>
            <a:ext cx="5943600" cy="5334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Hogeschool Utrecht, 25 januari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355601"/>
            <a:ext cx="6812280" cy="889000"/>
          </a:xfrm>
        </p:spPr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Produce a definition 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NL"/>
              <a:t>n groups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9786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6433820" cy="592667"/>
          </a:xfrm>
        </p:spPr>
        <p:txBody>
          <a:bodyPr/>
          <a:lstStyle/>
          <a:p>
            <a:r>
              <a:rPr lang="en-US" dirty="0"/>
              <a:t>Phasing III: Design</a:t>
            </a:r>
            <a:endParaRPr lang="nl-NL" dirty="0"/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84200" y="1295400"/>
            <a:ext cx="6433820" cy="3200400"/>
          </a:xfrm>
        </p:spPr>
        <p:txBody>
          <a:bodyPr/>
          <a:lstStyle/>
          <a:p>
            <a:pPr algn="l"/>
            <a:r>
              <a:rPr lang="en-US" dirty="0"/>
              <a:t>Desired result (DES)</a:t>
            </a:r>
          </a:p>
          <a:p>
            <a:pPr lvl="1" algn="l"/>
            <a:r>
              <a:rPr lang="en-US" dirty="0"/>
              <a:t>There is a:</a:t>
            </a:r>
          </a:p>
          <a:p>
            <a:pPr lvl="1" algn="l"/>
            <a:r>
              <a:rPr lang="en-US" dirty="0"/>
              <a:t> 		   DETAILED</a:t>
            </a:r>
          </a:p>
          <a:p>
            <a:pPr lvl="1" algn="l"/>
            <a:r>
              <a:rPr lang="en-US" dirty="0"/>
              <a:t>                 ELABORATED</a:t>
            </a:r>
          </a:p>
          <a:p>
            <a:pPr lvl="1" algn="l"/>
            <a:r>
              <a:rPr lang="en-US" dirty="0"/>
              <a:t>                 INTERVENTION/SOLUTION/		   DESIGN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4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Has this been done with CCC?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03211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5600" y="457200"/>
            <a:ext cx="6809772" cy="592667"/>
          </a:xfrm>
        </p:spPr>
        <p:txBody>
          <a:bodyPr/>
          <a:lstStyle/>
          <a:p>
            <a:r>
              <a:rPr lang="en-US" dirty="0"/>
              <a:t>Phasing IV: Preparation</a:t>
            </a:r>
            <a:endParaRPr lang="nl-NL" dirty="0"/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0400" y="1447800"/>
            <a:ext cx="6090840" cy="618595"/>
          </a:xfrm>
        </p:spPr>
        <p:txBody>
          <a:bodyPr/>
          <a:lstStyle/>
          <a:p>
            <a:r>
              <a:rPr lang="en-US" dirty="0"/>
              <a:t>Desired result</a:t>
            </a:r>
          </a:p>
          <a:p>
            <a:pPr lvl="1"/>
            <a:r>
              <a:rPr lang="en-US" dirty="0"/>
              <a:t>The EXECUTION of the intervention</a:t>
            </a:r>
          </a:p>
          <a:p>
            <a:pPr lvl="1"/>
            <a:r>
              <a:rPr lang="en-US" dirty="0"/>
              <a:t>Can PROCEED</a:t>
            </a:r>
          </a:p>
          <a:p>
            <a:pPr lvl="1"/>
            <a:r>
              <a:rPr lang="en-US" dirty="0"/>
              <a:t>        PERFECTLY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‘’JUST PUSH THE BUTTON’’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3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31" y="371930"/>
            <a:ext cx="6812280" cy="889000"/>
          </a:xfrm>
        </p:spPr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Has this been done with CCC?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849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6433820" cy="592667"/>
          </a:xfrm>
        </p:spPr>
        <p:txBody>
          <a:bodyPr/>
          <a:lstStyle/>
          <a:p>
            <a:r>
              <a:rPr lang="en-US" dirty="0"/>
              <a:t>Phasing V: </a:t>
            </a:r>
            <a:r>
              <a:rPr lang="en-US" dirty="0" err="1"/>
              <a:t>Realisation</a:t>
            </a:r>
            <a:endParaRPr lang="nl-NL" dirty="0"/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12800" y="1600200"/>
            <a:ext cx="6090840" cy="618595"/>
          </a:xfrm>
        </p:spPr>
        <p:txBody>
          <a:bodyPr/>
          <a:lstStyle/>
          <a:p>
            <a:r>
              <a:rPr lang="en-US" dirty="0"/>
              <a:t>Desired result</a:t>
            </a:r>
          </a:p>
          <a:p>
            <a:endParaRPr lang="en-US" dirty="0"/>
          </a:p>
          <a:p>
            <a:pPr lvl="1"/>
            <a:r>
              <a:rPr lang="en-US" dirty="0"/>
              <a:t>THE RESULT IS COMPLETELY REALISED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0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304800"/>
            <a:ext cx="6812280" cy="889000"/>
          </a:xfrm>
        </p:spPr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Has this been done with CCC?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516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65110" y="304800"/>
            <a:ext cx="6433820" cy="592667"/>
          </a:xfrm>
        </p:spPr>
        <p:txBody>
          <a:bodyPr/>
          <a:lstStyle/>
          <a:p>
            <a:r>
              <a:rPr lang="en-US" dirty="0"/>
              <a:t>Phasing VI: After care</a:t>
            </a:r>
            <a:endParaRPr lang="nl-NL" dirty="0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6600" y="990600"/>
            <a:ext cx="6090840" cy="618595"/>
          </a:xfrm>
        </p:spPr>
        <p:txBody>
          <a:bodyPr/>
          <a:lstStyle/>
          <a:p>
            <a:r>
              <a:rPr lang="en-US" dirty="0"/>
              <a:t>Desired result</a:t>
            </a:r>
          </a:p>
          <a:p>
            <a:pPr lvl="1"/>
            <a:r>
              <a:rPr lang="en-US" dirty="0"/>
              <a:t>The use</a:t>
            </a:r>
          </a:p>
          <a:p>
            <a:pPr lvl="1"/>
            <a:r>
              <a:rPr lang="en-US" dirty="0"/>
              <a:t>and control</a:t>
            </a:r>
          </a:p>
          <a:p>
            <a:pPr lvl="1"/>
            <a:r>
              <a:rPr lang="en-US" dirty="0"/>
              <a:t>of the PROJECT(RESULT)/INTERVENTION</a:t>
            </a:r>
          </a:p>
          <a:p>
            <a:pPr lvl="1"/>
            <a:r>
              <a:rPr lang="en-US" dirty="0"/>
              <a:t>proceeds EXACTLY AS MEANT.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508000" y="4087147"/>
            <a:ext cx="60960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640" indent="-368640">
              <a:lnSpc>
                <a:spcPct val="90000"/>
              </a:lnSpc>
              <a:defRPr/>
            </a:pPr>
            <a:r>
              <a:rPr lang="en-US" sz="2300" b="1" dirty="0"/>
              <a:t>    After care can be:</a:t>
            </a:r>
          </a:p>
          <a:p>
            <a:pPr marL="536321" lvl="1" indent="-27648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900" dirty="0"/>
              <a:t>Maintenance, provision of consumables/spare parts for sustainable continuation, refresher courses: costs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40864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7181542" cy="538339"/>
          </a:xfrm>
        </p:spPr>
        <p:txBody>
          <a:bodyPr/>
          <a:lstStyle/>
          <a:p>
            <a:pPr defTabSz="328588">
              <a:defRPr/>
            </a:pPr>
            <a:r>
              <a:rPr lang="en-US" sz="3500" dirty="0">
                <a:solidFill>
                  <a:srgbClr val="00A7A2"/>
                </a:solidFill>
              </a:rPr>
              <a:t>The </a:t>
            </a:r>
            <a:r>
              <a:rPr lang="en-US" sz="3500" dirty="0" err="1">
                <a:solidFill>
                  <a:srgbClr val="00A7A2"/>
                </a:solidFill>
              </a:rPr>
              <a:t>logframe</a:t>
            </a:r>
            <a:r>
              <a:rPr lang="en-US" sz="3500" dirty="0">
                <a:solidFill>
                  <a:srgbClr val="00A7A2"/>
                </a:solidFill>
              </a:rPr>
              <a:t> matrix</a:t>
            </a:r>
            <a:endParaRPr lang="nl-NL" sz="3500" dirty="0">
              <a:solidFill>
                <a:srgbClr val="00A7A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5334000" cy="5334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17600" y="304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A7A2"/>
                </a:solidFill>
              </a:rPr>
              <a:t>LOGFRAME</a:t>
            </a:r>
          </a:p>
        </p:txBody>
      </p:sp>
    </p:spTree>
    <p:extLst>
      <p:ext uri="{BB962C8B-B14F-4D97-AF65-F5344CB8AC3E}">
        <p14:creationId xmlns:p14="http://schemas.microsoft.com/office/powerpoint/2010/main" val="186951565"/>
      </p:ext>
    </p:extLst>
  </p:cSld>
  <p:clrMapOvr>
    <a:masterClrMapping/>
  </p:clrMapOvr>
  <p:transition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152400"/>
            <a:ext cx="6433820" cy="592667"/>
          </a:xfrm>
        </p:spPr>
        <p:txBody>
          <a:bodyPr/>
          <a:lstStyle/>
          <a:p>
            <a:r>
              <a:rPr lang="en-US" dirty="0"/>
              <a:t>Example: Gantt chart</a:t>
            </a:r>
            <a:endParaRPr lang="nl-NL" dirty="0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4692" name="Picture 1028" descr="D:\Mijn afbeeldingen\DASDA schedule, start 12-2000, extended du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7569200" cy="3372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3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281891" y="4900052"/>
            <a:ext cx="287309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3ACA5325-9C7C-4AD3-8F39-81520BEB285E}" type="slidenum">
              <a:rPr lang="nl-NL"/>
              <a:pPr/>
              <a:t>4</a:t>
            </a:fld>
            <a:endParaRPr lang="nl-NL" dirty="0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498600" y="228600"/>
            <a:ext cx="5791200" cy="61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728" tIns="36864" rIns="73728" bIns="3686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>
                <a:solidFill>
                  <a:srgbClr val="00A7A2"/>
                </a:solidFill>
                <a:latin typeface="+mj-lt"/>
              </a:rPr>
              <a:t>1. What are we talking about?</a:t>
            </a:r>
            <a:endParaRPr lang="nl-NL" sz="3500" dirty="0">
              <a:solidFill>
                <a:srgbClr val="00A7A2"/>
              </a:solidFill>
              <a:latin typeface="+mj-lt"/>
            </a:endParaRPr>
          </a:p>
        </p:txBody>
      </p:sp>
      <p:grpSp>
        <p:nvGrpSpPr>
          <p:cNvPr id="82960" name="Group 16"/>
          <p:cNvGrpSpPr>
            <a:grpSpLocks/>
          </p:cNvGrpSpPr>
          <p:nvPr/>
        </p:nvGrpSpPr>
        <p:grpSpPr bwMode="auto">
          <a:xfrm>
            <a:off x="630766" y="1837267"/>
            <a:ext cx="6496897" cy="2844800"/>
            <a:chOff x="480" y="1488"/>
            <a:chExt cx="4944" cy="2304"/>
          </a:xfrm>
        </p:grpSpPr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1440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Improvisation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Ad hoc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Uncertain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Vague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New</a:t>
              </a:r>
              <a:endParaRPr lang="nl-NL" sz="1600" dirty="0"/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480" y="1488"/>
              <a:ext cx="1342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Routine/process</a:t>
              </a:r>
            </a:p>
            <a:p>
              <a:endParaRPr lang="en-US" dirty="0"/>
            </a:p>
            <a:p>
              <a:pPr>
                <a:buFontTx/>
                <a:buChar char="•"/>
              </a:pPr>
              <a:r>
                <a:rPr lang="en-US" sz="1600" dirty="0"/>
                <a:t>Desk to desk</a:t>
              </a:r>
            </a:p>
            <a:p>
              <a:pPr>
                <a:buFontTx/>
                <a:buChar char="•"/>
              </a:pPr>
              <a:r>
                <a:rPr lang="en-US" sz="1600" dirty="0"/>
                <a:t>Procedures</a:t>
              </a:r>
            </a:p>
            <a:p>
              <a:pPr>
                <a:buFontTx/>
                <a:buChar char="•"/>
              </a:pPr>
              <a:r>
                <a:rPr lang="en-US" sz="1600" dirty="0"/>
                <a:t>Certain</a:t>
              </a:r>
            </a:p>
            <a:p>
              <a:pPr>
                <a:buFontTx/>
                <a:buChar char="•"/>
              </a:pPr>
              <a:r>
                <a:rPr lang="en-US" sz="1600" dirty="0"/>
                <a:t>Clear</a:t>
              </a:r>
            </a:p>
            <a:p>
              <a:pPr>
                <a:buFontTx/>
                <a:buChar char="•"/>
              </a:pPr>
              <a:r>
                <a:rPr lang="en-US" sz="1600" dirty="0"/>
                <a:t>Known</a:t>
              </a:r>
              <a:endParaRPr lang="nl-NL" sz="1600" dirty="0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2304" y="2064"/>
              <a:ext cx="1056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Projects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Unique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Temporary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In phases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Control</a:t>
              </a:r>
              <a:endParaRPr lang="nl-NL" sz="1600" dirty="0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>
              <a:off x="480" y="3696"/>
              <a:ext cx="46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>
              <a:off x="768" y="355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>
              <a:off x="2736" y="355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82959" name="Line 15"/>
            <p:cNvSpPr>
              <a:spLocks noChangeShapeType="1"/>
            </p:cNvSpPr>
            <p:nvPr/>
          </p:nvSpPr>
          <p:spPr bwMode="auto">
            <a:xfrm>
              <a:off x="4512" y="3504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80654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243663" y="4914420"/>
            <a:ext cx="325538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FC039CDE-50ED-48DA-B2F3-5E33382DED1B}" type="slidenum">
              <a:rPr lang="nl-NL"/>
              <a:pPr/>
              <a:t>40</a:t>
            </a:fld>
            <a:endParaRPr lang="nl-NL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533400"/>
            <a:ext cx="6629400" cy="592667"/>
          </a:xfrm>
        </p:spPr>
        <p:txBody>
          <a:bodyPr/>
          <a:lstStyle/>
          <a:p>
            <a:r>
              <a:rPr lang="en-US" dirty="0">
                <a:solidFill>
                  <a:srgbClr val="00A7A2"/>
                </a:solidFill>
              </a:rPr>
              <a:t>5. From why to how to what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524000"/>
            <a:ext cx="6090840" cy="1160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5.1. PHASING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5.2. DECISION MAKING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5.3. CONTROLLING</a:t>
            </a:r>
          </a:p>
        </p:txBody>
      </p:sp>
    </p:spTree>
    <p:extLst>
      <p:ext uri="{BB962C8B-B14F-4D97-AF65-F5344CB8AC3E}">
        <p14:creationId xmlns:p14="http://schemas.microsoft.com/office/powerpoint/2010/main" val="18938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6433820" cy="592667"/>
          </a:xfrm>
        </p:spPr>
        <p:txBody>
          <a:bodyPr/>
          <a:lstStyle/>
          <a:p>
            <a:r>
              <a:rPr lang="en-US" dirty="0"/>
              <a:t>5.2. Decision making</a:t>
            </a:r>
            <a:endParaRPr lang="nl-NL" dirty="0"/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6600" y="1295400"/>
            <a:ext cx="6090840" cy="618595"/>
          </a:xfrm>
        </p:spPr>
        <p:txBody>
          <a:bodyPr/>
          <a:lstStyle/>
          <a:p>
            <a:r>
              <a:rPr lang="en-US" sz="2400" dirty="0"/>
              <a:t>ASSIGN RESPONSIBILITY: </a:t>
            </a:r>
            <a:r>
              <a:rPr lang="en-US" sz="2400" dirty="0">
                <a:solidFill>
                  <a:srgbClr val="00A7A2"/>
                </a:solidFill>
              </a:rPr>
              <a:t>LEADERSHIP</a:t>
            </a:r>
          </a:p>
          <a:p>
            <a:r>
              <a:rPr lang="en-US" sz="2400" dirty="0">
                <a:solidFill>
                  <a:srgbClr val="00A7A2"/>
                </a:solidFill>
              </a:rPr>
              <a:t>ACCOUNTABILITY BY INTER-MEDIATE RESULTS</a:t>
            </a:r>
            <a:endParaRPr lang="en-US" sz="2400" dirty="0"/>
          </a:p>
          <a:p>
            <a:r>
              <a:rPr lang="en-US" sz="2400" dirty="0"/>
              <a:t>Does the chosen way still lead to the best possible solution of the problem to solve?</a:t>
            </a:r>
          </a:p>
          <a:p>
            <a:r>
              <a:rPr lang="en-US" sz="2400" dirty="0"/>
              <a:t>Should we adjust to improve the quality of the result? Which adjustments?</a:t>
            </a:r>
          </a:p>
          <a:p>
            <a:r>
              <a:rPr lang="en-US" sz="2400" dirty="0"/>
              <a:t>GO/NO GO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31800" y="1447800"/>
            <a:ext cx="6090840" cy="618595"/>
          </a:xfrm>
        </p:spPr>
        <p:txBody>
          <a:bodyPr/>
          <a:lstStyle/>
          <a:p>
            <a:pPr algn="l"/>
            <a:r>
              <a:rPr lang="nl-NL" dirty="0" err="1"/>
              <a:t>Consulted</a:t>
            </a:r>
            <a:endParaRPr lang="nl-NL" dirty="0"/>
          </a:p>
          <a:p>
            <a:pPr algn="l"/>
            <a:r>
              <a:rPr lang="nl-NL" dirty="0" err="1"/>
              <a:t>Accountable</a:t>
            </a:r>
            <a:r>
              <a:rPr lang="nl-NL" dirty="0"/>
              <a:t> (</a:t>
            </a:r>
            <a:r>
              <a:rPr lang="nl-NL" dirty="0" err="1"/>
              <a:t>decision</a:t>
            </a:r>
            <a:r>
              <a:rPr lang="nl-NL" dirty="0"/>
              <a:t> maker)</a:t>
            </a:r>
          </a:p>
          <a:p>
            <a:pPr algn="l"/>
            <a:r>
              <a:rPr lang="nl-NL" dirty="0" err="1"/>
              <a:t>Informed</a:t>
            </a:r>
            <a:endParaRPr lang="nl-NL" dirty="0"/>
          </a:p>
          <a:p>
            <a:pPr algn="l"/>
            <a:r>
              <a:rPr lang="nl-NL" dirty="0" err="1"/>
              <a:t>Responsible</a:t>
            </a:r>
            <a:r>
              <a:rPr lang="nl-NL" dirty="0"/>
              <a:t> (</a:t>
            </a:r>
            <a:r>
              <a:rPr lang="nl-NL" dirty="0" err="1"/>
              <a:t>execution</a:t>
            </a:r>
            <a:r>
              <a:rPr lang="nl-NL" dirty="0"/>
              <a:t>)</a:t>
            </a:r>
          </a:p>
          <a:p>
            <a:pPr algn="l"/>
            <a:r>
              <a:rPr lang="nl-NL" dirty="0"/>
              <a:t>Out of the loop</a:t>
            </a:r>
          </a:p>
          <a:p>
            <a:pPr algn="l"/>
            <a:r>
              <a:rPr lang="nl-NL" dirty="0" err="1"/>
              <a:t>Supportive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0000" y="0"/>
            <a:ext cx="6090840" cy="724368"/>
          </a:xfrm>
        </p:spPr>
        <p:txBody>
          <a:bodyPr/>
          <a:lstStyle/>
          <a:p>
            <a:r>
              <a:rPr lang="nl-NL" dirty="0" err="1"/>
              <a:t>Responsibilities</a:t>
            </a:r>
            <a:br>
              <a:rPr lang="nl-NL" dirty="0"/>
            </a:br>
            <a:r>
              <a:rPr lang="nl-NL" dirty="0"/>
              <a:t>CAIROS</a:t>
            </a:r>
          </a:p>
        </p:txBody>
      </p:sp>
    </p:spTree>
    <p:extLst>
      <p:ext uri="{BB962C8B-B14F-4D97-AF65-F5344CB8AC3E}">
        <p14:creationId xmlns:p14="http://schemas.microsoft.com/office/powerpoint/2010/main" val="1429222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Result</a:t>
            </a:r>
          </a:p>
          <a:p>
            <a:r>
              <a:rPr lang="en-GB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294051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590030" y="4910491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en-US" dirty="0"/>
              <a:t>4 June 2013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4294967295"/>
          </p:nvPr>
        </p:nvSpPr>
        <p:spPr>
          <a:xfrm>
            <a:off x="2608484" y="4910491"/>
            <a:ext cx="2396913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en-US" dirty="0"/>
              <a:t>Ethiopia</a:t>
            </a:r>
            <a:endParaRPr lang="nl-NL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5446933" y="4910491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9E6ED9B4-559A-4883-9ED4-016235FE0128}" type="slidenum">
              <a:rPr lang="nl-NL"/>
              <a:pPr/>
              <a:t>44</a:t>
            </a:fld>
            <a:endParaRPr lang="nl-NL"/>
          </a:p>
        </p:txBody>
      </p:sp>
      <p:pic>
        <p:nvPicPr>
          <p:cNvPr id="106498" name="Picture 2" descr="D:\Mijn afbeeldingen\plaatjes\over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" y="0"/>
            <a:ext cx="7423932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58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Has this been done with CCC?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827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6433820" cy="592667"/>
          </a:xfrm>
        </p:spPr>
        <p:txBody>
          <a:bodyPr/>
          <a:lstStyle/>
          <a:p>
            <a:r>
              <a:rPr lang="en-US" dirty="0"/>
              <a:t>5.3. Control (1)</a:t>
            </a:r>
            <a:endParaRPr lang="nl-NL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143000"/>
            <a:ext cx="6090840" cy="61859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Money (geld)</a:t>
            </a:r>
          </a:p>
          <a:p>
            <a:pPr lvl="1"/>
            <a:r>
              <a:rPr lang="en-US" sz="2400" dirty="0"/>
              <a:t>What are the limits of costs and required results?</a:t>
            </a:r>
          </a:p>
          <a:p>
            <a:pPr lvl="1"/>
            <a:r>
              <a:rPr lang="en-US" sz="2400" dirty="0"/>
              <a:t>(Money once spent will not return)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Organization (</a:t>
            </a:r>
            <a:r>
              <a:rPr lang="en-US" sz="2300" b="1" dirty="0" err="1"/>
              <a:t>organisatie</a:t>
            </a:r>
            <a:r>
              <a:rPr lang="en-US" sz="23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Everyone knows: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who has which task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and which competence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how will be cooperated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and delegated.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20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6433820" cy="592667"/>
          </a:xfrm>
        </p:spPr>
        <p:txBody>
          <a:bodyPr/>
          <a:lstStyle/>
          <a:p>
            <a:r>
              <a:rPr lang="en-US" dirty="0"/>
              <a:t>Control (3)</a:t>
            </a:r>
            <a:endParaRPr lang="nl-NL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447800"/>
            <a:ext cx="6090840" cy="61859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Quality (</a:t>
            </a:r>
            <a:r>
              <a:rPr lang="en-US" sz="2400" b="1" dirty="0" err="1"/>
              <a:t>kwaliteit</a:t>
            </a:r>
            <a:r>
              <a:rPr lang="en-US" sz="2400" b="1" dirty="0"/>
              <a:t>)</a:t>
            </a:r>
          </a:p>
          <a:p>
            <a:pPr marL="0" indent="0">
              <a:buNone/>
            </a:pPr>
            <a:endParaRPr lang="en-US" sz="2400" b="1" dirty="0"/>
          </a:p>
          <a:p>
            <a:pPr lvl="1"/>
            <a:r>
              <a:rPr lang="en-US" dirty="0">
                <a:solidFill>
                  <a:srgbClr val="00A7A2"/>
                </a:solidFill>
              </a:rPr>
              <a:t>Let users test continuously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What is good enough?</a:t>
            </a:r>
          </a:p>
          <a:p>
            <a:pPr lvl="2"/>
            <a:r>
              <a:rPr lang="en-US" dirty="0"/>
              <a:t>What is just too poor?</a:t>
            </a:r>
          </a:p>
          <a:p>
            <a:pPr lvl="2"/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of the </a:t>
            </a:r>
            <a:r>
              <a:rPr lang="nl-NL" dirty="0" err="1"/>
              <a:t>good</a:t>
            </a:r>
            <a:r>
              <a:rPr lang="nl-NL" dirty="0"/>
              <a:t>?</a:t>
            </a:r>
          </a:p>
          <a:p>
            <a:pPr lvl="1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3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04800"/>
            <a:ext cx="6433820" cy="592667"/>
          </a:xfrm>
        </p:spPr>
        <p:txBody>
          <a:bodyPr/>
          <a:lstStyle/>
          <a:p>
            <a:r>
              <a:rPr lang="en-US" dirty="0"/>
              <a:t>Control (2)</a:t>
            </a:r>
            <a:endParaRPr lang="nl-NL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371600"/>
            <a:ext cx="6090840" cy="6185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b="1" dirty="0"/>
              <a:t>Information (</a:t>
            </a:r>
            <a:r>
              <a:rPr lang="en-US" sz="2300" b="1" dirty="0" err="1"/>
              <a:t>informatie</a:t>
            </a:r>
            <a:r>
              <a:rPr lang="en-US" sz="23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Define results clearly, approve them and publish them.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Get authorization of changes.</a:t>
            </a:r>
            <a:br>
              <a:rPr lang="en-US" sz="1900" dirty="0"/>
            </a:br>
            <a:endParaRPr lang="en-US" sz="1900" dirty="0">
              <a:solidFill>
                <a:srgbClr val="00A7A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00A7A2"/>
                </a:solidFill>
              </a:rPr>
              <a:t>Sufficient communication!</a:t>
            </a:r>
            <a:endParaRPr lang="en-US" sz="2400" dirty="0"/>
          </a:p>
          <a:p>
            <a:r>
              <a:rPr lang="en-US" sz="2400" b="1" dirty="0"/>
              <a:t>Time</a:t>
            </a:r>
          </a:p>
          <a:p>
            <a:pPr lvl="1"/>
            <a:r>
              <a:rPr lang="en-US" sz="2400" dirty="0"/>
              <a:t>When is it finished and how many capacity  do we have?</a:t>
            </a:r>
          </a:p>
          <a:p>
            <a:pPr lvl="1"/>
            <a:r>
              <a:rPr lang="en-US" sz="2400" dirty="0">
                <a:solidFill>
                  <a:srgbClr val="00A7A2"/>
                </a:solidFill>
              </a:rPr>
              <a:t>Set deadlines </a:t>
            </a:r>
            <a:r>
              <a:rPr lang="en-US" sz="2400" dirty="0"/>
              <a:t>and stick to these.</a:t>
            </a:r>
            <a:endParaRPr lang="nl-NL" sz="2400" dirty="0"/>
          </a:p>
          <a:p>
            <a:pPr lvl="1">
              <a:lnSpc>
                <a:spcPct val="90000"/>
              </a:lnSpc>
            </a:pPr>
            <a:endParaRPr lang="en-US" sz="1900" dirty="0">
              <a:solidFill>
                <a:srgbClr val="00A7A2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895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36600" y="762000"/>
            <a:ext cx="6090840" cy="618595"/>
          </a:xfrm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00A7A2"/>
                </a:solidFill>
              </a:rPr>
              <a:t> S.O.S </a:t>
            </a:r>
          </a:p>
          <a:p>
            <a:pPr lvl="0"/>
            <a:r>
              <a:rPr lang="nl-NL" sz="2400" dirty="0" err="1">
                <a:solidFill>
                  <a:srgbClr val="00A7A2"/>
                </a:solidFill>
              </a:rPr>
              <a:t>If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you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don't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know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something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it</a:t>
            </a:r>
            <a:r>
              <a:rPr lang="nl-NL" sz="2400" dirty="0">
                <a:solidFill>
                  <a:srgbClr val="00A7A2"/>
                </a:solidFill>
              </a:rPr>
              <a:t> is important </a:t>
            </a:r>
            <a:r>
              <a:rPr lang="nl-NL" sz="2400" dirty="0" err="1">
                <a:solidFill>
                  <a:srgbClr val="00A7A2"/>
                </a:solidFill>
              </a:rPr>
              <a:t>that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you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ask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for</a:t>
            </a:r>
            <a:r>
              <a:rPr lang="nl-NL" sz="2400" dirty="0">
                <a:solidFill>
                  <a:srgbClr val="00A7A2"/>
                </a:solidFill>
              </a:rPr>
              <a:t> help. </a:t>
            </a:r>
            <a:r>
              <a:rPr lang="nl-NL" sz="2400" dirty="0" err="1">
                <a:solidFill>
                  <a:srgbClr val="00A7A2"/>
                </a:solidFill>
              </a:rPr>
              <a:t>When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you</a:t>
            </a:r>
            <a:r>
              <a:rPr lang="nl-NL" sz="2400" dirty="0">
                <a:solidFill>
                  <a:srgbClr val="00A7A2"/>
                </a:solidFill>
              </a:rPr>
              <a:t> are project manager </a:t>
            </a:r>
            <a:r>
              <a:rPr lang="nl-NL" sz="2400" dirty="0" err="1">
                <a:solidFill>
                  <a:srgbClr val="00A7A2"/>
                </a:solidFill>
              </a:rPr>
              <a:t>for</a:t>
            </a:r>
            <a:r>
              <a:rPr lang="nl-NL" sz="2400" dirty="0">
                <a:solidFill>
                  <a:srgbClr val="00A7A2"/>
                </a:solidFill>
              </a:rPr>
              <a:t> a $1,000,000 project </a:t>
            </a:r>
            <a:r>
              <a:rPr lang="nl-NL" sz="2400" dirty="0" err="1">
                <a:solidFill>
                  <a:srgbClr val="00A7A2"/>
                </a:solidFill>
              </a:rPr>
              <a:t>you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need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to</a:t>
            </a:r>
            <a:r>
              <a:rPr lang="nl-NL" sz="2400" dirty="0">
                <a:solidFill>
                  <a:srgbClr val="00A7A2"/>
                </a:solidFill>
              </a:rPr>
              <a:t> put </a:t>
            </a:r>
            <a:r>
              <a:rPr lang="nl-NL" sz="2400" dirty="0" err="1">
                <a:solidFill>
                  <a:srgbClr val="00A7A2"/>
                </a:solidFill>
              </a:rPr>
              <a:t>your</a:t>
            </a:r>
            <a:r>
              <a:rPr lang="nl-NL" sz="2400" dirty="0">
                <a:solidFill>
                  <a:srgbClr val="00A7A2"/>
                </a:solidFill>
              </a:rPr>
              <a:t> ego </a:t>
            </a:r>
            <a:r>
              <a:rPr lang="nl-NL" sz="2400" dirty="0" err="1">
                <a:solidFill>
                  <a:srgbClr val="00A7A2"/>
                </a:solidFill>
              </a:rPr>
              <a:t>to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one</a:t>
            </a:r>
            <a:r>
              <a:rPr lang="nl-NL" sz="2400" dirty="0">
                <a:solidFill>
                  <a:srgbClr val="00A7A2"/>
                </a:solidFill>
              </a:rPr>
              <a:t> side </a:t>
            </a:r>
            <a:r>
              <a:rPr lang="nl-NL" sz="2400" dirty="0" err="1">
                <a:solidFill>
                  <a:srgbClr val="00A7A2"/>
                </a:solidFill>
              </a:rPr>
              <a:t>and</a:t>
            </a:r>
            <a:r>
              <a:rPr lang="nl-NL" sz="2400" dirty="0">
                <a:solidFill>
                  <a:srgbClr val="00A7A2"/>
                </a:solidFill>
              </a:rPr>
              <a:t> call on </a:t>
            </a:r>
            <a:r>
              <a:rPr lang="nl-NL" sz="2400" dirty="0" err="1">
                <a:solidFill>
                  <a:srgbClr val="00A7A2"/>
                </a:solidFill>
              </a:rPr>
              <a:t>others</a:t>
            </a:r>
            <a:r>
              <a:rPr lang="nl-NL" sz="2400" dirty="0">
                <a:solidFill>
                  <a:srgbClr val="00A7A2"/>
                </a:solidFill>
              </a:rPr>
              <a:t>. </a:t>
            </a:r>
            <a:r>
              <a:rPr lang="nl-NL" sz="2400" dirty="0" err="1">
                <a:solidFill>
                  <a:srgbClr val="00A7A2"/>
                </a:solidFill>
              </a:rPr>
              <a:t>You</a:t>
            </a:r>
            <a:r>
              <a:rPr lang="nl-NL" sz="2400" dirty="0">
                <a:solidFill>
                  <a:srgbClr val="00A7A2"/>
                </a:solidFill>
              </a:rPr>
              <a:t> are </a:t>
            </a:r>
            <a:r>
              <a:rPr lang="nl-NL" sz="2400" dirty="0" err="1">
                <a:solidFill>
                  <a:srgbClr val="00A7A2"/>
                </a:solidFill>
              </a:rPr>
              <a:t>not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expected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to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know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every</a:t>
            </a:r>
            <a:r>
              <a:rPr lang="nl-NL" sz="2400" dirty="0">
                <a:solidFill>
                  <a:srgbClr val="00A7A2"/>
                </a:solidFill>
              </a:rPr>
              <a:t> detail </a:t>
            </a:r>
            <a:r>
              <a:rPr lang="nl-NL" sz="2400" dirty="0" err="1">
                <a:solidFill>
                  <a:srgbClr val="00A7A2"/>
                </a:solidFill>
              </a:rPr>
              <a:t>about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everything</a:t>
            </a:r>
            <a:r>
              <a:rPr lang="nl-NL" sz="2400" dirty="0">
                <a:solidFill>
                  <a:srgbClr val="00A7A2"/>
                </a:solidFill>
              </a:rPr>
              <a:t>, </a:t>
            </a:r>
            <a:r>
              <a:rPr lang="nl-NL" sz="2400" dirty="0" err="1">
                <a:solidFill>
                  <a:srgbClr val="00A7A2"/>
                </a:solidFill>
              </a:rPr>
              <a:t>so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don't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be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afraid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to</a:t>
            </a:r>
            <a:r>
              <a:rPr lang="nl-NL" sz="2400" dirty="0">
                <a:solidFill>
                  <a:srgbClr val="00A7A2"/>
                </a:solidFill>
              </a:rPr>
              <a:t> stop </a:t>
            </a:r>
            <a:r>
              <a:rPr lang="nl-NL" sz="2400" dirty="0" err="1">
                <a:solidFill>
                  <a:srgbClr val="00A7A2"/>
                </a:solidFill>
              </a:rPr>
              <a:t>and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ask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for</a:t>
            </a:r>
            <a:r>
              <a:rPr lang="nl-NL" sz="2400" dirty="0">
                <a:solidFill>
                  <a:srgbClr val="00A7A2"/>
                </a:solidFill>
              </a:rPr>
              <a:t> help. </a:t>
            </a:r>
            <a:r>
              <a:rPr lang="nl-NL" sz="2400" dirty="0" err="1">
                <a:solidFill>
                  <a:srgbClr val="00A7A2"/>
                </a:solidFill>
              </a:rPr>
              <a:t>Overconfidence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could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severely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damage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your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reputation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and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your</a:t>
            </a:r>
            <a:r>
              <a:rPr lang="nl-NL" sz="2400" dirty="0">
                <a:solidFill>
                  <a:srgbClr val="00A7A2"/>
                </a:solidFill>
              </a:rPr>
              <a:t> project.</a:t>
            </a:r>
          </a:p>
          <a:p>
            <a:endParaRPr lang="nl-NL" sz="2400" dirty="0">
              <a:solidFill>
                <a:srgbClr val="00A7A2"/>
              </a:solidFill>
            </a:endParaRPr>
          </a:p>
          <a:p>
            <a:endParaRPr lang="nl-NL" sz="2400" dirty="0">
              <a:solidFill>
                <a:srgbClr val="00A7A2"/>
              </a:solidFill>
            </a:endParaRPr>
          </a:p>
          <a:p>
            <a:endParaRPr lang="nl-NL" sz="2400" dirty="0">
              <a:solidFill>
                <a:srgbClr val="00A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9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1727200" y="1447800"/>
            <a:ext cx="3913594" cy="286385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728" tIns="36864" rIns="73728" bIns="36864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fifth Quadrant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4624308" y="4678169"/>
            <a:ext cx="2429822" cy="414291"/>
          </a:xfrm>
        </p:spPr>
        <p:txBody>
          <a:bodyPr/>
          <a:lstStyle/>
          <a:p>
            <a:pPr>
              <a:defRPr/>
            </a:pPr>
            <a:r>
              <a:rPr lang="en-GB" dirty="0"/>
              <a:t>25 January 2019</a:t>
            </a:r>
          </a:p>
        </p:txBody>
      </p:sp>
      <p:sp>
        <p:nvSpPr>
          <p:cNvPr id="6" name="Rechthoek 5"/>
          <p:cNvSpPr/>
          <p:nvPr/>
        </p:nvSpPr>
        <p:spPr>
          <a:xfrm>
            <a:off x="3553508" y="3118596"/>
            <a:ext cx="1158379" cy="978502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728" tIns="36864" rIns="73728" bIns="36864"/>
          <a:lstStyle/>
          <a:p>
            <a:r>
              <a:rPr lang="en-GB" sz="1300" dirty="0" err="1"/>
              <a:t>Referentie</a:t>
            </a:r>
            <a:r>
              <a:rPr lang="en-GB" sz="1300" dirty="0"/>
              <a:t>: </a:t>
            </a:r>
            <a:r>
              <a:rPr lang="en-GB" sz="1300" dirty="0" err="1"/>
              <a:t>Zo</a:t>
            </a:r>
            <a:r>
              <a:rPr lang="en-GB" sz="1300" dirty="0"/>
              <a:t> </a:t>
            </a:r>
            <a:r>
              <a:rPr lang="en-GB" sz="1300" dirty="0" err="1"/>
              <a:t>kunnen</a:t>
            </a:r>
            <a:r>
              <a:rPr lang="en-GB" sz="1300" dirty="0"/>
              <a:t> we het </a:t>
            </a:r>
            <a:r>
              <a:rPr lang="en-GB" sz="1300" dirty="0" err="1"/>
              <a:t>doen</a:t>
            </a:r>
            <a:endParaRPr lang="en-GB" sz="1300" dirty="0"/>
          </a:p>
          <a:p>
            <a:r>
              <a:rPr lang="en-GB" sz="1300" dirty="0"/>
              <a:t>PROJECT</a:t>
            </a:r>
          </a:p>
        </p:txBody>
      </p:sp>
      <p:sp>
        <p:nvSpPr>
          <p:cNvPr id="8" name="Rechthoek 7"/>
          <p:cNvSpPr/>
          <p:nvPr/>
        </p:nvSpPr>
        <p:spPr>
          <a:xfrm>
            <a:off x="2277778" y="3109094"/>
            <a:ext cx="1158379" cy="978502"/>
          </a:xfrm>
          <a:prstGeom prst="rect">
            <a:avLst/>
          </a:prstGeom>
          <a:solidFill>
            <a:srgbClr val="00A0D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728" tIns="36864" rIns="73728" bIns="36864"/>
          <a:lstStyle/>
          <a:p>
            <a:r>
              <a:rPr lang="en-GB" sz="1300" dirty="0" err="1"/>
              <a:t>Emergentie</a:t>
            </a:r>
            <a:r>
              <a:rPr lang="en-GB" sz="1300" dirty="0"/>
              <a:t>: Hoe </a:t>
            </a:r>
            <a:r>
              <a:rPr lang="en-GB" sz="1300" dirty="0" err="1"/>
              <a:t>zullen</a:t>
            </a:r>
            <a:r>
              <a:rPr lang="en-GB" sz="1300" dirty="0"/>
              <a:t> we het </a:t>
            </a:r>
            <a:r>
              <a:rPr lang="en-GB" sz="1300" dirty="0" err="1"/>
              <a:t>doen</a:t>
            </a:r>
            <a:r>
              <a:rPr lang="en-GB" sz="1300" dirty="0"/>
              <a:t>?</a:t>
            </a:r>
          </a:p>
          <a:p>
            <a:r>
              <a:rPr lang="en-GB" sz="1300" dirty="0"/>
              <a:t>DYPROM</a:t>
            </a:r>
          </a:p>
        </p:txBody>
      </p:sp>
      <p:sp>
        <p:nvSpPr>
          <p:cNvPr id="9" name="Rechthoek 8"/>
          <p:cNvSpPr/>
          <p:nvPr/>
        </p:nvSpPr>
        <p:spPr>
          <a:xfrm>
            <a:off x="2267637" y="1983866"/>
            <a:ext cx="1158379" cy="97850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728" tIns="36864" rIns="73728" bIns="36864"/>
          <a:lstStyle/>
          <a:p>
            <a:r>
              <a:rPr lang="en-GB" sz="1300" dirty="0" err="1"/>
              <a:t>Reflectie</a:t>
            </a:r>
            <a:r>
              <a:rPr lang="en-GB" sz="1300" dirty="0"/>
              <a:t>: </a:t>
            </a:r>
          </a:p>
          <a:p>
            <a:r>
              <a:rPr lang="en-GB" sz="1300" dirty="0" err="1"/>
              <a:t>Zo</a:t>
            </a:r>
            <a:r>
              <a:rPr lang="en-GB" sz="1300" dirty="0"/>
              <a:t> </a:t>
            </a:r>
            <a:r>
              <a:rPr lang="en-GB" sz="1300" dirty="0" err="1"/>
              <a:t>wil</a:t>
            </a:r>
            <a:r>
              <a:rPr lang="en-GB" sz="1300" dirty="0"/>
              <a:t> </a:t>
            </a:r>
            <a:r>
              <a:rPr lang="en-GB" sz="1300" dirty="0" err="1"/>
              <a:t>ik</a:t>
            </a:r>
            <a:r>
              <a:rPr lang="en-GB" sz="1300" dirty="0"/>
              <a:t> het </a:t>
            </a:r>
            <a:r>
              <a:rPr lang="en-GB" sz="1300" dirty="0" err="1"/>
              <a:t>doen</a:t>
            </a:r>
            <a:endParaRPr lang="en-GB" sz="1300" dirty="0"/>
          </a:p>
          <a:p>
            <a:r>
              <a:rPr lang="en-GB" sz="1300" dirty="0"/>
              <a:t>IND ACTIE</a:t>
            </a:r>
          </a:p>
          <a:p>
            <a:endParaRPr lang="en-GB" sz="1300" dirty="0"/>
          </a:p>
          <a:p>
            <a:endParaRPr lang="en-GB" sz="1300" dirty="0"/>
          </a:p>
        </p:txBody>
      </p:sp>
      <p:sp>
        <p:nvSpPr>
          <p:cNvPr id="10" name="Rechthoek 9"/>
          <p:cNvSpPr/>
          <p:nvPr/>
        </p:nvSpPr>
        <p:spPr>
          <a:xfrm>
            <a:off x="3562027" y="1974366"/>
            <a:ext cx="1158379" cy="97850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728" tIns="36864" rIns="73728" bIns="36864"/>
          <a:lstStyle/>
          <a:p>
            <a:r>
              <a:rPr lang="en-GB" sz="1300" dirty="0" err="1"/>
              <a:t>Empirie</a:t>
            </a:r>
            <a:r>
              <a:rPr lang="en-GB" sz="1300" dirty="0"/>
              <a:t>:</a:t>
            </a:r>
          </a:p>
          <a:p>
            <a:r>
              <a:rPr lang="en-GB" sz="1300" dirty="0" err="1"/>
              <a:t>Zo</a:t>
            </a:r>
            <a:r>
              <a:rPr lang="en-GB" sz="1300" dirty="0"/>
              <a:t> </a:t>
            </a:r>
            <a:r>
              <a:rPr lang="en-GB" sz="1300" dirty="0" err="1"/>
              <a:t>moet</a:t>
            </a:r>
            <a:r>
              <a:rPr lang="en-GB" sz="1300" dirty="0"/>
              <a:t> </a:t>
            </a:r>
            <a:r>
              <a:rPr lang="en-GB" sz="1300" dirty="0" err="1"/>
              <a:t>ik</a:t>
            </a:r>
            <a:r>
              <a:rPr lang="en-GB" sz="1300" dirty="0"/>
              <a:t> het </a:t>
            </a:r>
            <a:r>
              <a:rPr lang="en-GB" sz="1300" dirty="0" err="1"/>
              <a:t>doen</a:t>
            </a:r>
            <a:r>
              <a:rPr lang="en-GB" sz="1300" dirty="0"/>
              <a:t>: ROUTINE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966531" y="1536412"/>
            <a:ext cx="2959534" cy="359073"/>
          </a:xfrm>
          <a:prstGeom prst="rect">
            <a:avLst/>
          </a:prstGeom>
          <a:noFill/>
        </p:spPr>
        <p:txBody>
          <a:bodyPr wrap="square" lIns="73728" tIns="36864" rIns="73728" bIns="36864" rtlCol="0">
            <a:spAutoFit/>
          </a:bodyPr>
          <a:lstStyle/>
          <a:p>
            <a:r>
              <a:rPr lang="en-GB" dirty="0"/>
              <a:t>TQM: epistemic fluency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84298" y="1005984"/>
            <a:ext cx="1557648" cy="320669"/>
          </a:xfrm>
          <a:prstGeom prst="rect">
            <a:avLst/>
          </a:prstGeom>
          <a:noFill/>
        </p:spPr>
        <p:txBody>
          <a:bodyPr wrap="square" lIns="73728" tIns="36864" rIns="73728" bIns="36864" rtlCol="0">
            <a:spAutoFit/>
          </a:bodyPr>
          <a:lstStyle/>
          <a:p>
            <a:r>
              <a:rPr lang="en-GB" sz="1600" dirty="0"/>
              <a:t>Simple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910452" y="4325375"/>
            <a:ext cx="1557648" cy="320669"/>
          </a:xfrm>
          <a:prstGeom prst="rect">
            <a:avLst/>
          </a:prstGeom>
          <a:noFill/>
        </p:spPr>
        <p:txBody>
          <a:bodyPr wrap="square" lIns="73728" tIns="36864" rIns="73728" bIns="36864" rtlCol="0">
            <a:spAutoFit/>
          </a:bodyPr>
          <a:lstStyle/>
          <a:p>
            <a:r>
              <a:rPr lang="en-GB" sz="1600" dirty="0"/>
              <a:t>Complex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496482" y="2802033"/>
            <a:ext cx="1557648" cy="320669"/>
          </a:xfrm>
          <a:prstGeom prst="rect">
            <a:avLst/>
          </a:prstGeom>
          <a:solidFill>
            <a:srgbClr val="FFFFFF"/>
          </a:solidFill>
        </p:spPr>
        <p:txBody>
          <a:bodyPr wrap="square" lIns="73728" tIns="36864" rIns="73728" bIns="36864" rtlCol="0">
            <a:spAutoFit/>
          </a:bodyPr>
          <a:lstStyle/>
          <a:p>
            <a:r>
              <a:rPr lang="en-GB" sz="1600" dirty="0"/>
              <a:t>Predictable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9661" y="2797753"/>
            <a:ext cx="1753165" cy="320669"/>
          </a:xfrm>
          <a:prstGeom prst="rect">
            <a:avLst/>
          </a:prstGeom>
          <a:solidFill>
            <a:srgbClr val="FFFFFF"/>
          </a:solidFill>
        </p:spPr>
        <p:txBody>
          <a:bodyPr wrap="square" lIns="73728" tIns="36864" rIns="73728" bIns="36864" rtlCol="0">
            <a:spAutoFit/>
          </a:bodyPr>
          <a:lstStyle/>
          <a:p>
            <a:r>
              <a:rPr lang="en-GB" sz="1600" dirty="0"/>
              <a:t>Unpredictable</a:t>
            </a:r>
          </a:p>
        </p:txBody>
      </p:sp>
    </p:spTree>
    <p:extLst>
      <p:ext uri="{BB962C8B-B14F-4D97-AF65-F5344CB8AC3E}">
        <p14:creationId xmlns:p14="http://schemas.microsoft.com/office/powerpoint/2010/main" val="3939304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990600"/>
            <a:ext cx="6812280" cy="352019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Dutch</a:t>
            </a:r>
            <a:br>
              <a:rPr lang="nl-NL" dirty="0"/>
            </a:br>
            <a:r>
              <a:rPr lang="nl-NL" dirty="0"/>
              <a:t>	</a:t>
            </a:r>
            <a:r>
              <a:rPr lang="nl-NL" dirty="0">
                <a:solidFill>
                  <a:srgbClr val="00A7A2"/>
                </a:solidFill>
              </a:rPr>
              <a:t>G</a:t>
            </a:r>
            <a:r>
              <a:rPr lang="nl-NL" dirty="0"/>
              <a:t>eld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rgbClr val="00A7A2"/>
                </a:solidFill>
              </a:rPr>
              <a:t>O</a:t>
            </a:r>
            <a:r>
              <a:rPr lang="nl-NL" dirty="0"/>
              <a:t>rganisatie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rgbClr val="00A7A2"/>
                </a:solidFill>
              </a:rPr>
              <a:t>K</a:t>
            </a:r>
            <a:r>
              <a:rPr lang="nl-NL" dirty="0"/>
              <a:t>waliteit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rgbClr val="00A7A2"/>
                </a:solidFill>
              </a:rPr>
              <a:t>I</a:t>
            </a:r>
            <a:r>
              <a:rPr lang="nl-NL" dirty="0"/>
              <a:t>nformatie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rgbClr val="00A7A2"/>
                </a:solidFill>
              </a:rPr>
              <a:t>T</a:t>
            </a:r>
            <a:r>
              <a:rPr lang="nl-NL" dirty="0"/>
              <a:t>ijd</a:t>
            </a:r>
          </a:p>
          <a:p>
            <a:pPr marL="0" indent="0">
              <a:buNone/>
            </a:pPr>
            <a:r>
              <a:rPr lang="nl-NL" dirty="0">
                <a:solidFill>
                  <a:srgbClr val="00A7A2"/>
                </a:solidFill>
              </a:rPr>
              <a:t>GO-KIT</a:t>
            </a:r>
          </a:p>
        </p:txBody>
      </p:sp>
    </p:spTree>
    <p:extLst>
      <p:ext uri="{BB962C8B-B14F-4D97-AF65-F5344CB8AC3E}">
        <p14:creationId xmlns:p14="http://schemas.microsoft.com/office/powerpoint/2010/main" val="90297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590030" y="4910491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en-US" dirty="0"/>
              <a:t>4 June 2013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4294967295"/>
          </p:nvPr>
        </p:nvSpPr>
        <p:spPr>
          <a:xfrm>
            <a:off x="2608484" y="4910491"/>
            <a:ext cx="2396913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en-US" dirty="0"/>
              <a:t>Ethiopia</a:t>
            </a:r>
            <a:endParaRPr lang="nl-NL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5446933" y="4910491"/>
            <a:ext cx="1576917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9E6ED9B4-559A-4883-9ED4-016235FE0128}" type="slidenum">
              <a:rPr lang="nl-NL"/>
              <a:pPr/>
              <a:t>51</a:t>
            </a:fld>
            <a:endParaRPr lang="nl-NL"/>
          </a:p>
        </p:txBody>
      </p:sp>
      <p:pic>
        <p:nvPicPr>
          <p:cNvPr id="106498" name="Picture 2" descr="D:\Mijn afbeeldingen\plaatjes\over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" y="0"/>
            <a:ext cx="7423932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61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CC2-9835-58A9-4179-A21C8182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Has this been done with CCC?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BD25-03D8-21B1-FDDB-E7D0364DF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00852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64E5-484A-C280-39B0-9EADED05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00A7A2"/>
                </a:solidFill>
              </a:rPr>
              <a:t>QUESTIONNAIRE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A4522A-4015-45EA-B286-E09C746E2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98" y="1244600"/>
            <a:ext cx="4765404" cy="3519488"/>
          </a:xfrm>
        </p:spPr>
      </p:pic>
    </p:spTree>
    <p:extLst>
      <p:ext uri="{BB962C8B-B14F-4D97-AF65-F5344CB8AC3E}">
        <p14:creationId xmlns:p14="http://schemas.microsoft.com/office/powerpoint/2010/main" val="1103861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6. Change </a:t>
            </a:r>
            <a:r>
              <a:rPr lang="nl-NL" dirty="0" err="1">
                <a:solidFill>
                  <a:srgbClr val="00A7A2"/>
                </a:solidFill>
              </a:rPr>
              <a:t>battle</a:t>
            </a:r>
            <a:r>
              <a:rPr lang="nl-NL" dirty="0">
                <a:solidFill>
                  <a:srgbClr val="00A7A2"/>
                </a:solidFill>
              </a:rPr>
              <a:t> </a:t>
            </a:r>
            <a:r>
              <a:rPr lang="nl-NL" dirty="0" err="1">
                <a:solidFill>
                  <a:srgbClr val="00A7A2"/>
                </a:solidFill>
              </a:rPr>
              <a:t>fatigue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1472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690" y="361775"/>
            <a:ext cx="6433820" cy="1113719"/>
          </a:xfrm>
        </p:spPr>
        <p:txBody>
          <a:bodyPr/>
          <a:lstStyle/>
          <a:p>
            <a:r>
              <a:rPr lang="nl-NL" sz="3200" dirty="0">
                <a:solidFill>
                  <a:srgbClr val="00A7A2"/>
                </a:solidFill>
              </a:rPr>
              <a:t>6.1. </a:t>
            </a:r>
            <a:r>
              <a:rPr lang="nl-NL" sz="3200" dirty="0" err="1">
                <a:solidFill>
                  <a:srgbClr val="00A7A2"/>
                </a:solidFill>
              </a:rPr>
              <a:t>From</a:t>
            </a:r>
            <a:r>
              <a:rPr lang="nl-NL" sz="3200" dirty="0">
                <a:solidFill>
                  <a:srgbClr val="00A7A2"/>
                </a:solidFill>
              </a:rPr>
              <a:t> Project </a:t>
            </a:r>
            <a:r>
              <a:rPr lang="en-US" sz="3200" dirty="0">
                <a:solidFill>
                  <a:srgbClr val="00A7A2"/>
                </a:solidFill>
              </a:rPr>
              <a:t>to Program Management</a:t>
            </a:r>
            <a:endParaRPr lang="nl-NL" sz="3200" dirty="0">
              <a:solidFill>
                <a:srgbClr val="00A7A2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83073" y="1896533"/>
            <a:ext cx="5992283" cy="52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>
              <a:spcBef>
                <a:spcPct val="50000"/>
              </a:spcBef>
            </a:pPr>
            <a:endParaRPr lang="nl-NL" sz="2900"/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1324610" y="1718734"/>
            <a:ext cx="3973830" cy="1091813"/>
            <a:chOff x="576" y="1968"/>
            <a:chExt cx="4368" cy="1710"/>
          </a:xfrm>
        </p:grpSpPr>
        <p:sp>
          <p:nvSpPr>
            <p:cNvPr id="81926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28" name="AutoShape 8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31" name="Group 11"/>
          <p:cNvGrpSpPr>
            <a:grpSpLocks/>
          </p:cNvGrpSpPr>
          <p:nvPr/>
        </p:nvGrpSpPr>
        <p:grpSpPr bwMode="auto">
          <a:xfrm>
            <a:off x="1450763" y="1837267"/>
            <a:ext cx="3973830" cy="1091813"/>
            <a:chOff x="576" y="1968"/>
            <a:chExt cx="4368" cy="1710"/>
          </a:xfrm>
        </p:grpSpPr>
        <p:sp>
          <p:nvSpPr>
            <p:cNvPr id="81932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34" name="AutoShape 14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37" name="Group 17"/>
          <p:cNvGrpSpPr>
            <a:grpSpLocks/>
          </p:cNvGrpSpPr>
          <p:nvPr/>
        </p:nvGrpSpPr>
        <p:grpSpPr bwMode="auto">
          <a:xfrm>
            <a:off x="1576917" y="1955800"/>
            <a:ext cx="3973830" cy="1091813"/>
            <a:chOff x="576" y="1968"/>
            <a:chExt cx="4368" cy="1710"/>
          </a:xfrm>
        </p:grpSpPr>
        <p:sp>
          <p:nvSpPr>
            <p:cNvPr id="81938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40" name="AutoShape 20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41" name="Oval 21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43" name="Group 23"/>
          <p:cNvGrpSpPr>
            <a:grpSpLocks/>
          </p:cNvGrpSpPr>
          <p:nvPr/>
        </p:nvGrpSpPr>
        <p:grpSpPr bwMode="auto">
          <a:xfrm>
            <a:off x="1703070" y="2074334"/>
            <a:ext cx="3973830" cy="1091813"/>
            <a:chOff x="576" y="1968"/>
            <a:chExt cx="4368" cy="1710"/>
          </a:xfrm>
        </p:grpSpPr>
        <p:sp>
          <p:nvSpPr>
            <p:cNvPr id="81944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46" name="AutoShape 26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47" name="Oval 27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1829223" y="2192867"/>
            <a:ext cx="3973830" cy="1091813"/>
            <a:chOff x="576" y="1968"/>
            <a:chExt cx="4368" cy="1710"/>
          </a:xfrm>
        </p:grpSpPr>
        <p:sp>
          <p:nvSpPr>
            <p:cNvPr id="81950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51" name="Text Box 31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52" name="AutoShape 32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53" name="Oval 33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55" name="Group 35"/>
          <p:cNvGrpSpPr>
            <a:grpSpLocks/>
          </p:cNvGrpSpPr>
          <p:nvPr/>
        </p:nvGrpSpPr>
        <p:grpSpPr bwMode="auto">
          <a:xfrm>
            <a:off x="1955377" y="2311400"/>
            <a:ext cx="3973830" cy="1091813"/>
            <a:chOff x="576" y="1968"/>
            <a:chExt cx="4368" cy="1710"/>
          </a:xfrm>
        </p:grpSpPr>
        <p:sp>
          <p:nvSpPr>
            <p:cNvPr id="81956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58" name="AutoShape 38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60" name="Text Box 40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>
            <a:off x="2081530" y="2429934"/>
            <a:ext cx="3973830" cy="1091813"/>
            <a:chOff x="576" y="1968"/>
            <a:chExt cx="4368" cy="1710"/>
          </a:xfrm>
        </p:grpSpPr>
        <p:sp>
          <p:nvSpPr>
            <p:cNvPr id="81962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64" name="AutoShape 44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65" name="Oval 45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67" name="Group 47"/>
          <p:cNvGrpSpPr>
            <a:grpSpLocks/>
          </p:cNvGrpSpPr>
          <p:nvPr/>
        </p:nvGrpSpPr>
        <p:grpSpPr bwMode="auto">
          <a:xfrm>
            <a:off x="2207683" y="2548467"/>
            <a:ext cx="3973830" cy="1091813"/>
            <a:chOff x="576" y="1968"/>
            <a:chExt cx="4368" cy="1710"/>
          </a:xfrm>
        </p:grpSpPr>
        <p:sp>
          <p:nvSpPr>
            <p:cNvPr id="81968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69" name="Text Box 49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70" name="AutoShape 50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71" name="Oval 51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72" name="Text Box 52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73" name="Group 53"/>
          <p:cNvGrpSpPr>
            <a:grpSpLocks/>
          </p:cNvGrpSpPr>
          <p:nvPr/>
        </p:nvGrpSpPr>
        <p:grpSpPr bwMode="auto">
          <a:xfrm>
            <a:off x="2333837" y="2667000"/>
            <a:ext cx="3973830" cy="1091813"/>
            <a:chOff x="576" y="1968"/>
            <a:chExt cx="4368" cy="1710"/>
          </a:xfrm>
        </p:grpSpPr>
        <p:sp>
          <p:nvSpPr>
            <p:cNvPr id="81974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75" name="Text Box 55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76" name="AutoShape 56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77" name="Oval 57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78" name="Text Box 58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79" name="Group 59"/>
          <p:cNvGrpSpPr>
            <a:grpSpLocks/>
          </p:cNvGrpSpPr>
          <p:nvPr/>
        </p:nvGrpSpPr>
        <p:grpSpPr bwMode="auto">
          <a:xfrm>
            <a:off x="2459990" y="2785534"/>
            <a:ext cx="3973830" cy="1091813"/>
            <a:chOff x="576" y="1968"/>
            <a:chExt cx="4368" cy="1710"/>
          </a:xfrm>
        </p:grpSpPr>
        <p:sp>
          <p:nvSpPr>
            <p:cNvPr id="81980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81" name="Text Box 61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82" name="AutoShape 62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83" name="Oval 63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84" name="Text Box 64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85" name="Group 65"/>
          <p:cNvGrpSpPr>
            <a:grpSpLocks/>
          </p:cNvGrpSpPr>
          <p:nvPr/>
        </p:nvGrpSpPr>
        <p:grpSpPr bwMode="auto">
          <a:xfrm>
            <a:off x="2586143" y="2904067"/>
            <a:ext cx="3973830" cy="1091813"/>
            <a:chOff x="576" y="1968"/>
            <a:chExt cx="4368" cy="1710"/>
          </a:xfrm>
        </p:grpSpPr>
        <p:sp>
          <p:nvSpPr>
            <p:cNvPr id="81986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87" name="Text Box 67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88" name="AutoShape 68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89" name="Oval 69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90" name="Text Box 70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91" name="Group 71"/>
          <p:cNvGrpSpPr>
            <a:grpSpLocks/>
          </p:cNvGrpSpPr>
          <p:nvPr/>
        </p:nvGrpSpPr>
        <p:grpSpPr bwMode="auto">
          <a:xfrm>
            <a:off x="2712297" y="3022600"/>
            <a:ext cx="3973830" cy="1091813"/>
            <a:chOff x="576" y="1968"/>
            <a:chExt cx="4368" cy="1710"/>
          </a:xfrm>
        </p:grpSpPr>
        <p:sp>
          <p:nvSpPr>
            <p:cNvPr id="81992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93" name="Text Box 73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1994" name="AutoShape 74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95" name="Oval 75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1996" name="Text Box 76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1997" name="Group 77"/>
          <p:cNvGrpSpPr>
            <a:grpSpLocks/>
          </p:cNvGrpSpPr>
          <p:nvPr/>
        </p:nvGrpSpPr>
        <p:grpSpPr bwMode="auto">
          <a:xfrm>
            <a:off x="2838450" y="3141134"/>
            <a:ext cx="3973830" cy="1091813"/>
            <a:chOff x="576" y="1968"/>
            <a:chExt cx="4368" cy="1710"/>
          </a:xfrm>
        </p:grpSpPr>
        <p:sp>
          <p:nvSpPr>
            <p:cNvPr id="81998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1999" name="Text Box 79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2000" name="AutoShape 80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001" name="Oval 81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2002" name="Text Box 82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2003" name="Group 83"/>
          <p:cNvGrpSpPr>
            <a:grpSpLocks/>
          </p:cNvGrpSpPr>
          <p:nvPr/>
        </p:nvGrpSpPr>
        <p:grpSpPr bwMode="auto">
          <a:xfrm>
            <a:off x="2964603" y="3259667"/>
            <a:ext cx="3973830" cy="1091813"/>
            <a:chOff x="576" y="1968"/>
            <a:chExt cx="4368" cy="1710"/>
          </a:xfrm>
        </p:grpSpPr>
        <p:sp>
          <p:nvSpPr>
            <p:cNvPr id="82004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2005" name="Text Box 85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2006" name="AutoShape 86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007" name="Oval 87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2008" name="Text Box 88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2009" name="Group 89"/>
          <p:cNvGrpSpPr>
            <a:grpSpLocks/>
          </p:cNvGrpSpPr>
          <p:nvPr/>
        </p:nvGrpSpPr>
        <p:grpSpPr bwMode="auto">
          <a:xfrm>
            <a:off x="3090757" y="3378200"/>
            <a:ext cx="3973830" cy="1091813"/>
            <a:chOff x="576" y="1968"/>
            <a:chExt cx="4368" cy="1710"/>
          </a:xfrm>
        </p:grpSpPr>
        <p:sp>
          <p:nvSpPr>
            <p:cNvPr id="82010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2011" name="Text Box 91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2012" name="AutoShape 92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013" name="Oval 93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2014" name="Text Box 94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  <p:grpSp>
        <p:nvGrpSpPr>
          <p:cNvPr id="82015" name="Group 95"/>
          <p:cNvGrpSpPr>
            <a:grpSpLocks/>
          </p:cNvGrpSpPr>
          <p:nvPr/>
        </p:nvGrpSpPr>
        <p:grpSpPr bwMode="auto">
          <a:xfrm>
            <a:off x="3216910" y="3496734"/>
            <a:ext cx="3973830" cy="1091813"/>
            <a:chOff x="576" y="1968"/>
            <a:chExt cx="4368" cy="1710"/>
          </a:xfrm>
        </p:grpSpPr>
        <p:sp>
          <p:nvSpPr>
            <p:cNvPr id="82016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196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nl-NL"/>
            </a:p>
          </p:txBody>
        </p:sp>
        <p:sp>
          <p:nvSpPr>
            <p:cNvPr id="82017" name="Text Box 97"/>
            <p:cNvSpPr txBox="1">
              <a:spLocks noChangeArrowheads="1"/>
            </p:cNvSpPr>
            <p:nvPr/>
          </p:nvSpPr>
          <p:spPr bwMode="auto">
            <a:xfrm>
              <a:off x="913" y="2208"/>
              <a:ext cx="959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Ideals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Motives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Wishes</a:t>
              </a:r>
              <a:endParaRPr lang="nl-NL" sz="1000" b="1"/>
            </a:p>
            <a:p>
              <a:pPr>
                <a:spcBef>
                  <a:spcPct val="50000"/>
                </a:spcBef>
              </a:pPr>
              <a:endParaRPr lang="nl-NL" sz="1000" b="1"/>
            </a:p>
          </p:txBody>
        </p:sp>
        <p:sp>
          <p:nvSpPr>
            <p:cNvPr id="82018" name="AutoShape 98"/>
            <p:cNvSpPr>
              <a:spLocks noChangeArrowheads="1"/>
            </p:cNvSpPr>
            <p:nvPr/>
          </p:nvSpPr>
          <p:spPr bwMode="auto">
            <a:xfrm rot="-16163886">
              <a:off x="2907" y="1425"/>
              <a:ext cx="666" cy="225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019" name="Oval 99"/>
            <p:cNvSpPr>
              <a:spLocks noChangeArrowheads="1"/>
            </p:cNvSpPr>
            <p:nvPr/>
          </p:nvSpPr>
          <p:spPr bwMode="auto">
            <a:xfrm>
              <a:off x="4368" y="2256"/>
              <a:ext cx="576" cy="57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Result</a:t>
              </a:r>
              <a:endParaRPr lang="nl-NL" sz="1000" b="1"/>
            </a:p>
          </p:txBody>
        </p:sp>
        <p:sp>
          <p:nvSpPr>
            <p:cNvPr id="82020" name="Text Box 100"/>
            <p:cNvSpPr txBox="1">
              <a:spLocks noChangeArrowheads="1"/>
            </p:cNvSpPr>
            <p:nvPr/>
          </p:nvSpPr>
          <p:spPr bwMode="auto">
            <a:xfrm>
              <a:off x="2208" y="2448"/>
              <a:ext cx="11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Project</a:t>
              </a:r>
              <a:r>
                <a:rPr lang="en-US" sz="1000"/>
                <a:t> road</a:t>
              </a:r>
              <a:endParaRPr lang="nl-NL" sz="1000"/>
            </a:p>
          </p:txBody>
        </p:sp>
      </p:grpSp>
    </p:spTree>
    <p:extLst>
      <p:ext uri="{BB962C8B-B14F-4D97-AF65-F5344CB8AC3E}">
        <p14:creationId xmlns:p14="http://schemas.microsoft.com/office/powerpoint/2010/main" val="1538917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6.2. Scrum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011"/>
            <a:ext cx="7569200" cy="41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1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27000" y="4800600"/>
            <a:ext cx="206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www.scrumguide.nl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609600"/>
            <a:ext cx="7569200" cy="35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2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570535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38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 Scrum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Sprintplanning (</a:t>
            </a:r>
            <a:r>
              <a:rPr lang="nl-NL" dirty="0" err="1"/>
              <a:t>slots</a:t>
            </a:r>
            <a:r>
              <a:rPr lang="nl-NL" dirty="0"/>
              <a:t> of half a </a:t>
            </a:r>
            <a:r>
              <a:rPr lang="nl-NL" dirty="0" err="1"/>
              <a:t>day</a:t>
            </a:r>
            <a:r>
              <a:rPr lang="nl-NL" dirty="0"/>
              <a:t>)</a:t>
            </a:r>
          </a:p>
          <a:p>
            <a:pPr marL="514350" indent="-514350">
              <a:buAutoNum type="arabicPeriod"/>
            </a:pPr>
            <a:r>
              <a:rPr lang="nl-NL" dirty="0"/>
              <a:t>Stand up (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/week meeting 15 min)</a:t>
            </a:r>
          </a:p>
          <a:p>
            <a:pPr marL="514350" indent="-514350">
              <a:buAutoNum type="arabicPeriod"/>
            </a:pPr>
            <a:r>
              <a:rPr lang="nl-NL" dirty="0"/>
              <a:t>Review (product demo </a:t>
            </a:r>
            <a:r>
              <a:rPr lang="nl-NL" dirty="0" err="1"/>
              <a:t>with</a:t>
            </a:r>
            <a:r>
              <a:rPr lang="nl-NL" dirty="0"/>
              <a:t> user)</a:t>
            </a:r>
          </a:p>
          <a:p>
            <a:pPr marL="514350" indent="-514350">
              <a:buAutoNum type="arabicPeriod"/>
            </a:pPr>
            <a:r>
              <a:rPr lang="nl-NL" dirty="0" err="1"/>
              <a:t>Retrospective</a:t>
            </a:r>
            <a:r>
              <a:rPr lang="nl-NL" dirty="0"/>
              <a:t> (</a:t>
            </a: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evaluation</a:t>
            </a:r>
            <a:r>
              <a:rPr lang="nl-NL" dirty="0"/>
              <a:t>)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6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840B-C4D4-91DD-6F6F-528B976B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85590"/>
            <a:ext cx="6812280" cy="889000"/>
          </a:xfrm>
          <a:noFill/>
        </p:spPr>
        <p:txBody>
          <a:bodyPr/>
          <a:lstStyle/>
          <a:p>
            <a:r>
              <a:rPr lang="en-NL" dirty="0">
                <a:solidFill>
                  <a:srgbClr val="00A7A2"/>
                </a:solidFill>
              </a:rPr>
              <a:t>Change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29E35B-B0F8-EA27-85AE-9563E0EC35C2}"/>
              </a:ext>
            </a:extLst>
          </p:cNvPr>
          <p:cNvSpPr/>
          <p:nvPr/>
        </p:nvSpPr>
        <p:spPr>
          <a:xfrm>
            <a:off x="238907" y="2511290"/>
            <a:ext cx="1600200" cy="1378220"/>
          </a:xfrm>
          <a:prstGeom prst="ellipse">
            <a:avLst/>
          </a:prstGeom>
          <a:solidFill>
            <a:srgbClr val="0FC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Current situation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99FE2-4124-5F88-4413-A1FA1F2C77E2}"/>
              </a:ext>
            </a:extLst>
          </p:cNvPr>
          <p:cNvSpPr txBox="1"/>
          <p:nvPr/>
        </p:nvSpPr>
        <p:spPr>
          <a:xfrm>
            <a:off x="2946400" y="728535"/>
            <a:ext cx="565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CEF17918-A1F8-8A69-F324-AC7A5D5409E1}"/>
              </a:ext>
            </a:extLst>
          </p:cNvPr>
          <p:cNvSpPr/>
          <p:nvPr/>
        </p:nvSpPr>
        <p:spPr>
          <a:xfrm>
            <a:off x="5882388" y="2537047"/>
            <a:ext cx="1533471" cy="1402080"/>
          </a:xfrm>
          <a:prstGeom prst="heart">
            <a:avLst/>
          </a:prstGeom>
          <a:solidFill>
            <a:srgbClr val="0FC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Desired situation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DD6E049-CAF2-D41C-EDF0-1037881B5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2" y="90237"/>
            <a:ext cx="1681763" cy="945992"/>
          </a:xfrm>
          <a:prstGeom prst="rect">
            <a:avLst/>
          </a:prstGeom>
        </p:spPr>
      </p:pic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E1335680-6F29-8F9D-661D-F292348EA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4" y="2796945"/>
            <a:ext cx="3921867" cy="2284364"/>
          </a:xfrm>
          <a:prstGeom prst="rect">
            <a:avLst/>
          </a:prstGeom>
        </p:spPr>
      </p:pic>
      <p:pic>
        <p:nvPicPr>
          <p:cNvPr id="16" name="Content Placeholder 15" descr="Diagram&#10;&#10;Description automatically generated">
            <a:extLst>
              <a:ext uri="{FF2B5EF4-FFF2-40B4-BE49-F238E27FC236}">
                <a16:creationId xmlns:a16="http://schemas.microsoft.com/office/drawing/2014/main" id="{08CEDA28-A624-497B-058F-011747454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0" y="781165"/>
            <a:ext cx="3743395" cy="2085928"/>
          </a:xfrm>
        </p:spPr>
      </p:pic>
    </p:spTree>
    <p:extLst>
      <p:ext uri="{BB962C8B-B14F-4D97-AF65-F5344CB8AC3E}">
        <p14:creationId xmlns:p14="http://schemas.microsoft.com/office/powerpoint/2010/main" val="66384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84200" y="914400"/>
            <a:ext cx="6400800" cy="43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728" tIns="36864" rIns="73728" bIns="3686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/>
              <a:t>Dy</a:t>
            </a:r>
            <a:r>
              <a:rPr lang="en-US" sz="2900" i="1" dirty="0"/>
              <a:t>namic</a:t>
            </a:r>
          </a:p>
          <a:p>
            <a:pPr>
              <a:spcBef>
                <a:spcPct val="50000"/>
              </a:spcBef>
            </a:pPr>
            <a:r>
              <a:rPr lang="en-US" sz="2900" b="1" dirty="0"/>
              <a:t>Pro</a:t>
            </a:r>
            <a:r>
              <a:rPr lang="en-US" sz="2900" i="1" dirty="0"/>
              <a:t>gram</a:t>
            </a:r>
          </a:p>
          <a:p>
            <a:pPr>
              <a:spcBef>
                <a:spcPct val="50000"/>
              </a:spcBef>
            </a:pPr>
            <a:r>
              <a:rPr lang="en-US" sz="2900" b="1" dirty="0"/>
              <a:t>M</a:t>
            </a:r>
            <a:r>
              <a:rPr lang="en-US" sz="2900" i="1" dirty="0"/>
              <a:t>anagement</a:t>
            </a:r>
            <a:r>
              <a:rPr lang="en-US" sz="2900" dirty="0"/>
              <a:t> </a:t>
            </a:r>
            <a:r>
              <a:rPr lang="en-US" sz="2900" dirty="0">
                <a:cs typeface="Times New Roman" pitchFamily="18" charset="0"/>
              </a:rPr>
              <a:t>©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Van Kemenade and </a:t>
            </a:r>
            <a:r>
              <a:rPr lang="en-US" dirty="0" err="1"/>
              <a:t>Cornelissen</a:t>
            </a:r>
            <a:r>
              <a:rPr lang="en-US" dirty="0"/>
              <a:t> (1999) </a:t>
            </a:r>
            <a:r>
              <a:rPr lang="en-US" dirty="0" err="1"/>
              <a:t>Dynamisch</a:t>
            </a:r>
            <a:r>
              <a:rPr lang="en-US" dirty="0"/>
              <a:t> project management: het </a:t>
            </a:r>
            <a:r>
              <a:rPr lang="en-US" dirty="0" err="1"/>
              <a:t>beheersen</a:t>
            </a:r>
            <a:r>
              <a:rPr lang="en-US" dirty="0"/>
              <a:t> van het </a:t>
            </a:r>
            <a:r>
              <a:rPr lang="en-US" dirty="0" err="1"/>
              <a:t>onbeheersbare</a:t>
            </a:r>
            <a:r>
              <a:rPr lang="en-US" dirty="0"/>
              <a:t>, </a:t>
            </a:r>
            <a:r>
              <a:rPr lang="en-US" i="1" dirty="0" err="1"/>
              <a:t>OnderwijsInnovatie</a:t>
            </a:r>
            <a:r>
              <a:rPr lang="en-US" dirty="0"/>
              <a:t> 3, Open </a:t>
            </a:r>
            <a:r>
              <a:rPr lang="en-US" dirty="0" err="1"/>
              <a:t>Universiteit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hlinkClick r:id="rId2"/>
              </a:rPr>
              <a:t>https://www.vankemenade-act.nl/wp-content/uploads/2019/01/Dynamisch_projectmanagement_artikel.pdf</a:t>
            </a:r>
            <a:endParaRPr lang="en-US" dirty="0"/>
          </a:p>
          <a:p>
            <a:pPr>
              <a:spcBef>
                <a:spcPct val="5000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910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06041" y="4967961"/>
            <a:ext cx="401994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9EAFF3B3-9305-4FC0-A91D-ABE00262184E}" type="slidenum">
              <a:rPr lang="nl-NL"/>
              <a:pPr/>
              <a:t>61</a:t>
            </a:fld>
            <a:endParaRPr lang="nl-NL" dirty="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31800" y="914400"/>
            <a:ext cx="2901527" cy="409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 dirty="0"/>
              <a:t>Project management</a:t>
            </a:r>
            <a:endParaRPr lang="nl-NL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</a:t>
            </a:r>
            <a:r>
              <a:rPr lang="nl-NL" dirty="0" err="1"/>
              <a:t>Result</a:t>
            </a:r>
            <a:r>
              <a:rPr lang="nl-NL" dirty="0"/>
              <a:t> focus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</a:t>
            </a:r>
            <a:r>
              <a:rPr lang="nl-NL" dirty="0" err="1"/>
              <a:t>Time,money,organisation</a:t>
            </a:r>
            <a:r>
              <a:rPr lang="nl-NL" dirty="0"/>
              <a:t>, </a:t>
            </a:r>
            <a:r>
              <a:rPr lang="nl-NL" dirty="0" err="1"/>
              <a:t>quality</a:t>
            </a:r>
            <a:r>
              <a:rPr lang="nl-NL" dirty="0"/>
              <a:t>, information</a:t>
            </a:r>
            <a:br>
              <a:rPr lang="nl-NL" dirty="0"/>
            </a:br>
            <a:endParaRPr lang="nl-NL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Six stages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en-US" dirty="0"/>
              <a:t>SMART </a:t>
            </a:r>
            <a:r>
              <a:rPr lang="nl-NL" dirty="0"/>
              <a:t>goals</a:t>
            </a:r>
          </a:p>
          <a:p>
            <a:pPr eaLnBrk="0" hangingPunct="0">
              <a:spcBef>
                <a:spcPct val="50000"/>
              </a:spcBef>
            </a:pPr>
            <a:endParaRPr lang="nl-NL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boss</a:t>
            </a:r>
            <a:br>
              <a:rPr lang="nl-NL" dirty="0"/>
            </a:br>
            <a:endParaRPr lang="nl-NL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Walk </a:t>
            </a:r>
            <a:r>
              <a:rPr lang="nl-NL" dirty="0" err="1"/>
              <a:t>into</a:t>
            </a:r>
            <a:r>
              <a:rPr lang="nl-NL" dirty="0"/>
              <a:t> a trap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632200" y="914400"/>
            <a:ext cx="3090757" cy="409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 dirty="0"/>
              <a:t>Program management</a:t>
            </a:r>
            <a:endParaRPr lang="en-US" b="1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Focus on </a:t>
            </a:r>
            <a:r>
              <a:rPr lang="en-US" dirty="0"/>
              <a:t>broader </a:t>
            </a:r>
            <a:r>
              <a:rPr lang="nl-NL" dirty="0"/>
              <a:t>goals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Efficiency, </a:t>
            </a:r>
            <a:r>
              <a:rPr lang="nl-NL" dirty="0" err="1"/>
              <a:t>effectivity</a:t>
            </a:r>
            <a:r>
              <a:rPr lang="nl-NL" dirty="0"/>
              <a:t>, flexibility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nl-NL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 err="1"/>
              <a:t>Spiral</a:t>
            </a:r>
            <a:endParaRPr lang="nl-NL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Acceptmore vague, even </a:t>
            </a:r>
            <a:r>
              <a:rPr lang="nl-NL" dirty="0" err="1"/>
              <a:t>conflicting</a:t>
            </a:r>
            <a:r>
              <a:rPr lang="nl-NL" dirty="0"/>
              <a:t> goals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More </a:t>
            </a:r>
            <a:r>
              <a:rPr lang="nl-NL" dirty="0" err="1"/>
              <a:t>influencing</a:t>
            </a:r>
            <a:r>
              <a:rPr lang="nl-NL" dirty="0"/>
              <a:t> stakeholders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nl-NL" dirty="0"/>
              <a:t> Move </a:t>
            </a:r>
            <a:r>
              <a:rPr lang="nl-NL" dirty="0" err="1"/>
              <a:t>with</a:t>
            </a:r>
            <a:r>
              <a:rPr lang="nl-NL" dirty="0"/>
              <a:t> the flow</a:t>
            </a:r>
          </a:p>
        </p:txBody>
      </p:sp>
    </p:spTree>
    <p:extLst>
      <p:ext uri="{BB962C8B-B14F-4D97-AF65-F5344CB8AC3E}">
        <p14:creationId xmlns:p14="http://schemas.microsoft.com/office/powerpoint/2010/main" val="41869835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127664" y="4967961"/>
            <a:ext cx="386702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A2876742-BA7B-4E6F-AD8D-86C6F8F5B740}" type="slidenum">
              <a:rPr lang="nl-NL"/>
              <a:pPr/>
              <a:t>62</a:t>
            </a:fld>
            <a:endParaRPr lang="nl-NL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7690" y="622300"/>
            <a:ext cx="6433820" cy="592667"/>
          </a:xfrm>
        </p:spPr>
        <p:txBody>
          <a:bodyPr/>
          <a:lstStyle/>
          <a:p>
            <a:r>
              <a:rPr lang="en-US"/>
              <a:t>Dyprom situated</a:t>
            </a:r>
            <a:endParaRPr lang="nl-NL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630766" y="1837267"/>
            <a:ext cx="6496897" cy="2844800"/>
            <a:chOff x="480" y="1488"/>
            <a:chExt cx="4944" cy="2304"/>
          </a:xfrm>
        </p:grpSpPr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3984" y="1488"/>
              <a:ext cx="1440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Improvisation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Ad hoc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Uncertain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Vague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 New</a:t>
              </a:r>
              <a:endParaRPr lang="nl-NL" sz="1600"/>
            </a:p>
          </p:txBody>
        </p:sp>
        <p:sp>
          <p:nvSpPr>
            <p:cNvPr id="96262" name="Text Box 6"/>
            <p:cNvSpPr txBox="1">
              <a:spLocks noChangeArrowheads="1"/>
            </p:cNvSpPr>
            <p:nvPr/>
          </p:nvSpPr>
          <p:spPr bwMode="auto">
            <a:xfrm>
              <a:off x="480" y="1488"/>
              <a:ext cx="1019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Routine</a:t>
              </a:r>
            </a:p>
            <a:p>
              <a:endParaRPr lang="en-US"/>
            </a:p>
            <a:p>
              <a:pPr>
                <a:buFontTx/>
                <a:buChar char="•"/>
              </a:pPr>
              <a:r>
                <a:rPr lang="en-US" sz="1600"/>
                <a:t>Desk to desk</a:t>
              </a:r>
            </a:p>
            <a:p>
              <a:pPr>
                <a:buFontTx/>
                <a:buChar char="•"/>
              </a:pPr>
              <a:r>
                <a:rPr lang="en-US" sz="1600"/>
                <a:t>Procedures</a:t>
              </a:r>
            </a:p>
            <a:p>
              <a:pPr>
                <a:buFontTx/>
                <a:buChar char="•"/>
              </a:pPr>
              <a:r>
                <a:rPr lang="en-US" sz="1600"/>
                <a:t>Certain</a:t>
              </a:r>
            </a:p>
            <a:p>
              <a:pPr>
                <a:buFontTx/>
                <a:buChar char="•"/>
              </a:pPr>
              <a:r>
                <a:rPr lang="en-US" sz="1600"/>
                <a:t>Clear</a:t>
              </a:r>
            </a:p>
            <a:p>
              <a:pPr>
                <a:buFontTx/>
                <a:buChar char="•"/>
              </a:pPr>
              <a:r>
                <a:rPr lang="en-US" sz="1600"/>
                <a:t>Known</a:t>
              </a:r>
              <a:endParaRPr lang="nl-NL" sz="1600"/>
            </a:p>
          </p:txBody>
        </p: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2304" y="2064"/>
              <a:ext cx="1056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Projects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Unique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Temporary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In stages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/>
                <a:t>Control</a:t>
              </a:r>
              <a:endParaRPr lang="nl-NL" sz="1600"/>
            </a:p>
          </p:txBody>
        </p:sp>
        <p:sp>
          <p:nvSpPr>
            <p:cNvPr id="96264" name="Line 8"/>
            <p:cNvSpPr>
              <a:spLocks noChangeShapeType="1"/>
            </p:cNvSpPr>
            <p:nvPr/>
          </p:nvSpPr>
          <p:spPr bwMode="auto">
            <a:xfrm>
              <a:off x="480" y="3696"/>
              <a:ext cx="46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96265" name="Line 9"/>
            <p:cNvSpPr>
              <a:spLocks noChangeShapeType="1"/>
            </p:cNvSpPr>
            <p:nvPr/>
          </p:nvSpPr>
          <p:spPr bwMode="auto">
            <a:xfrm>
              <a:off x="768" y="355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96266" name="Line 10"/>
            <p:cNvSpPr>
              <a:spLocks noChangeShapeType="1"/>
            </p:cNvSpPr>
            <p:nvPr/>
          </p:nvSpPr>
          <p:spPr bwMode="auto">
            <a:xfrm>
              <a:off x="2736" y="355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96267" name="Line 11"/>
            <p:cNvSpPr>
              <a:spLocks noChangeShapeType="1"/>
            </p:cNvSpPr>
            <p:nvPr/>
          </p:nvSpPr>
          <p:spPr bwMode="auto">
            <a:xfrm>
              <a:off x="4512" y="3504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</p:grp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983057" y="4385734"/>
            <a:ext cx="0" cy="29633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728" tIns="36864" rIns="73728" bIns="36864"/>
          <a:lstStyle/>
          <a:p>
            <a:endParaRPr lang="nl-NL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352290" y="4089401"/>
            <a:ext cx="1261533" cy="36300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DYPROM</a:t>
            </a:r>
            <a:endParaRPr lang="nl-NL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384800" y="4572000"/>
            <a:ext cx="0" cy="29633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728" tIns="36864" rIns="73728" bIns="36864"/>
          <a:lstStyle/>
          <a:p>
            <a:endParaRPr lang="nl-NL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622800" y="4800600"/>
            <a:ext cx="1261533" cy="36300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8" tIns="36864" rIns="73728" bIns="36864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SCRUM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8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 autoUpdateAnimBg="0"/>
      <p:bldP spid="18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159560" y="4910491"/>
            <a:ext cx="409640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4351A763-BC24-4CC3-AF49-B6F90A93F19C}" type="slidenum">
              <a:rPr lang="nl-NL"/>
              <a:pPr/>
              <a:t>63</a:t>
            </a:fld>
            <a:endParaRPr lang="nl-NL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81000"/>
            <a:ext cx="6433820" cy="592667"/>
          </a:xfrm>
        </p:spPr>
        <p:txBody>
          <a:bodyPr/>
          <a:lstStyle/>
          <a:p>
            <a:r>
              <a:rPr lang="en-US" sz="3200" dirty="0"/>
              <a:t>Conclusions to </a:t>
            </a:r>
            <a:r>
              <a:rPr lang="en-US" sz="3200" dirty="0" err="1"/>
              <a:t>Dyprom</a:t>
            </a:r>
            <a:endParaRPr lang="nl-NL" sz="32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838200"/>
            <a:ext cx="6708988" cy="3200400"/>
          </a:xfrm>
        </p:spPr>
        <p:txBody>
          <a:bodyPr/>
          <a:lstStyle/>
          <a:p>
            <a:pPr>
              <a:buFontTx/>
              <a:buNone/>
            </a:pPr>
            <a:endParaRPr lang="nl-NL" sz="1900" b="1" dirty="0"/>
          </a:p>
          <a:p>
            <a:pPr marL="457200" indent="-457200">
              <a:buFont typeface="+mj-lt"/>
              <a:buAutoNum type="arabicPeriod"/>
            </a:pPr>
            <a:r>
              <a:rPr lang="en-US" sz="1800" i="1" dirty="0">
                <a:solidFill>
                  <a:srgbClr val="00A7A2"/>
                </a:solidFill>
              </a:rPr>
              <a:t>Quality can vary (accept change during the project)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>
                <a:solidFill>
                  <a:srgbClr val="00A7A2"/>
                </a:solidFill>
              </a:rPr>
              <a:t>Broad assignment within program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>
                <a:solidFill>
                  <a:srgbClr val="00A7A2"/>
                </a:solidFill>
              </a:rPr>
              <a:t>Control relations between projects in the program (Scrum: sprint)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1" dirty="0">
                <a:solidFill>
                  <a:srgbClr val="00A7A2"/>
                </a:solidFill>
              </a:rPr>
              <a:t>Record changes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800" i="1" dirty="0">
                <a:solidFill>
                  <a:srgbClr val="00A7A2"/>
                </a:solidFill>
              </a:rPr>
              <a:t>Commitment </a:t>
            </a:r>
            <a:r>
              <a:rPr lang="en-US" sz="1800" i="1" dirty="0">
                <a:solidFill>
                  <a:srgbClr val="00A7A2"/>
                </a:solidFill>
              </a:rPr>
              <a:t>from everyone; motivate people by shared values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00A7A2"/>
                </a:solidFill>
              </a:rPr>
              <a:t>        and </a:t>
            </a:r>
            <a:r>
              <a:rPr lang="nl-NL" sz="1800" i="1" dirty="0" err="1">
                <a:solidFill>
                  <a:srgbClr val="00A7A2"/>
                </a:solidFill>
              </a:rPr>
              <a:t>creating</a:t>
            </a:r>
            <a:r>
              <a:rPr lang="nl-NL" sz="1800" i="1" dirty="0">
                <a:solidFill>
                  <a:srgbClr val="00A7A2"/>
                </a:solidFill>
              </a:rPr>
              <a:t> a team culture </a:t>
            </a:r>
            <a:r>
              <a:rPr lang="nl-NL" sz="1800" i="1" dirty="0" err="1">
                <a:solidFill>
                  <a:srgbClr val="00A7A2"/>
                </a:solidFill>
              </a:rPr>
              <a:t>by</a:t>
            </a:r>
            <a:r>
              <a:rPr lang="nl-NL" sz="1800" i="1" dirty="0">
                <a:solidFill>
                  <a:srgbClr val="00A7A2"/>
                </a:solidFill>
              </a:rPr>
              <a:t> setting </a:t>
            </a:r>
            <a:r>
              <a:rPr lang="nl-NL" sz="1800" b="1" i="1" dirty="0" err="1">
                <a:solidFill>
                  <a:srgbClr val="00A7A2"/>
                </a:solidFill>
              </a:rPr>
              <a:t>virtues</a:t>
            </a:r>
            <a:endParaRPr lang="nl-NL" sz="1800" b="1" i="1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1800" i="1" dirty="0">
                <a:solidFill>
                  <a:srgbClr val="00A7A2"/>
                </a:solidFill>
              </a:rPr>
              <a:t>6.    </a:t>
            </a:r>
            <a:r>
              <a:rPr lang="nl-NL" sz="1800" i="1" dirty="0" err="1">
                <a:solidFill>
                  <a:srgbClr val="00A7A2"/>
                </a:solidFill>
              </a:rPr>
              <a:t>Inv</a:t>
            </a:r>
            <a:r>
              <a:rPr lang="en-US" sz="1800" i="1" dirty="0" err="1">
                <a:solidFill>
                  <a:srgbClr val="00A7A2"/>
                </a:solidFill>
              </a:rPr>
              <a:t>olve</a:t>
            </a:r>
            <a:r>
              <a:rPr lang="en-US" sz="1800" i="1" dirty="0">
                <a:solidFill>
                  <a:srgbClr val="00A7A2"/>
                </a:solidFill>
              </a:rPr>
              <a:t> the user</a:t>
            </a:r>
            <a:r>
              <a:rPr lang="nl-NL" sz="1800" i="1" dirty="0">
                <a:solidFill>
                  <a:srgbClr val="00A7A2"/>
                </a:solidFill>
              </a:rPr>
              <a:t> </a:t>
            </a:r>
            <a:r>
              <a:rPr lang="nl-NL" sz="1800" i="1" dirty="0" err="1">
                <a:solidFill>
                  <a:srgbClr val="00A7A2"/>
                </a:solidFill>
              </a:rPr>
              <a:t>from</a:t>
            </a:r>
            <a:r>
              <a:rPr lang="nl-NL" sz="1800" i="1" dirty="0">
                <a:solidFill>
                  <a:srgbClr val="00A7A2"/>
                </a:solidFill>
              </a:rPr>
              <a:t> the </a:t>
            </a:r>
            <a:r>
              <a:rPr lang="nl-NL" sz="1800" i="1" dirty="0" err="1">
                <a:solidFill>
                  <a:srgbClr val="00A7A2"/>
                </a:solidFill>
              </a:rPr>
              <a:t>beginning</a:t>
            </a:r>
            <a:endParaRPr lang="en-US" sz="1800" i="1" dirty="0">
              <a:solidFill>
                <a:srgbClr val="00A7A2"/>
              </a:solidFill>
            </a:endParaRPr>
          </a:p>
          <a:p>
            <a:pPr marL="457200" indent="-457200">
              <a:buAutoNum type="arabicPeriod" startAt="7"/>
            </a:pPr>
            <a:r>
              <a:rPr lang="nl-NL" sz="1800" i="1" dirty="0" err="1">
                <a:solidFill>
                  <a:srgbClr val="00A7A2"/>
                </a:solidFill>
              </a:rPr>
              <a:t>Lessons</a:t>
            </a:r>
            <a:r>
              <a:rPr lang="nl-NL" sz="1800" i="1" dirty="0">
                <a:solidFill>
                  <a:srgbClr val="00A7A2"/>
                </a:solidFill>
              </a:rPr>
              <a:t> </a:t>
            </a:r>
            <a:r>
              <a:rPr lang="nl-NL" sz="1800" i="1" dirty="0" err="1">
                <a:solidFill>
                  <a:srgbClr val="00A7A2"/>
                </a:solidFill>
              </a:rPr>
              <a:t>learned</a:t>
            </a:r>
            <a:r>
              <a:rPr lang="nl-NL" sz="1800" i="1" dirty="0">
                <a:solidFill>
                  <a:srgbClr val="00A7A2"/>
                </a:solidFill>
              </a:rPr>
              <a:t> (</a:t>
            </a:r>
            <a:r>
              <a:rPr lang="nl-NL" sz="1800" i="1" dirty="0" err="1">
                <a:solidFill>
                  <a:srgbClr val="00A7A2"/>
                </a:solidFill>
              </a:rPr>
              <a:t>Scrum:stand</a:t>
            </a:r>
            <a:r>
              <a:rPr lang="nl-NL" sz="1800" i="1" dirty="0">
                <a:solidFill>
                  <a:srgbClr val="00A7A2"/>
                </a:solidFill>
              </a:rPr>
              <a:t> up) </a:t>
            </a:r>
            <a:r>
              <a:rPr lang="nl-NL" sz="1800" i="1" dirty="0" err="1">
                <a:solidFill>
                  <a:srgbClr val="00A7A2"/>
                </a:solidFill>
              </a:rPr>
              <a:t>and</a:t>
            </a:r>
            <a:r>
              <a:rPr lang="nl-NL" sz="1800" i="1" dirty="0">
                <a:solidFill>
                  <a:srgbClr val="00A7A2"/>
                </a:solidFill>
              </a:rPr>
              <a:t> </a:t>
            </a:r>
            <a:r>
              <a:rPr lang="nl-NL" sz="1800" i="1" dirty="0" err="1">
                <a:solidFill>
                  <a:srgbClr val="00A7A2"/>
                </a:solidFill>
              </a:rPr>
              <a:t>successes</a:t>
            </a:r>
            <a:r>
              <a:rPr lang="nl-NL" sz="1800" i="1" dirty="0">
                <a:solidFill>
                  <a:srgbClr val="00A7A2"/>
                </a:solidFill>
              </a:rPr>
              <a:t> </a:t>
            </a:r>
            <a:r>
              <a:rPr lang="nl-NL" sz="1800" i="1" dirty="0" err="1">
                <a:solidFill>
                  <a:srgbClr val="00A7A2"/>
                </a:solidFill>
              </a:rPr>
              <a:t>celibrated</a:t>
            </a:r>
            <a:r>
              <a:rPr lang="nl-NL" sz="1800" i="1" dirty="0">
                <a:solidFill>
                  <a:srgbClr val="00A7A2"/>
                </a:solidFill>
              </a:rPr>
              <a:t>  </a:t>
            </a:r>
          </a:p>
          <a:p>
            <a:pPr marL="0" indent="0">
              <a:buNone/>
            </a:pPr>
            <a:r>
              <a:rPr lang="nl-NL" sz="1800" i="1" dirty="0">
                <a:solidFill>
                  <a:srgbClr val="00A7A2"/>
                </a:solidFill>
              </a:rPr>
              <a:t>       (</a:t>
            </a:r>
            <a:r>
              <a:rPr lang="nl-NL" sz="1800" i="1" dirty="0" err="1">
                <a:solidFill>
                  <a:srgbClr val="00A7A2"/>
                </a:solidFill>
              </a:rPr>
              <a:t>Scrum:retrospective</a:t>
            </a:r>
            <a:r>
              <a:rPr lang="nl-NL" sz="1800" i="1" dirty="0">
                <a:solidFill>
                  <a:srgbClr val="00A7A2"/>
                </a:solidFill>
              </a:rPr>
              <a:t>)</a:t>
            </a:r>
            <a:endParaRPr lang="nl-NL" sz="1800" b="1" i="1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1800" i="1" dirty="0">
                <a:solidFill>
                  <a:srgbClr val="00A7A2"/>
                </a:solidFill>
              </a:rPr>
              <a:t>8.    </a:t>
            </a:r>
            <a:r>
              <a:rPr lang="en-US" sz="1800" i="1" dirty="0">
                <a:solidFill>
                  <a:srgbClr val="00A7A2"/>
                </a:solidFill>
              </a:rPr>
              <a:t>Continuous dialogue </a:t>
            </a:r>
            <a:r>
              <a:rPr lang="nl-NL" sz="1900" dirty="0">
                <a:solidFill>
                  <a:srgbClr val="00A7A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6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457200"/>
            <a:ext cx="6090840" cy="482777"/>
          </a:xfrm>
        </p:spPr>
        <p:txBody>
          <a:bodyPr/>
          <a:lstStyle/>
          <a:p>
            <a:pPr defTabSz="328588">
              <a:defRPr/>
            </a:pPr>
            <a:r>
              <a:rPr lang="en-US" sz="3500" dirty="0">
                <a:solidFill>
                  <a:srgbClr val="00A7A2"/>
                </a:solidFill>
              </a:rPr>
              <a:t>Assignment</a:t>
            </a:r>
            <a:endParaRPr lang="nl-NL" sz="3500" dirty="0">
              <a:solidFill>
                <a:srgbClr val="00A7A2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66800"/>
            <a:ext cx="6376000" cy="3200400"/>
          </a:xfrm>
        </p:spPr>
        <p:txBody>
          <a:bodyPr/>
          <a:lstStyle/>
          <a:p>
            <a:pPr marL="368640" indent="-368640" defTabSz="328588">
              <a:spcBef>
                <a:spcPts val="1043"/>
              </a:spcBef>
              <a:buFontTx/>
              <a:buChar char="•"/>
              <a:defRPr/>
            </a:pPr>
            <a:endParaRPr lang="en-US" sz="23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368640" indent="-368640" defTabSz="328588">
              <a:spcBef>
                <a:spcPts val="1043"/>
              </a:spcBef>
              <a:buFontTx/>
              <a:buChar char="•"/>
              <a:defRPr/>
            </a:pPr>
            <a:r>
              <a:rPr lang="en-US" sz="2300" dirty="0">
                <a:solidFill>
                  <a:srgbClr val="00A7A2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Work in teams of 2-3 persons</a:t>
            </a:r>
          </a:p>
          <a:p>
            <a:pPr marL="368640" indent="-368640" defTabSz="328588">
              <a:spcBef>
                <a:spcPts val="1043"/>
              </a:spcBef>
              <a:buFontTx/>
              <a:buChar char="•"/>
              <a:defRPr/>
            </a:pPr>
            <a:r>
              <a:rPr lang="en-US" sz="2300" dirty="0">
                <a:solidFill>
                  <a:srgbClr val="00A7A2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What can you do to improve the CCC project, based on the presentation?</a:t>
            </a:r>
          </a:p>
          <a:p>
            <a:pPr marL="368640" indent="-368640" defTabSz="328588">
              <a:spcBef>
                <a:spcPts val="1043"/>
              </a:spcBef>
              <a:buFontTx/>
              <a:buChar char="•"/>
              <a:defRPr/>
            </a:pPr>
            <a:r>
              <a:rPr lang="en-US" sz="2300" dirty="0">
                <a:solidFill>
                  <a:srgbClr val="00A7A2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Use the format</a:t>
            </a:r>
          </a:p>
          <a:p>
            <a:pPr marL="368640" indent="-368640" defTabSz="328588">
              <a:spcBef>
                <a:spcPts val="1043"/>
              </a:spcBef>
              <a:buFontTx/>
              <a:buChar char="•"/>
              <a:defRPr/>
            </a:pPr>
            <a:endParaRPr lang="en-US" sz="23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368640" indent="-368640" defTabSz="328588">
              <a:spcBef>
                <a:spcPts val="1043"/>
              </a:spcBef>
              <a:buFontTx/>
              <a:buChar char="•"/>
              <a:defRPr/>
            </a:pPr>
            <a:endParaRPr lang="nl-NL" sz="23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36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Leaders</a:t>
            </a:r>
          </a:p>
        </p:txBody>
      </p:sp>
      <p:pic>
        <p:nvPicPr>
          <p:cNvPr id="4" name="Afbeelding 3" descr="what great leaders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7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20222"/>
            <a:ext cx="6812280" cy="889000"/>
          </a:xfrm>
        </p:spPr>
        <p:txBody>
          <a:bodyPr/>
          <a:lstStyle/>
          <a:p>
            <a:r>
              <a:rPr lang="nl-NL" sz="3600" dirty="0" err="1">
                <a:solidFill>
                  <a:srgbClr val="00A7A2"/>
                </a:solidFill>
              </a:rPr>
              <a:t>Why</a:t>
            </a:r>
            <a:r>
              <a:rPr lang="nl-NL" sz="3600" dirty="0">
                <a:solidFill>
                  <a:srgbClr val="00A7A2"/>
                </a:solidFill>
              </a:rPr>
              <a:t> </a:t>
            </a:r>
            <a:r>
              <a:rPr lang="nl-NL" sz="3600" dirty="0" err="1">
                <a:solidFill>
                  <a:srgbClr val="00A7A2"/>
                </a:solidFill>
              </a:rPr>
              <a:t>projects</a:t>
            </a:r>
            <a:r>
              <a:rPr lang="nl-NL" sz="3600" dirty="0">
                <a:solidFill>
                  <a:srgbClr val="00A7A2"/>
                </a:solidFill>
              </a:rPr>
              <a:t> </a:t>
            </a:r>
            <a:r>
              <a:rPr lang="nl-NL" sz="3600" dirty="0" err="1">
                <a:solidFill>
                  <a:srgbClr val="00A7A2"/>
                </a:solidFill>
              </a:rPr>
              <a:t>fail</a:t>
            </a:r>
            <a:r>
              <a:rPr lang="nl-NL" sz="3600" dirty="0">
                <a:solidFill>
                  <a:srgbClr val="00A7A2"/>
                </a:solidFill>
              </a:rPr>
              <a:t>? </a:t>
            </a:r>
            <a:r>
              <a:rPr lang="nl-NL" sz="3600" dirty="0" err="1">
                <a:solidFill>
                  <a:srgbClr val="00A7A2"/>
                </a:solidFill>
              </a:rPr>
              <a:t>Apply</a:t>
            </a:r>
            <a:r>
              <a:rPr lang="nl-NL" sz="3600" dirty="0">
                <a:solidFill>
                  <a:srgbClr val="00A7A2"/>
                </a:solidFill>
              </a:rPr>
              <a:t> </a:t>
            </a:r>
            <a:r>
              <a:rPr lang="nl-NL" sz="3600" dirty="0" err="1">
                <a:solidFill>
                  <a:srgbClr val="00A7A2"/>
                </a:solidFill>
              </a:rPr>
              <a:t>to</a:t>
            </a:r>
            <a:r>
              <a:rPr lang="nl-NL" sz="3600" dirty="0">
                <a:solidFill>
                  <a:srgbClr val="00A7A2"/>
                </a:solidFill>
              </a:rPr>
              <a:t> CCC.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Solving</a:t>
            </a:r>
            <a:r>
              <a:rPr lang="nl-NL" sz="2400" dirty="0">
                <a:solidFill>
                  <a:srgbClr val="00A7A2"/>
                </a:solidFill>
              </a:rPr>
              <a:t> the wrong </a:t>
            </a:r>
            <a:r>
              <a:rPr lang="nl-NL" sz="2400" dirty="0" err="1">
                <a:solidFill>
                  <a:srgbClr val="00A7A2"/>
                </a:solidFill>
              </a:rPr>
              <a:t>problem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Poorly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defined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outcome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Lack</a:t>
            </a:r>
            <a:r>
              <a:rPr lang="nl-NL" sz="2400" dirty="0">
                <a:solidFill>
                  <a:srgbClr val="00A7A2"/>
                </a:solidFill>
              </a:rPr>
              <a:t> of </a:t>
            </a:r>
            <a:r>
              <a:rPr lang="nl-NL" sz="2400" dirty="0" err="1">
                <a:solidFill>
                  <a:srgbClr val="00A7A2"/>
                </a:solidFill>
              </a:rPr>
              <a:t>leadership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Lack</a:t>
            </a:r>
            <a:r>
              <a:rPr lang="nl-NL" sz="2400" dirty="0">
                <a:solidFill>
                  <a:srgbClr val="00A7A2"/>
                </a:solidFill>
              </a:rPr>
              <a:t> of 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Insufficient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communication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00A7A2"/>
                </a:solidFill>
              </a:rPr>
              <a:t>No plan or </a:t>
            </a:r>
            <a:r>
              <a:rPr lang="nl-NL" sz="2400" dirty="0" err="1">
                <a:solidFill>
                  <a:srgbClr val="00A7A2"/>
                </a:solidFill>
              </a:rPr>
              <a:t>timeline</a:t>
            </a:r>
            <a:endParaRPr lang="nl-NL" sz="2400" dirty="0">
              <a:solidFill>
                <a:srgbClr val="00A7A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err="1">
                <a:solidFill>
                  <a:srgbClr val="00A7A2"/>
                </a:solidFill>
              </a:rPr>
              <a:t>Lack</a:t>
            </a:r>
            <a:r>
              <a:rPr lang="nl-NL" sz="2400" dirty="0">
                <a:solidFill>
                  <a:srgbClr val="00A7A2"/>
                </a:solidFill>
              </a:rPr>
              <a:t> of user </a:t>
            </a:r>
            <a:r>
              <a:rPr lang="nl-NL" sz="2400" dirty="0" err="1">
                <a:solidFill>
                  <a:srgbClr val="00A7A2"/>
                </a:solidFill>
              </a:rPr>
              <a:t>testing</a:t>
            </a:r>
            <a:endParaRPr lang="nl-NL" sz="2400" dirty="0">
              <a:solidFill>
                <a:srgbClr val="00A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7A2"/>
                </a:solidFill>
              </a:rPr>
              <a:t>Change </a:t>
            </a:r>
            <a:r>
              <a:rPr lang="nl-NL" dirty="0" err="1">
                <a:solidFill>
                  <a:srgbClr val="00A7A2"/>
                </a:solidFill>
              </a:rPr>
              <a:t>projects</a:t>
            </a:r>
            <a:endParaRPr lang="nl-NL" dirty="0">
              <a:solidFill>
                <a:srgbClr val="00A7A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err="1">
                <a:solidFill>
                  <a:srgbClr val="00A7A2"/>
                </a:solidFill>
              </a:rPr>
              <a:t>Gleeson</a:t>
            </a:r>
            <a:r>
              <a:rPr lang="nl-NL" sz="2000" dirty="0">
                <a:solidFill>
                  <a:srgbClr val="00A7A2"/>
                </a:solidFill>
              </a:rPr>
              <a:t>, B. (2017), 1 </a:t>
            </a:r>
            <a:r>
              <a:rPr lang="nl-NL" sz="2000" dirty="0" err="1">
                <a:solidFill>
                  <a:srgbClr val="00A7A2"/>
                </a:solidFill>
              </a:rPr>
              <a:t>Reason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why</a:t>
            </a:r>
            <a:r>
              <a:rPr lang="nl-NL" sz="2000" dirty="0">
                <a:solidFill>
                  <a:srgbClr val="00A7A2"/>
                </a:solidFill>
              </a:rPr>
              <a:t> most change management </a:t>
            </a:r>
            <a:r>
              <a:rPr lang="nl-NL" sz="2000" dirty="0" err="1">
                <a:solidFill>
                  <a:srgbClr val="00A7A2"/>
                </a:solidFill>
              </a:rPr>
              <a:t>efforts</a:t>
            </a:r>
            <a:r>
              <a:rPr lang="nl-NL" sz="2000" dirty="0">
                <a:solidFill>
                  <a:srgbClr val="00A7A2"/>
                </a:solidFill>
              </a:rPr>
              <a:t> </a:t>
            </a:r>
            <a:r>
              <a:rPr lang="nl-NL" sz="2000" dirty="0" err="1">
                <a:solidFill>
                  <a:srgbClr val="00A7A2"/>
                </a:solidFill>
              </a:rPr>
              <a:t>fail</a:t>
            </a:r>
            <a:r>
              <a:rPr lang="nl-NL" sz="2000" dirty="0">
                <a:solidFill>
                  <a:srgbClr val="00A7A2"/>
                </a:solidFill>
              </a:rPr>
              <a:t>, </a:t>
            </a:r>
            <a:r>
              <a:rPr lang="nl-NL" sz="2000" i="1" dirty="0" err="1">
                <a:solidFill>
                  <a:srgbClr val="00A7A2"/>
                </a:solidFill>
              </a:rPr>
              <a:t>Forbes</a:t>
            </a:r>
            <a:r>
              <a:rPr lang="nl-NL" sz="2000" dirty="0">
                <a:solidFill>
                  <a:srgbClr val="00A7A2"/>
                </a:solidFill>
              </a:rPr>
              <a:t>, 6,753</a:t>
            </a: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A7A2"/>
                </a:solidFill>
              </a:rPr>
              <a:t>8. Change </a:t>
            </a:r>
            <a:r>
              <a:rPr lang="nl-NL" sz="2400" dirty="0" err="1">
                <a:solidFill>
                  <a:srgbClr val="00A7A2"/>
                </a:solidFill>
              </a:rPr>
              <a:t>battle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fatigue</a:t>
            </a:r>
            <a:endParaRPr lang="nl-NL" sz="2400" dirty="0">
              <a:solidFill>
                <a:srgbClr val="00A7A2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A7A2"/>
                </a:solidFill>
              </a:rPr>
              <a:t>(</a:t>
            </a:r>
            <a:r>
              <a:rPr lang="nl-NL" sz="2400" dirty="0" err="1">
                <a:solidFill>
                  <a:srgbClr val="00A7A2"/>
                </a:solidFill>
              </a:rPr>
              <a:t>vgl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Ajzen</a:t>
            </a:r>
            <a:r>
              <a:rPr lang="nl-NL" sz="2400" dirty="0">
                <a:solidFill>
                  <a:srgbClr val="00A7A2"/>
                </a:solidFill>
              </a:rPr>
              <a:t>, 1991, </a:t>
            </a:r>
            <a:r>
              <a:rPr lang="nl-NL" sz="2400" dirty="0" err="1">
                <a:solidFill>
                  <a:srgbClr val="00A7A2"/>
                </a:solidFill>
              </a:rPr>
              <a:t>Theory</a:t>
            </a:r>
            <a:r>
              <a:rPr lang="nl-NL" sz="2400" dirty="0">
                <a:solidFill>
                  <a:srgbClr val="00A7A2"/>
                </a:solidFill>
              </a:rPr>
              <a:t> of </a:t>
            </a:r>
            <a:r>
              <a:rPr lang="nl-NL" sz="2400" dirty="0" err="1">
                <a:solidFill>
                  <a:srgbClr val="00A7A2"/>
                </a:solidFill>
              </a:rPr>
              <a:t>Planned</a:t>
            </a:r>
            <a:r>
              <a:rPr lang="nl-NL" sz="2400" dirty="0">
                <a:solidFill>
                  <a:srgbClr val="00A7A2"/>
                </a:solidFill>
              </a:rPr>
              <a:t> </a:t>
            </a:r>
            <a:r>
              <a:rPr lang="nl-NL" sz="2400" dirty="0" err="1">
                <a:solidFill>
                  <a:srgbClr val="00A7A2"/>
                </a:solidFill>
              </a:rPr>
              <a:t>Behavior</a:t>
            </a:r>
            <a:r>
              <a:rPr lang="nl-NL" sz="2400" dirty="0">
                <a:solidFill>
                  <a:srgbClr val="00A7A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86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Literature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Wijnen, G. en Storm, P (2007), </a:t>
            </a:r>
            <a:r>
              <a:rPr lang="nl-NL" sz="2000" i="1" dirty="0"/>
              <a:t>Projectmatig werken</a:t>
            </a:r>
            <a:r>
              <a:rPr lang="nl-NL" sz="2000" dirty="0"/>
              <a:t>, Spectrum., Utrecht</a:t>
            </a:r>
          </a:p>
          <a:p>
            <a:r>
              <a:rPr lang="nl-NL" sz="2000" dirty="0" err="1"/>
              <a:t>Migchelbrink</a:t>
            </a:r>
            <a:r>
              <a:rPr lang="nl-NL" sz="2000" dirty="0"/>
              <a:t>, F. (2012), </a:t>
            </a:r>
            <a:r>
              <a:rPr lang="nl-NL" sz="2000" i="1" dirty="0"/>
              <a:t>Projectmatig werken en onderzoek. Een handleiding voor professionals in onderwijs, zorg, welzijn en wonen, </a:t>
            </a:r>
            <a:r>
              <a:rPr lang="nl-NL" sz="2000" dirty="0"/>
              <a:t>SWP, Amsterdam</a:t>
            </a:r>
          </a:p>
          <a:p>
            <a:r>
              <a:rPr lang="nl-NL" sz="2000" dirty="0"/>
              <a:t>HBR (2012), </a:t>
            </a:r>
            <a:r>
              <a:rPr lang="nl-NL" sz="2000" i="1" dirty="0"/>
              <a:t>Guide </a:t>
            </a:r>
            <a:r>
              <a:rPr lang="nl-NL" sz="2000" i="1" dirty="0" err="1"/>
              <a:t>to</a:t>
            </a:r>
            <a:r>
              <a:rPr lang="nl-NL" sz="2000" i="1" dirty="0"/>
              <a:t> Project Management</a:t>
            </a:r>
            <a:r>
              <a:rPr lang="nl-NL" sz="2000" dirty="0"/>
              <a:t>, </a:t>
            </a:r>
            <a:r>
              <a:rPr lang="nl-NL" sz="2000" dirty="0" err="1"/>
              <a:t>Harvard</a:t>
            </a:r>
            <a:r>
              <a:rPr lang="nl-NL" sz="2000" dirty="0"/>
              <a:t> Business School Publishing, Boston</a:t>
            </a:r>
          </a:p>
          <a:p>
            <a:r>
              <a:rPr lang="nl-NL" sz="2000" dirty="0"/>
              <a:t>Bekkering, T. </a:t>
            </a:r>
            <a:r>
              <a:rPr lang="nl-NL" sz="2000"/>
              <a:t>(2011) </a:t>
            </a:r>
            <a:r>
              <a:rPr lang="nl-NL" sz="2000" i="1" dirty="0"/>
              <a:t>Projectmanagement. Nieuwe invalshoeken</a:t>
            </a:r>
            <a:r>
              <a:rPr lang="nl-NL" sz="2000" dirty="0"/>
              <a:t>, Spectrum, Utrecht</a:t>
            </a:r>
          </a:p>
        </p:txBody>
      </p:sp>
    </p:spTree>
    <p:extLst>
      <p:ext uri="{BB962C8B-B14F-4D97-AF65-F5344CB8AC3E}">
        <p14:creationId xmlns:p14="http://schemas.microsoft.com/office/powerpoint/2010/main" val="27194375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36600" y="2209800"/>
            <a:ext cx="822672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5805" rIns="0" bIns="0" numCol="1" anchor="t" anchorCtr="0" compatLnSpc="1">
            <a:prstTxWarp prst="textNoShape">
              <a:avLst/>
            </a:prstTxWarp>
          </a:bodyPr>
          <a:lstStyle>
            <a:lvl1pPr marL="311045" indent="-311045" algn="l" defTabSz="407526" rtl="0" eaLnBrk="1" fontAlgn="base" hangingPunct="1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3000"/>
              </a:lnSpc>
              <a:spcBef>
                <a:spcPts val="103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3000"/>
              </a:lnSpc>
              <a:spcBef>
                <a:spcPts val="77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3000"/>
              </a:lnSpc>
              <a:spcBef>
                <a:spcPts val="5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3000"/>
              </a:lnSpc>
              <a:spcBef>
                <a:spcPts val="26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3000"/>
              </a:lnSpc>
              <a:spcBef>
                <a:spcPts val="26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3000"/>
              </a:lnSpc>
              <a:spcBef>
                <a:spcPts val="26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3000"/>
              </a:lnSpc>
              <a:spcBef>
                <a:spcPts val="26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3000"/>
              </a:lnSpc>
              <a:spcBef>
                <a:spcPts val="26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Design a One Day WYCCF 5-S project</a:t>
            </a:r>
            <a:endParaRPr lang="nl-NL" altLang="nl-NL" sz="1556" b="1" dirty="0"/>
          </a:p>
        </p:txBody>
      </p:sp>
      <p:pic>
        <p:nvPicPr>
          <p:cNvPr id="135172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2560" y="1818746"/>
            <a:ext cx="3088040" cy="2039761"/>
          </a:xfrm>
        </p:spPr>
      </p:pic>
    </p:spTree>
    <p:extLst>
      <p:ext uri="{BB962C8B-B14F-4D97-AF65-F5344CB8AC3E}">
        <p14:creationId xmlns:p14="http://schemas.microsoft.com/office/powerpoint/2010/main" val="381630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4A27-CD39-139A-D69A-D3EC1FB3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Assignment???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386C-3002-7FD0-BB5D-84D06165A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85628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6B12-ED2E-F1C6-387D-1D51B8EF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BDA9-B4AD-F750-AF9B-604212B4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Four groups </a:t>
            </a:r>
          </a:p>
          <a:p>
            <a:r>
              <a:rPr lang="en-NL" dirty="0"/>
              <a:t>One day </a:t>
            </a:r>
          </a:p>
          <a:p>
            <a:r>
              <a:rPr lang="en-NL" dirty="0"/>
              <a:t>For StMH and SBC  (four buildings)?</a:t>
            </a:r>
          </a:p>
          <a:p>
            <a:r>
              <a:rPr lang="en-GB" dirty="0"/>
              <a:t>U</a:t>
            </a:r>
            <a:r>
              <a:rPr lang="en-NL" dirty="0"/>
              <a:t>sing the 5S model</a:t>
            </a:r>
          </a:p>
          <a:p>
            <a:r>
              <a:rPr lang="en-GB" dirty="0"/>
              <a:t>I</a:t>
            </a:r>
            <a:r>
              <a:rPr lang="en-NL" dirty="0"/>
              <a:t>nvolve as many as possible</a:t>
            </a:r>
          </a:p>
          <a:p>
            <a:r>
              <a:rPr lang="en-NL" dirty="0"/>
              <a:t>Doable</a:t>
            </a:r>
          </a:p>
        </p:txBody>
      </p:sp>
    </p:spTree>
    <p:extLst>
      <p:ext uri="{BB962C8B-B14F-4D97-AF65-F5344CB8AC3E}">
        <p14:creationId xmlns:p14="http://schemas.microsoft.com/office/powerpoint/2010/main" val="3586681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A429-4F8F-1771-9346-D7C1285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5S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5110-8C6F-EF0E-149B-7F9B356EF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79768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r>
              <a:rPr lang="nl-NL" altLang="nl-NL" sz="3111" b="1" dirty="0">
                <a:solidFill>
                  <a:srgbClr val="FF0000"/>
                </a:solidFill>
              </a:rPr>
              <a:t>                     </a:t>
            </a:r>
            <a:endParaRPr lang="nl-NL" altLang="nl-NL" sz="3111" dirty="0"/>
          </a:p>
        </p:txBody>
      </p:sp>
      <p:grpSp>
        <p:nvGrpSpPr>
          <p:cNvPr id="3" name="Groep 2"/>
          <p:cNvGrpSpPr/>
          <p:nvPr/>
        </p:nvGrpSpPr>
        <p:grpSpPr>
          <a:xfrm>
            <a:off x="5085380" y="230894"/>
            <a:ext cx="1847144" cy="1737255"/>
            <a:chOff x="446881" y="0"/>
            <a:chExt cx="2374900" cy="2233613"/>
          </a:xfrm>
        </p:grpSpPr>
        <p:sp>
          <p:nvSpPr>
            <p:cNvPr id="198658" name="Oval 2"/>
            <p:cNvSpPr>
              <a:spLocks noChangeArrowheads="1"/>
            </p:cNvSpPr>
            <p:nvPr/>
          </p:nvSpPr>
          <p:spPr bwMode="auto">
            <a:xfrm>
              <a:off x="446881" y="0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 dirty="0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626269" y="296863"/>
              <a:ext cx="2160587" cy="1079500"/>
              <a:chOff x="611188" y="333375"/>
              <a:chExt cx="2160587" cy="1079500"/>
            </a:xfrm>
          </p:grpSpPr>
          <p:sp>
            <p:nvSpPr>
              <p:cNvPr id="198660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1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6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7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368124" y="1902708"/>
            <a:ext cx="1344612" cy="559329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Sort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433916" y="692680"/>
            <a:ext cx="3441007" cy="5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111" b="1" dirty="0">
                <a:solidFill>
                  <a:srgbClr val="FF0000"/>
                </a:solidFill>
              </a:rPr>
              <a:t>The way </a:t>
            </a:r>
            <a:r>
              <a:rPr lang="nl-NL" altLang="nl-NL" sz="3111" b="1" dirty="0" err="1">
                <a:solidFill>
                  <a:srgbClr val="FF0000"/>
                </a:solidFill>
              </a:rPr>
              <a:t>to</a:t>
            </a:r>
            <a:r>
              <a:rPr lang="nl-NL" altLang="nl-NL" sz="3111" b="1" dirty="0">
                <a:solidFill>
                  <a:srgbClr val="FF0000"/>
                </a:solidFill>
              </a:rPr>
              <a:t> </a:t>
            </a:r>
            <a:r>
              <a:rPr lang="nl-NL" altLang="nl-NL" sz="3111" b="1" dirty="0" err="1">
                <a:solidFill>
                  <a:srgbClr val="FF0000"/>
                </a:solidFill>
              </a:rPr>
              <a:t>success</a:t>
            </a:r>
            <a:r>
              <a:rPr lang="nl-NL" altLang="nl-NL" sz="3111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8670" name="Oval 14"/>
          <p:cNvSpPr>
            <a:spLocks noChangeArrowheads="1"/>
          </p:cNvSpPr>
          <p:nvPr/>
        </p:nvSpPr>
        <p:spPr bwMode="auto">
          <a:xfrm>
            <a:off x="1768299" y="2106436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198671" name="Oval 15"/>
          <p:cNvSpPr>
            <a:spLocks noChangeArrowheads="1"/>
          </p:cNvSpPr>
          <p:nvPr/>
        </p:nvSpPr>
        <p:spPr bwMode="auto">
          <a:xfrm>
            <a:off x="3075869" y="1906411"/>
            <a:ext cx="1344613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Shine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>
            <a:off x="5771269" y="1899003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Sustain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3" name="Oval 17"/>
          <p:cNvSpPr>
            <a:spLocks noChangeArrowheads="1"/>
          </p:cNvSpPr>
          <p:nvPr/>
        </p:nvSpPr>
        <p:spPr bwMode="auto">
          <a:xfrm>
            <a:off x="4345164" y="2163233"/>
            <a:ext cx="1413757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Standardise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59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r>
              <a:rPr lang="nl-NL" altLang="nl-NL" sz="3111" b="1">
                <a:solidFill>
                  <a:srgbClr val="FF0000"/>
                </a:solidFill>
              </a:rPr>
              <a:t>                     </a:t>
            </a:r>
            <a:endParaRPr lang="nl-NL" altLang="nl-NL" sz="3111"/>
          </a:p>
        </p:txBody>
      </p:sp>
      <p:grpSp>
        <p:nvGrpSpPr>
          <p:cNvPr id="3" name="Groep 2"/>
          <p:cNvGrpSpPr/>
          <p:nvPr/>
        </p:nvGrpSpPr>
        <p:grpSpPr>
          <a:xfrm>
            <a:off x="4721755" y="259292"/>
            <a:ext cx="1847144" cy="1737255"/>
            <a:chOff x="5776913" y="333375"/>
            <a:chExt cx="2374900" cy="2233613"/>
          </a:xfrm>
        </p:grpSpPr>
        <p:sp>
          <p:nvSpPr>
            <p:cNvPr id="136194" name="Oval 2"/>
            <p:cNvSpPr>
              <a:spLocks noChangeArrowheads="1"/>
            </p:cNvSpPr>
            <p:nvPr/>
          </p:nvSpPr>
          <p:spPr bwMode="auto">
            <a:xfrm>
              <a:off x="5776913" y="333375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5991226" y="729456"/>
              <a:ext cx="2160587" cy="1079500"/>
              <a:chOff x="611188" y="333375"/>
              <a:chExt cx="2160587" cy="1079500"/>
            </a:xfrm>
          </p:grpSpPr>
          <p:sp>
            <p:nvSpPr>
              <p:cNvPr id="136196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197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198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199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200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201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202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36203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1040430" y="1623043"/>
            <a:ext cx="1344612" cy="559329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Sort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1496661" y="2839861"/>
            <a:ext cx="4092659" cy="15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l-NL" altLang="nl-NL" sz="1556" b="1" dirty="0" err="1"/>
              <a:t>What</a:t>
            </a:r>
            <a:r>
              <a:rPr lang="nl-NL" altLang="nl-NL" sz="1556" b="1" dirty="0"/>
              <a:t> do </a:t>
            </a:r>
            <a:r>
              <a:rPr lang="nl-NL" altLang="nl-NL" sz="1556" b="1" dirty="0" err="1"/>
              <a:t>you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need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and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what</a:t>
            </a:r>
            <a:r>
              <a:rPr lang="nl-NL" altLang="nl-NL" sz="1556" b="1" dirty="0"/>
              <a:t> is </a:t>
            </a:r>
            <a:r>
              <a:rPr lang="nl-NL" altLang="nl-NL" sz="1556" b="1" dirty="0" err="1"/>
              <a:t>not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necessary</a:t>
            </a:r>
            <a:r>
              <a:rPr lang="nl-NL" altLang="nl-NL" sz="1556" b="1" dirty="0"/>
              <a:t>?</a:t>
            </a:r>
          </a:p>
          <a:p>
            <a:pPr>
              <a:buFontTx/>
              <a:buChar char="•"/>
            </a:pPr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</a:t>
            </a:r>
            <a:r>
              <a:rPr lang="nl-NL" altLang="nl-NL" sz="1556" b="1" dirty="0" err="1"/>
              <a:t>Remove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what</a:t>
            </a:r>
            <a:r>
              <a:rPr lang="nl-NL" altLang="nl-NL" sz="1556" b="1" dirty="0"/>
              <a:t> is </a:t>
            </a:r>
            <a:r>
              <a:rPr lang="nl-NL" altLang="nl-NL" sz="1556" b="1" dirty="0" err="1"/>
              <a:t>not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necessary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like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docs</a:t>
            </a:r>
            <a:r>
              <a:rPr lang="nl-NL" altLang="nl-NL" sz="1556" b="1" dirty="0"/>
              <a:t>, </a:t>
            </a:r>
          </a:p>
          <a:p>
            <a:r>
              <a:rPr lang="nl-NL" altLang="nl-NL" sz="1556" b="1" dirty="0"/>
              <a:t>  </a:t>
            </a:r>
            <a:r>
              <a:rPr lang="nl-NL" altLang="nl-NL" sz="1556" b="1" dirty="0" err="1"/>
              <a:t>materials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and</a:t>
            </a:r>
            <a:r>
              <a:rPr lang="nl-NL" altLang="nl-NL" sz="1556" b="1" dirty="0"/>
              <a:t> personal </a:t>
            </a:r>
            <a:r>
              <a:rPr lang="nl-NL" altLang="nl-NL" sz="1556" b="1" dirty="0" err="1"/>
              <a:t>belongings</a:t>
            </a:r>
            <a:r>
              <a:rPr lang="nl-NL" altLang="nl-NL" sz="1556" b="1" dirty="0"/>
              <a:t>.</a:t>
            </a:r>
          </a:p>
          <a:p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Keep </a:t>
            </a:r>
            <a:r>
              <a:rPr lang="nl-NL" altLang="nl-NL" sz="1556" b="1" dirty="0" err="1"/>
              <a:t>only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what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you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need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for</a:t>
            </a:r>
            <a:r>
              <a:rPr lang="nl-NL" altLang="nl-NL" sz="1556" b="1" dirty="0"/>
              <a:t> the job.</a:t>
            </a:r>
          </a:p>
        </p:txBody>
      </p:sp>
    </p:spTree>
    <p:extLst>
      <p:ext uri="{BB962C8B-B14F-4D97-AF65-F5344CB8AC3E}">
        <p14:creationId xmlns:p14="http://schemas.microsoft.com/office/powerpoint/2010/main" val="2207457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132" y="718146"/>
            <a:ext cx="5722938" cy="526454"/>
          </a:xfrm>
        </p:spPr>
        <p:txBody>
          <a:bodyPr/>
          <a:lstStyle/>
          <a:p>
            <a:r>
              <a:rPr lang="nl-NL" altLang="nl-NL" dirty="0" err="1"/>
              <a:t>Sort</a:t>
            </a:r>
            <a:endParaRPr lang="nl-NL" altLang="nl-NL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702733" y="1787878"/>
            <a:ext cx="6400800" cy="2311400"/>
          </a:xfrm>
        </p:spPr>
        <p:txBody>
          <a:bodyPr/>
          <a:lstStyle/>
          <a:p>
            <a:pPr marL="0" indent="0">
              <a:buNone/>
            </a:pPr>
            <a:endParaRPr lang="nl-NL" altLang="nl-NL" b="1" dirty="0"/>
          </a:p>
          <a:p>
            <a:pPr marL="0" indent="0">
              <a:buNone/>
            </a:pPr>
            <a:endParaRPr lang="nl-NL" altLang="nl-NL" sz="1556" b="1" i="1" dirty="0"/>
          </a:p>
          <a:p>
            <a:r>
              <a:rPr lang="nl-NL" altLang="nl-NL" sz="1556" b="1" dirty="0" err="1"/>
              <a:t>Gather</a:t>
            </a:r>
            <a:r>
              <a:rPr lang="nl-NL" altLang="nl-NL" sz="1556" b="1" dirty="0"/>
              <a:t> the </a:t>
            </a:r>
            <a:r>
              <a:rPr lang="nl-NL" altLang="nl-NL" sz="1556" b="1" dirty="0" err="1"/>
              <a:t>materials</a:t>
            </a:r>
            <a:r>
              <a:rPr lang="nl-NL" altLang="nl-NL" sz="1556" b="1" dirty="0"/>
              <a:t> </a:t>
            </a:r>
            <a:r>
              <a:rPr lang="nl-NL" altLang="nl-NL" sz="1556" b="1" i="1" dirty="0" err="1"/>
              <a:t>not</a:t>
            </a:r>
            <a:r>
              <a:rPr lang="nl-NL" altLang="nl-NL" sz="1556" b="1" i="1" dirty="0"/>
              <a:t> </a:t>
            </a:r>
            <a:r>
              <a:rPr lang="nl-NL" altLang="nl-NL" sz="1556" b="1" i="1" dirty="0" err="1"/>
              <a:t>necessary</a:t>
            </a:r>
            <a:r>
              <a:rPr lang="nl-NL" altLang="nl-NL" sz="1556" b="1" dirty="0"/>
              <a:t>.</a:t>
            </a:r>
          </a:p>
          <a:p>
            <a:endParaRPr lang="nl-NL" altLang="nl-NL" sz="1556" b="1" dirty="0"/>
          </a:p>
          <a:p>
            <a:r>
              <a:rPr lang="nl-NL" altLang="nl-NL" sz="1556" b="1" dirty="0" err="1"/>
              <a:t>Discuss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and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dispose</a:t>
            </a:r>
            <a:r>
              <a:rPr lang="nl-NL" altLang="nl-NL" sz="1556" b="1" dirty="0"/>
              <a:t> off </a:t>
            </a:r>
            <a:r>
              <a:rPr lang="nl-NL" altLang="nl-NL" sz="1556" b="1" dirty="0" err="1"/>
              <a:t>unnecessary</a:t>
            </a:r>
            <a:r>
              <a:rPr lang="nl-NL" altLang="nl-NL" sz="1556" b="1" dirty="0"/>
              <a:t> stuff.</a:t>
            </a:r>
          </a:p>
        </p:txBody>
      </p:sp>
    </p:spTree>
    <p:extLst>
      <p:ext uri="{BB962C8B-B14F-4D97-AF65-F5344CB8AC3E}">
        <p14:creationId xmlns:p14="http://schemas.microsoft.com/office/powerpoint/2010/main" val="6604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368124" y="1902708"/>
            <a:ext cx="1344612" cy="559329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Sort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1768299" y="2106436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1765829" y="3101622"/>
            <a:ext cx="303288" cy="23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l-NL" altLang="nl-NL" sz="933" b="1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728" y="309915"/>
            <a:ext cx="1906411" cy="179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6506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Oval 2"/>
          <p:cNvSpPr>
            <a:spLocks noChangeArrowheads="1"/>
          </p:cNvSpPr>
          <p:nvPr/>
        </p:nvSpPr>
        <p:spPr bwMode="auto">
          <a:xfrm>
            <a:off x="4721755" y="259292"/>
            <a:ext cx="1847144" cy="1737255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3111" b="1">
                <a:solidFill>
                  <a:srgbClr val="FF0000"/>
                </a:solidFill>
              </a:rPr>
              <a:t>5S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br>
              <a:rPr lang="nl-NL" altLang="nl-NL" sz="3111" b="1">
                <a:solidFill>
                  <a:srgbClr val="FF0000"/>
                </a:solidFill>
              </a:rPr>
            </a:br>
            <a:r>
              <a:rPr lang="nl-NL" altLang="nl-NL" sz="3111" b="1">
                <a:solidFill>
                  <a:srgbClr val="FF0000"/>
                </a:solidFill>
              </a:rPr>
              <a:t>                     </a:t>
            </a:r>
            <a:endParaRPr lang="nl-NL" altLang="nl-NL" sz="3111"/>
          </a:p>
        </p:txBody>
      </p:sp>
      <p:grpSp>
        <p:nvGrpSpPr>
          <p:cNvPr id="2" name="Groep 1"/>
          <p:cNvGrpSpPr/>
          <p:nvPr/>
        </p:nvGrpSpPr>
        <p:grpSpPr>
          <a:xfrm>
            <a:off x="4888443" y="567355"/>
            <a:ext cx="1680457" cy="839611"/>
            <a:chOff x="611188" y="333375"/>
            <a:chExt cx="2160587" cy="1079500"/>
          </a:xfrm>
        </p:grpSpPr>
        <p:sp>
          <p:nvSpPr>
            <p:cNvPr id="136196" name="Oval 4"/>
            <p:cNvSpPr>
              <a:spLocks noChangeArrowheads="1"/>
            </p:cNvSpPr>
            <p:nvPr/>
          </p:nvSpPr>
          <p:spPr bwMode="auto">
            <a:xfrm>
              <a:off x="611188" y="765175"/>
              <a:ext cx="287337" cy="2873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197" name="Oval 5"/>
            <p:cNvSpPr>
              <a:spLocks noChangeArrowheads="1"/>
            </p:cNvSpPr>
            <p:nvPr/>
          </p:nvSpPr>
          <p:spPr bwMode="auto">
            <a:xfrm>
              <a:off x="900113" y="476250"/>
              <a:ext cx="287337" cy="2873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198" name="Oval 6"/>
            <p:cNvSpPr>
              <a:spLocks noChangeArrowheads="1"/>
            </p:cNvSpPr>
            <p:nvPr/>
          </p:nvSpPr>
          <p:spPr bwMode="auto">
            <a:xfrm>
              <a:off x="1258888" y="333375"/>
              <a:ext cx="287337" cy="28733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199" name="Oval 7"/>
            <p:cNvSpPr>
              <a:spLocks noChangeArrowheads="1"/>
            </p:cNvSpPr>
            <p:nvPr/>
          </p:nvSpPr>
          <p:spPr bwMode="auto">
            <a:xfrm>
              <a:off x="1619250" y="476250"/>
              <a:ext cx="287338" cy="28733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200" name="Oval 8"/>
            <p:cNvSpPr>
              <a:spLocks noChangeArrowheads="1"/>
            </p:cNvSpPr>
            <p:nvPr/>
          </p:nvSpPr>
          <p:spPr bwMode="auto">
            <a:xfrm>
              <a:off x="2000250" y="1125538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2484438" y="836613"/>
              <a:ext cx="287337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202" name="Arc 10"/>
            <p:cNvSpPr>
              <a:spLocks/>
            </p:cNvSpPr>
            <p:nvPr/>
          </p:nvSpPr>
          <p:spPr bwMode="auto">
            <a:xfrm flipH="1">
              <a:off x="2268538" y="765175"/>
              <a:ext cx="288925" cy="2889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  <p:sp>
          <p:nvSpPr>
            <p:cNvPr id="136203" name="Arc 11"/>
            <p:cNvSpPr>
              <a:spLocks/>
            </p:cNvSpPr>
            <p:nvPr/>
          </p:nvSpPr>
          <p:spPr bwMode="auto">
            <a:xfrm>
              <a:off x="1908175" y="836613"/>
              <a:ext cx="142875" cy="2174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400"/>
            </a:p>
          </p:txBody>
        </p:sp>
      </p:grp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1712736" y="1623043"/>
            <a:ext cx="1344612" cy="559329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3" name="Rechthoek 2"/>
          <p:cNvSpPr/>
          <p:nvPr/>
        </p:nvSpPr>
        <p:spPr>
          <a:xfrm>
            <a:off x="2006600" y="2825045"/>
            <a:ext cx="355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NL" altLang="nl-NL" sz="1400" b="1" dirty="0"/>
              <a:t> Put </a:t>
            </a:r>
            <a:r>
              <a:rPr lang="nl-NL" altLang="nl-NL" sz="1400" b="1" dirty="0" err="1"/>
              <a:t>things</a:t>
            </a:r>
            <a:r>
              <a:rPr lang="nl-NL" altLang="nl-NL" sz="1400" b="1" dirty="0"/>
              <a:t> in a </a:t>
            </a:r>
            <a:r>
              <a:rPr lang="nl-NL" altLang="nl-NL" sz="1400" b="1" dirty="0" err="1"/>
              <a:t>logical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place</a:t>
            </a:r>
            <a:r>
              <a:rPr lang="nl-NL" altLang="nl-NL" sz="1400" b="1" dirty="0"/>
              <a:t>, close </a:t>
            </a:r>
            <a:r>
              <a:rPr lang="nl-NL" altLang="nl-NL" sz="1400" b="1" dirty="0" err="1"/>
              <a:t>where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you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need</a:t>
            </a:r>
            <a:r>
              <a:rPr lang="nl-NL" altLang="nl-NL" sz="1400" b="1" dirty="0"/>
              <a:t> it.</a:t>
            </a:r>
          </a:p>
          <a:p>
            <a:endParaRPr lang="nl-NL" altLang="nl-NL" sz="1400" b="1" dirty="0"/>
          </a:p>
          <a:p>
            <a:pPr>
              <a:buFontTx/>
              <a:buChar char="•"/>
            </a:pPr>
            <a:r>
              <a:rPr lang="nl-NL" altLang="nl-NL" sz="1400" b="1" dirty="0"/>
              <a:t> Make </a:t>
            </a:r>
            <a:r>
              <a:rPr lang="nl-NL" altLang="nl-NL" sz="1400" b="1" dirty="0" err="1"/>
              <a:t>it</a:t>
            </a:r>
            <a:r>
              <a:rPr lang="nl-NL" altLang="nl-NL" sz="1400" b="1" dirty="0"/>
              <a:t> a </a:t>
            </a:r>
            <a:r>
              <a:rPr lang="nl-NL" altLang="nl-NL" sz="1400" b="1" dirty="0" err="1"/>
              <a:t>fixed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place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and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decide</a:t>
            </a:r>
            <a:r>
              <a:rPr lang="nl-NL" altLang="nl-NL" sz="1400" b="1" dirty="0"/>
              <a:t> on the </a:t>
            </a:r>
            <a:r>
              <a:rPr lang="nl-NL" altLang="nl-NL" sz="1400" b="1" dirty="0" err="1"/>
              <a:t>amount</a:t>
            </a:r>
            <a:r>
              <a:rPr lang="nl-NL" altLang="nl-NL" sz="1400" b="1" dirty="0"/>
              <a:t> of </a:t>
            </a:r>
            <a:r>
              <a:rPr lang="nl-NL" altLang="nl-NL" sz="1400" b="1" dirty="0" err="1"/>
              <a:t>it</a:t>
            </a:r>
            <a:r>
              <a:rPr lang="nl-NL" altLang="nl-NL" sz="1400" b="1" dirty="0"/>
              <a:t> </a:t>
            </a:r>
            <a:r>
              <a:rPr lang="nl-NL" altLang="nl-NL" sz="1400" b="1" dirty="0" err="1"/>
              <a:t>needed</a:t>
            </a:r>
            <a:r>
              <a:rPr lang="nl-NL" altLang="nl-NL" sz="1400" b="1" dirty="0"/>
              <a:t>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2654835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Oval 2"/>
          <p:cNvSpPr>
            <a:spLocks noChangeArrowheads="1"/>
          </p:cNvSpPr>
          <p:nvPr/>
        </p:nvSpPr>
        <p:spPr bwMode="auto">
          <a:xfrm>
            <a:off x="1541110" y="1363133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3" name="Oval 3"/>
          <p:cNvSpPr>
            <a:spLocks noChangeArrowheads="1"/>
          </p:cNvSpPr>
          <p:nvPr/>
        </p:nvSpPr>
        <p:spPr bwMode="auto">
          <a:xfrm>
            <a:off x="3183291" y="1837267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1541110" y="1837267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2744964" y="1363133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5535436" y="1540933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4113036" y="2904067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6136747" y="2607733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09" name="Oval 9"/>
          <p:cNvSpPr>
            <a:spLocks noChangeArrowheads="1"/>
          </p:cNvSpPr>
          <p:nvPr/>
        </p:nvSpPr>
        <p:spPr bwMode="auto">
          <a:xfrm>
            <a:off x="1979436" y="3022600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0" name="Oval 10"/>
          <p:cNvSpPr>
            <a:spLocks noChangeArrowheads="1"/>
          </p:cNvSpPr>
          <p:nvPr/>
        </p:nvSpPr>
        <p:spPr bwMode="auto">
          <a:xfrm>
            <a:off x="5261328" y="3318933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1" name="Oval 11"/>
          <p:cNvSpPr>
            <a:spLocks noChangeArrowheads="1"/>
          </p:cNvSpPr>
          <p:nvPr/>
        </p:nvSpPr>
        <p:spPr bwMode="auto">
          <a:xfrm>
            <a:off x="3894491" y="1778000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2" name="Oval 12"/>
          <p:cNvSpPr>
            <a:spLocks noChangeArrowheads="1"/>
          </p:cNvSpPr>
          <p:nvPr/>
        </p:nvSpPr>
        <p:spPr bwMode="auto">
          <a:xfrm>
            <a:off x="1541110" y="3970867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3" name="Oval 13"/>
          <p:cNvSpPr>
            <a:spLocks noChangeArrowheads="1"/>
          </p:cNvSpPr>
          <p:nvPr/>
        </p:nvSpPr>
        <p:spPr bwMode="auto">
          <a:xfrm>
            <a:off x="6300964" y="1422400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4" name="Oval 14"/>
          <p:cNvSpPr>
            <a:spLocks noChangeArrowheads="1"/>
          </p:cNvSpPr>
          <p:nvPr/>
        </p:nvSpPr>
        <p:spPr bwMode="auto">
          <a:xfrm>
            <a:off x="1049691" y="1363133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5" name="Oval 15"/>
          <p:cNvSpPr>
            <a:spLocks noChangeArrowheads="1"/>
          </p:cNvSpPr>
          <p:nvPr/>
        </p:nvSpPr>
        <p:spPr bwMode="auto">
          <a:xfrm>
            <a:off x="3401836" y="1363133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6" name="Oval 16"/>
          <p:cNvSpPr>
            <a:spLocks noChangeArrowheads="1"/>
          </p:cNvSpPr>
          <p:nvPr/>
        </p:nvSpPr>
        <p:spPr bwMode="auto">
          <a:xfrm>
            <a:off x="2416528" y="23114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7" name="Oval 17"/>
          <p:cNvSpPr>
            <a:spLocks noChangeArrowheads="1"/>
          </p:cNvSpPr>
          <p:nvPr/>
        </p:nvSpPr>
        <p:spPr bwMode="auto">
          <a:xfrm>
            <a:off x="5753983" y="2074333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8" name="Oval 18"/>
          <p:cNvSpPr>
            <a:spLocks noChangeArrowheads="1"/>
          </p:cNvSpPr>
          <p:nvPr/>
        </p:nvSpPr>
        <p:spPr bwMode="auto">
          <a:xfrm>
            <a:off x="3401836" y="23114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19" name="Oval 19"/>
          <p:cNvSpPr>
            <a:spLocks noChangeArrowheads="1"/>
          </p:cNvSpPr>
          <p:nvPr/>
        </p:nvSpPr>
        <p:spPr bwMode="auto">
          <a:xfrm>
            <a:off x="885473" y="28448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0" name="Oval 20"/>
          <p:cNvSpPr>
            <a:spLocks noChangeArrowheads="1"/>
          </p:cNvSpPr>
          <p:nvPr/>
        </p:nvSpPr>
        <p:spPr bwMode="auto">
          <a:xfrm>
            <a:off x="3401836" y="30226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1" name="Oval 21"/>
          <p:cNvSpPr>
            <a:spLocks noChangeArrowheads="1"/>
          </p:cNvSpPr>
          <p:nvPr/>
        </p:nvSpPr>
        <p:spPr bwMode="auto">
          <a:xfrm>
            <a:off x="1705328" y="24892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2" name="Oval 22"/>
          <p:cNvSpPr>
            <a:spLocks noChangeArrowheads="1"/>
          </p:cNvSpPr>
          <p:nvPr/>
        </p:nvSpPr>
        <p:spPr bwMode="auto">
          <a:xfrm>
            <a:off x="885473" y="3615267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3" name="Oval 23"/>
          <p:cNvSpPr>
            <a:spLocks noChangeArrowheads="1"/>
          </p:cNvSpPr>
          <p:nvPr/>
        </p:nvSpPr>
        <p:spPr bwMode="auto">
          <a:xfrm>
            <a:off x="2963510" y="3970867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4" name="Oval 24"/>
          <p:cNvSpPr>
            <a:spLocks noChangeArrowheads="1"/>
          </p:cNvSpPr>
          <p:nvPr/>
        </p:nvSpPr>
        <p:spPr bwMode="auto">
          <a:xfrm>
            <a:off x="5863873" y="35560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5" name="Oval 25"/>
          <p:cNvSpPr>
            <a:spLocks noChangeArrowheads="1"/>
          </p:cNvSpPr>
          <p:nvPr/>
        </p:nvSpPr>
        <p:spPr bwMode="auto">
          <a:xfrm>
            <a:off x="4277255" y="1363133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6" name="Oval 26"/>
          <p:cNvSpPr>
            <a:spLocks noChangeArrowheads="1"/>
          </p:cNvSpPr>
          <p:nvPr/>
        </p:nvSpPr>
        <p:spPr bwMode="auto">
          <a:xfrm>
            <a:off x="885473" y="21336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7" name="Oval 27"/>
          <p:cNvSpPr>
            <a:spLocks noChangeArrowheads="1"/>
          </p:cNvSpPr>
          <p:nvPr/>
        </p:nvSpPr>
        <p:spPr bwMode="auto">
          <a:xfrm>
            <a:off x="1432455" y="32596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8" name="Oval 28"/>
          <p:cNvSpPr>
            <a:spLocks noChangeArrowheads="1"/>
          </p:cNvSpPr>
          <p:nvPr/>
        </p:nvSpPr>
        <p:spPr bwMode="auto">
          <a:xfrm>
            <a:off x="4714347" y="18372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29" name="Oval 29"/>
          <p:cNvSpPr>
            <a:spLocks noChangeArrowheads="1"/>
          </p:cNvSpPr>
          <p:nvPr/>
        </p:nvSpPr>
        <p:spPr bwMode="auto">
          <a:xfrm>
            <a:off x="2636309" y="29040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0" name="Oval 30"/>
          <p:cNvSpPr>
            <a:spLocks noChangeArrowheads="1"/>
          </p:cNvSpPr>
          <p:nvPr/>
        </p:nvSpPr>
        <p:spPr bwMode="auto">
          <a:xfrm>
            <a:off x="3948819" y="23706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1" name="Oval 31"/>
          <p:cNvSpPr>
            <a:spLocks noChangeArrowheads="1"/>
          </p:cNvSpPr>
          <p:nvPr/>
        </p:nvSpPr>
        <p:spPr bwMode="auto">
          <a:xfrm>
            <a:off x="1979436" y="1896533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2" name="Oval 32"/>
          <p:cNvSpPr>
            <a:spLocks noChangeArrowheads="1"/>
          </p:cNvSpPr>
          <p:nvPr/>
        </p:nvSpPr>
        <p:spPr bwMode="auto">
          <a:xfrm>
            <a:off x="4714347" y="30226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3" name="Oval 33"/>
          <p:cNvSpPr>
            <a:spLocks noChangeArrowheads="1"/>
          </p:cNvSpPr>
          <p:nvPr/>
        </p:nvSpPr>
        <p:spPr bwMode="auto">
          <a:xfrm>
            <a:off x="2362200" y="37338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4" name="Oval 34"/>
          <p:cNvSpPr>
            <a:spLocks noChangeArrowheads="1"/>
          </p:cNvSpPr>
          <p:nvPr/>
        </p:nvSpPr>
        <p:spPr bwMode="auto">
          <a:xfrm>
            <a:off x="3838928" y="37930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5" name="Oval 35"/>
          <p:cNvSpPr>
            <a:spLocks noChangeArrowheads="1"/>
          </p:cNvSpPr>
          <p:nvPr/>
        </p:nvSpPr>
        <p:spPr bwMode="auto">
          <a:xfrm>
            <a:off x="6575073" y="21336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6" name="Oval 36"/>
          <p:cNvSpPr>
            <a:spLocks noChangeArrowheads="1"/>
          </p:cNvSpPr>
          <p:nvPr/>
        </p:nvSpPr>
        <p:spPr bwMode="auto">
          <a:xfrm>
            <a:off x="4714347" y="39708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3637" name="Rectangle 37"/>
          <p:cNvSpPr>
            <a:spLocks noGrp="1" noChangeArrowheads="1"/>
          </p:cNvSpPr>
          <p:nvPr>
            <p:ph type="title"/>
          </p:nvPr>
        </p:nvSpPr>
        <p:spPr>
          <a:xfrm>
            <a:off x="692855" y="661811"/>
            <a:ext cx="6371167" cy="484011"/>
          </a:xfrm>
          <a:ln/>
        </p:spPr>
        <p:txBody>
          <a:bodyPr/>
          <a:lstStyle/>
          <a:p>
            <a:r>
              <a:rPr lang="en-US" altLang="nl-NL" sz="2489" dirty="0"/>
              <a:t>How many balls and which color is least?</a:t>
            </a:r>
          </a:p>
        </p:txBody>
      </p:sp>
    </p:spTree>
    <p:extLst>
      <p:ext uri="{BB962C8B-B14F-4D97-AF65-F5344CB8AC3E}">
        <p14:creationId xmlns:p14="http://schemas.microsoft.com/office/powerpoint/2010/main" val="5502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  <p:bldP spid="153603" grpId="0" animBg="1"/>
      <p:bldP spid="153604" grpId="0" animBg="1"/>
      <p:bldP spid="153605" grpId="0" animBg="1"/>
      <p:bldP spid="153606" grpId="0" animBg="1"/>
      <p:bldP spid="153607" grpId="0" animBg="1"/>
      <p:bldP spid="153608" grpId="0" animBg="1"/>
      <p:bldP spid="153609" grpId="0" animBg="1"/>
      <p:bldP spid="153610" grpId="0" animBg="1"/>
      <p:bldP spid="153611" grpId="0" animBg="1"/>
      <p:bldP spid="153612" grpId="0" animBg="1"/>
      <p:bldP spid="153613" grpId="0" animBg="1"/>
      <p:bldP spid="153614" grpId="0" animBg="1"/>
      <p:bldP spid="153615" grpId="0" animBg="1"/>
      <p:bldP spid="153616" grpId="0" animBg="1"/>
      <p:bldP spid="153617" grpId="0" animBg="1"/>
      <p:bldP spid="153618" grpId="0" animBg="1"/>
      <p:bldP spid="153619" grpId="0" animBg="1"/>
      <p:bldP spid="153620" grpId="0" animBg="1"/>
      <p:bldP spid="153621" grpId="0" animBg="1"/>
      <p:bldP spid="153622" grpId="0" animBg="1"/>
      <p:bldP spid="153623" grpId="0" animBg="1"/>
      <p:bldP spid="153624" grpId="0" animBg="1"/>
      <p:bldP spid="153625" grpId="0" animBg="1"/>
      <p:bldP spid="153626" grpId="0" animBg="1"/>
      <p:bldP spid="153627" grpId="0" animBg="1"/>
      <p:bldP spid="153628" grpId="0" animBg="1"/>
      <p:bldP spid="153629" grpId="0" animBg="1"/>
      <p:bldP spid="153630" grpId="0" animBg="1"/>
      <p:bldP spid="153631" grpId="0" animBg="1"/>
      <p:bldP spid="153632" grpId="0" animBg="1"/>
      <p:bldP spid="153633" grpId="0" animBg="1"/>
      <p:bldP spid="153634" grpId="0" animBg="1"/>
      <p:bldP spid="153635" grpId="0" animBg="1"/>
      <p:bldP spid="1536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Oval 2"/>
          <p:cNvSpPr>
            <a:spLocks noChangeArrowheads="1"/>
          </p:cNvSpPr>
          <p:nvPr/>
        </p:nvSpPr>
        <p:spPr bwMode="auto">
          <a:xfrm>
            <a:off x="1541110" y="1363133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1" name="Oval 3"/>
          <p:cNvSpPr>
            <a:spLocks noChangeArrowheads="1"/>
          </p:cNvSpPr>
          <p:nvPr/>
        </p:nvSpPr>
        <p:spPr bwMode="auto">
          <a:xfrm>
            <a:off x="1979436" y="1363133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1541110" y="1837267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1979436" y="1837267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1541110" y="2311400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1979436" y="2311400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6" name="Oval 8"/>
          <p:cNvSpPr>
            <a:spLocks noChangeArrowheads="1"/>
          </p:cNvSpPr>
          <p:nvPr/>
        </p:nvSpPr>
        <p:spPr bwMode="auto">
          <a:xfrm>
            <a:off x="1541110" y="3022600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>
            <a:off x="1979436" y="3022600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>
            <a:off x="1541110" y="3496733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1979436" y="3496733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1541110" y="3970867"/>
            <a:ext cx="383998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1979436" y="3970867"/>
            <a:ext cx="382764" cy="41486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>
            <a:off x="2963510" y="1363133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>
            <a:off x="3401836" y="1363133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>
            <a:off x="2963510" y="1837267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>
            <a:off x="3401836" y="1837267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6" name="Oval 18"/>
          <p:cNvSpPr>
            <a:spLocks noChangeArrowheads="1"/>
          </p:cNvSpPr>
          <p:nvPr/>
        </p:nvSpPr>
        <p:spPr bwMode="auto">
          <a:xfrm>
            <a:off x="2963510" y="2311400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>
            <a:off x="3401836" y="23114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2963510" y="3022600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3401836" y="3022600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0" name="Oval 22"/>
          <p:cNvSpPr>
            <a:spLocks noChangeArrowheads="1"/>
          </p:cNvSpPr>
          <p:nvPr/>
        </p:nvSpPr>
        <p:spPr bwMode="auto">
          <a:xfrm>
            <a:off x="2963510" y="3496733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1" name="Oval 23"/>
          <p:cNvSpPr>
            <a:spLocks noChangeArrowheads="1"/>
          </p:cNvSpPr>
          <p:nvPr/>
        </p:nvSpPr>
        <p:spPr bwMode="auto">
          <a:xfrm>
            <a:off x="3401836" y="3496733"/>
            <a:ext cx="382764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2" name="Oval 24"/>
          <p:cNvSpPr>
            <a:spLocks noChangeArrowheads="1"/>
          </p:cNvSpPr>
          <p:nvPr/>
        </p:nvSpPr>
        <p:spPr bwMode="auto">
          <a:xfrm>
            <a:off x="2963510" y="3970867"/>
            <a:ext cx="383998" cy="41486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3" name="Oval 25"/>
          <p:cNvSpPr>
            <a:spLocks noChangeArrowheads="1"/>
          </p:cNvSpPr>
          <p:nvPr/>
        </p:nvSpPr>
        <p:spPr bwMode="auto">
          <a:xfrm>
            <a:off x="4277255" y="1363133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4" name="Oval 26"/>
          <p:cNvSpPr>
            <a:spLocks noChangeArrowheads="1"/>
          </p:cNvSpPr>
          <p:nvPr/>
        </p:nvSpPr>
        <p:spPr bwMode="auto">
          <a:xfrm>
            <a:off x="4714347" y="1363133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5" name="Oval 27"/>
          <p:cNvSpPr>
            <a:spLocks noChangeArrowheads="1"/>
          </p:cNvSpPr>
          <p:nvPr/>
        </p:nvSpPr>
        <p:spPr bwMode="auto">
          <a:xfrm>
            <a:off x="4277255" y="18372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6" name="Oval 28"/>
          <p:cNvSpPr>
            <a:spLocks noChangeArrowheads="1"/>
          </p:cNvSpPr>
          <p:nvPr/>
        </p:nvSpPr>
        <p:spPr bwMode="auto">
          <a:xfrm>
            <a:off x="4714347" y="18372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7" name="Oval 29"/>
          <p:cNvSpPr>
            <a:spLocks noChangeArrowheads="1"/>
          </p:cNvSpPr>
          <p:nvPr/>
        </p:nvSpPr>
        <p:spPr bwMode="auto">
          <a:xfrm>
            <a:off x="4277255" y="23114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8" name="Oval 30"/>
          <p:cNvSpPr>
            <a:spLocks noChangeArrowheads="1"/>
          </p:cNvSpPr>
          <p:nvPr/>
        </p:nvSpPr>
        <p:spPr bwMode="auto">
          <a:xfrm>
            <a:off x="4714347" y="23114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79" name="Oval 31"/>
          <p:cNvSpPr>
            <a:spLocks noChangeArrowheads="1"/>
          </p:cNvSpPr>
          <p:nvPr/>
        </p:nvSpPr>
        <p:spPr bwMode="auto">
          <a:xfrm>
            <a:off x="4277255" y="30226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80" name="Oval 32"/>
          <p:cNvSpPr>
            <a:spLocks noChangeArrowheads="1"/>
          </p:cNvSpPr>
          <p:nvPr/>
        </p:nvSpPr>
        <p:spPr bwMode="auto">
          <a:xfrm>
            <a:off x="4714347" y="3022600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81" name="Oval 33"/>
          <p:cNvSpPr>
            <a:spLocks noChangeArrowheads="1"/>
          </p:cNvSpPr>
          <p:nvPr/>
        </p:nvSpPr>
        <p:spPr bwMode="auto">
          <a:xfrm>
            <a:off x="4277255" y="3496733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82" name="Oval 34"/>
          <p:cNvSpPr>
            <a:spLocks noChangeArrowheads="1"/>
          </p:cNvSpPr>
          <p:nvPr/>
        </p:nvSpPr>
        <p:spPr bwMode="auto">
          <a:xfrm>
            <a:off x="4714347" y="3496733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83" name="Oval 35"/>
          <p:cNvSpPr>
            <a:spLocks noChangeArrowheads="1"/>
          </p:cNvSpPr>
          <p:nvPr/>
        </p:nvSpPr>
        <p:spPr bwMode="auto">
          <a:xfrm>
            <a:off x="4277255" y="39708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84" name="Oval 36"/>
          <p:cNvSpPr>
            <a:spLocks noChangeArrowheads="1"/>
          </p:cNvSpPr>
          <p:nvPr/>
        </p:nvSpPr>
        <p:spPr bwMode="auto">
          <a:xfrm>
            <a:off x="4714347" y="3970867"/>
            <a:ext cx="382764" cy="41486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endParaRPr lang="sv-SE" altLang="nl-NL" sz="4200">
              <a:solidFill>
                <a:schemeClr val="hlink"/>
              </a:solidFill>
            </a:endParaRPr>
          </a:p>
        </p:txBody>
      </p:sp>
      <p:sp>
        <p:nvSpPr>
          <p:cNvPr id="155685" name="Rectangle 37"/>
          <p:cNvSpPr>
            <a:spLocks noGrp="1" noChangeArrowheads="1"/>
          </p:cNvSpPr>
          <p:nvPr>
            <p:ph type="title"/>
          </p:nvPr>
        </p:nvSpPr>
        <p:spPr>
          <a:xfrm>
            <a:off x="791633" y="324732"/>
            <a:ext cx="6548967" cy="889000"/>
          </a:xfrm>
          <a:ln/>
        </p:spPr>
        <p:txBody>
          <a:bodyPr/>
          <a:lstStyle/>
          <a:p>
            <a:r>
              <a:rPr lang="en-US" altLang="nl-NL" sz="2489" dirty="0"/>
              <a:t>How many balls and which color is least?</a:t>
            </a:r>
          </a:p>
        </p:txBody>
      </p:sp>
    </p:spTree>
    <p:extLst>
      <p:ext uri="{BB962C8B-B14F-4D97-AF65-F5344CB8AC3E}">
        <p14:creationId xmlns:p14="http://schemas.microsoft.com/office/powerpoint/2010/main" val="37124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  <p:bldP spid="155661" grpId="0" animBg="1"/>
      <p:bldP spid="155662" grpId="0" animBg="1"/>
      <p:bldP spid="155663" grpId="0" animBg="1"/>
      <p:bldP spid="155664" grpId="0" animBg="1"/>
      <p:bldP spid="155665" grpId="0" animBg="1"/>
      <p:bldP spid="155666" grpId="0" animBg="1"/>
      <p:bldP spid="155667" grpId="0" animBg="1"/>
      <p:bldP spid="155668" grpId="0" animBg="1"/>
      <p:bldP spid="155669" grpId="0" animBg="1"/>
      <p:bldP spid="155670" grpId="0" animBg="1"/>
      <p:bldP spid="155671" grpId="0" animBg="1"/>
      <p:bldP spid="155672" grpId="0" animBg="1"/>
      <p:bldP spid="155673" grpId="0" animBg="1"/>
      <p:bldP spid="155674" grpId="0" animBg="1"/>
      <p:bldP spid="155675" grpId="0" animBg="1"/>
      <p:bldP spid="155676" grpId="0" animBg="1"/>
      <p:bldP spid="155677" grpId="0" animBg="1"/>
      <p:bldP spid="155678" grpId="0" animBg="1"/>
      <p:bldP spid="155679" grpId="0" animBg="1"/>
      <p:bldP spid="155680" grpId="0" animBg="1"/>
      <p:bldP spid="155681" grpId="0" animBg="1"/>
      <p:bldP spid="155682" grpId="0" animBg="1"/>
      <p:bldP spid="155683" grpId="0" animBg="1"/>
      <p:bldP spid="15568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276" y="2288713"/>
            <a:ext cx="5722938" cy="1805781"/>
          </a:xfrm>
        </p:spPr>
        <p:txBody>
          <a:bodyPr/>
          <a:lstStyle/>
          <a:p>
            <a:r>
              <a:rPr lang="nl-NL" altLang="nl-NL" sz="4667" dirty="0" err="1"/>
              <a:t>Everything</a:t>
            </a:r>
            <a:r>
              <a:rPr lang="nl-NL" altLang="nl-NL" sz="4667" dirty="0"/>
              <a:t> has a </a:t>
            </a:r>
            <a:r>
              <a:rPr lang="nl-NL" altLang="nl-NL" sz="4667" dirty="0" err="1"/>
              <a:t>place</a:t>
            </a:r>
            <a:r>
              <a:rPr lang="nl-NL" altLang="nl-NL" sz="4667" dirty="0"/>
              <a:t> </a:t>
            </a:r>
            <a:br>
              <a:rPr lang="nl-NL" altLang="nl-NL" sz="4667" dirty="0"/>
            </a:br>
            <a:r>
              <a:rPr lang="nl-NL" altLang="nl-NL" sz="4667" dirty="0" err="1"/>
              <a:t>and</a:t>
            </a:r>
            <a:r>
              <a:rPr lang="nl-NL" altLang="nl-NL" sz="4667" dirty="0"/>
              <a:t> is </a:t>
            </a:r>
            <a:r>
              <a:rPr lang="nl-NL" altLang="nl-NL" sz="4667" dirty="0" err="1"/>
              <a:t>there</a:t>
            </a:r>
            <a:br>
              <a:rPr lang="nl-NL" altLang="nl-NL" sz="4667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66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312992" y="4910491"/>
            <a:ext cx="256208" cy="355600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5059DD9F-A448-4FFC-AAF8-96842E6D6668}" type="slidenum">
              <a:rPr lang="nl-NL"/>
              <a:pPr/>
              <a:t>8</a:t>
            </a:fld>
            <a:endParaRPr lang="nl-NL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690" y="361775"/>
            <a:ext cx="6433820" cy="1113719"/>
          </a:xfrm>
        </p:spPr>
        <p:txBody>
          <a:bodyPr/>
          <a:lstStyle/>
          <a:p>
            <a:r>
              <a:rPr lang="en-US" sz="3900" dirty="0">
                <a:solidFill>
                  <a:srgbClr val="00A7A2"/>
                </a:solidFill>
              </a:rPr>
              <a:t>Project management</a:t>
            </a:r>
            <a:endParaRPr lang="nl-NL" sz="3900" dirty="0">
              <a:solidFill>
                <a:srgbClr val="00A7A2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371600"/>
            <a:ext cx="6433820" cy="3200400"/>
          </a:xfrm>
        </p:spPr>
        <p:txBody>
          <a:bodyPr/>
          <a:lstStyle/>
          <a:p>
            <a:pPr marL="0" indent="0">
              <a:buNone/>
            </a:pPr>
            <a:r>
              <a:rPr lang="nl-NL" sz="2300" dirty="0"/>
              <a:t>“</a:t>
            </a:r>
            <a:r>
              <a:rPr lang="nl-NL" sz="2300" i="1" dirty="0"/>
              <a:t>Unique</a:t>
            </a:r>
            <a:r>
              <a:rPr lang="nl-NL" sz="2300" dirty="0"/>
              <a:t> </a:t>
            </a:r>
            <a:r>
              <a:rPr lang="nl-NL" sz="2300" dirty="0" err="1"/>
              <a:t>process</a:t>
            </a:r>
            <a:r>
              <a:rPr lang="nl-NL" sz="2300" dirty="0"/>
              <a:t>, </a:t>
            </a:r>
            <a:r>
              <a:rPr lang="nl-NL" sz="2300" dirty="0" err="1"/>
              <a:t>consisting</a:t>
            </a:r>
            <a:r>
              <a:rPr lang="nl-NL" sz="2300" dirty="0"/>
              <a:t> of a set of </a:t>
            </a:r>
            <a:r>
              <a:rPr lang="nl-NL" sz="2300" i="1" dirty="0" err="1"/>
              <a:t>coordinated</a:t>
            </a:r>
            <a:r>
              <a:rPr lang="nl-NL" sz="2300" i="1" dirty="0"/>
              <a:t> </a:t>
            </a:r>
            <a:r>
              <a:rPr lang="nl-NL" sz="2300" i="1" dirty="0" err="1"/>
              <a:t>and</a:t>
            </a:r>
            <a:r>
              <a:rPr lang="nl-NL" sz="2300" i="1" dirty="0"/>
              <a:t> </a:t>
            </a:r>
            <a:r>
              <a:rPr lang="nl-NL" sz="2300" i="1" dirty="0" err="1"/>
              <a:t>controlled</a:t>
            </a:r>
            <a:r>
              <a:rPr lang="nl-NL" sz="2300" i="1" dirty="0"/>
              <a:t> </a:t>
            </a:r>
            <a:r>
              <a:rPr lang="nl-NL" sz="2300" i="1" dirty="0" err="1"/>
              <a:t>activities</a:t>
            </a:r>
            <a:r>
              <a:rPr lang="nl-NL" sz="2300" i="1" dirty="0"/>
              <a:t> </a:t>
            </a:r>
            <a:r>
              <a:rPr lang="nl-NL" sz="2300" i="1" dirty="0" err="1"/>
              <a:t>with</a:t>
            </a:r>
            <a:r>
              <a:rPr lang="nl-NL" sz="2300" i="1" dirty="0"/>
              <a:t> start </a:t>
            </a:r>
            <a:r>
              <a:rPr lang="nl-NL" sz="2300" i="1" dirty="0" err="1"/>
              <a:t>and</a:t>
            </a:r>
            <a:r>
              <a:rPr lang="nl-NL" sz="2300" i="1" dirty="0"/>
              <a:t> finish dates</a:t>
            </a:r>
            <a:r>
              <a:rPr lang="nl-NL" sz="2300" dirty="0"/>
              <a:t>, </a:t>
            </a:r>
            <a:r>
              <a:rPr lang="nl-NL" sz="2300" dirty="0" err="1"/>
              <a:t>undertaken</a:t>
            </a:r>
            <a:r>
              <a:rPr lang="nl-NL" sz="2300" dirty="0"/>
              <a:t> </a:t>
            </a:r>
            <a:r>
              <a:rPr lang="nl-NL" sz="2300" dirty="0" err="1"/>
              <a:t>to</a:t>
            </a:r>
            <a:r>
              <a:rPr lang="nl-NL" sz="2300" dirty="0"/>
              <a:t> </a:t>
            </a:r>
            <a:r>
              <a:rPr lang="nl-NL" sz="2300" dirty="0" err="1"/>
              <a:t>achieve</a:t>
            </a:r>
            <a:r>
              <a:rPr lang="nl-NL" sz="2300" dirty="0"/>
              <a:t> </a:t>
            </a:r>
            <a:r>
              <a:rPr lang="nl-NL" sz="2300" i="1" dirty="0" err="1"/>
              <a:t>an</a:t>
            </a:r>
            <a:r>
              <a:rPr lang="nl-NL" sz="2300" i="1" dirty="0"/>
              <a:t> </a:t>
            </a:r>
            <a:r>
              <a:rPr lang="nl-NL" sz="2300" i="1" dirty="0" err="1"/>
              <a:t>objective</a:t>
            </a:r>
            <a:r>
              <a:rPr lang="nl-NL" sz="2300" i="1" dirty="0"/>
              <a:t> </a:t>
            </a:r>
            <a:r>
              <a:rPr lang="nl-NL" sz="2300" i="1" dirty="0" err="1"/>
              <a:t>conforming</a:t>
            </a:r>
            <a:r>
              <a:rPr lang="nl-NL" sz="2300" i="1" dirty="0"/>
              <a:t> </a:t>
            </a:r>
            <a:r>
              <a:rPr lang="nl-NL" sz="2300" i="1" dirty="0" err="1"/>
              <a:t>to</a:t>
            </a:r>
            <a:r>
              <a:rPr lang="nl-NL" sz="2300" i="1" dirty="0"/>
              <a:t> </a:t>
            </a:r>
            <a:r>
              <a:rPr lang="nl-NL" sz="2300" i="1" dirty="0" err="1"/>
              <a:t>specific</a:t>
            </a:r>
            <a:r>
              <a:rPr lang="nl-NL" sz="2300" i="1" dirty="0"/>
              <a:t> </a:t>
            </a:r>
            <a:r>
              <a:rPr lang="nl-NL" sz="2300" i="1" dirty="0" err="1"/>
              <a:t>requirements</a:t>
            </a:r>
            <a:r>
              <a:rPr lang="nl-NL" sz="2300" dirty="0"/>
              <a:t>, </a:t>
            </a:r>
            <a:r>
              <a:rPr lang="nl-NL" sz="2300" dirty="0" err="1"/>
              <a:t>including</a:t>
            </a:r>
            <a:r>
              <a:rPr lang="nl-NL" sz="2300" dirty="0"/>
              <a:t> </a:t>
            </a:r>
            <a:r>
              <a:rPr lang="nl-NL" sz="2300" i="1" dirty="0"/>
              <a:t>the </a:t>
            </a:r>
            <a:r>
              <a:rPr lang="nl-NL" sz="2300" i="1" dirty="0" err="1"/>
              <a:t>constraints</a:t>
            </a:r>
            <a:r>
              <a:rPr lang="nl-NL" sz="2300" i="1" dirty="0"/>
              <a:t> of time, </a:t>
            </a:r>
            <a:r>
              <a:rPr lang="nl-NL" sz="2300" i="1" dirty="0" err="1"/>
              <a:t>costs</a:t>
            </a:r>
            <a:r>
              <a:rPr lang="nl-NL" sz="2300" i="1" dirty="0"/>
              <a:t> </a:t>
            </a:r>
            <a:r>
              <a:rPr lang="nl-NL" sz="2300" i="1" dirty="0" err="1"/>
              <a:t>and</a:t>
            </a:r>
            <a:r>
              <a:rPr lang="nl-NL" sz="2300" i="1" dirty="0"/>
              <a:t> resources”. </a:t>
            </a:r>
            <a:br>
              <a:rPr lang="nl-NL" sz="2300" i="1" dirty="0"/>
            </a:br>
            <a:r>
              <a:rPr lang="nl-NL" sz="2300" i="1" dirty="0"/>
              <a:t>“</a:t>
            </a:r>
            <a:r>
              <a:rPr lang="en-US" sz="2300" dirty="0"/>
              <a:t>G</a:t>
            </a:r>
            <a:r>
              <a:rPr lang="nl-NL" sz="2300" dirty="0" err="1"/>
              <a:t>uidelines</a:t>
            </a:r>
            <a:r>
              <a:rPr lang="nl-NL" sz="2300" dirty="0"/>
              <a:t> </a:t>
            </a:r>
            <a:r>
              <a:rPr lang="nl-NL" sz="2300" dirty="0" err="1"/>
              <a:t>to</a:t>
            </a:r>
            <a:r>
              <a:rPr lang="nl-NL" sz="2300" dirty="0"/>
              <a:t> </a:t>
            </a:r>
            <a:r>
              <a:rPr lang="nl-NL" sz="2300" dirty="0" err="1"/>
              <a:t>quality</a:t>
            </a:r>
            <a:r>
              <a:rPr lang="nl-NL" sz="2300" dirty="0"/>
              <a:t> in projectmanagement” (ISO 10006) </a:t>
            </a:r>
            <a:br>
              <a:rPr lang="nl-NL" sz="2300" dirty="0"/>
            </a:b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16514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r>
              <a:rPr lang="nl-NL" altLang="nl-NL" sz="3111" b="1" dirty="0">
                <a:solidFill>
                  <a:srgbClr val="FF0000"/>
                </a:solidFill>
              </a:rPr>
              <a:t>                     </a:t>
            </a:r>
            <a:endParaRPr lang="nl-NL" altLang="nl-NL" sz="3111" dirty="0"/>
          </a:p>
        </p:txBody>
      </p:sp>
      <p:grpSp>
        <p:nvGrpSpPr>
          <p:cNvPr id="3" name="Groep 2"/>
          <p:cNvGrpSpPr/>
          <p:nvPr/>
        </p:nvGrpSpPr>
        <p:grpSpPr>
          <a:xfrm>
            <a:off x="5085380" y="230894"/>
            <a:ext cx="1847144" cy="1737255"/>
            <a:chOff x="446881" y="0"/>
            <a:chExt cx="2374900" cy="2233613"/>
          </a:xfrm>
        </p:grpSpPr>
        <p:sp>
          <p:nvSpPr>
            <p:cNvPr id="198658" name="Oval 2"/>
            <p:cNvSpPr>
              <a:spLocks noChangeArrowheads="1"/>
            </p:cNvSpPr>
            <p:nvPr/>
          </p:nvSpPr>
          <p:spPr bwMode="auto">
            <a:xfrm>
              <a:off x="446881" y="0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 dirty="0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626269" y="296863"/>
              <a:ext cx="2160587" cy="1079500"/>
              <a:chOff x="611188" y="333375"/>
              <a:chExt cx="2160587" cy="1079500"/>
            </a:xfrm>
          </p:grpSpPr>
          <p:sp>
            <p:nvSpPr>
              <p:cNvPr id="198660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1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6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7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368124" y="1902708"/>
            <a:ext cx="1344612" cy="559329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Sort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433916" y="692680"/>
            <a:ext cx="3441007" cy="5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111" b="1" dirty="0">
                <a:solidFill>
                  <a:srgbClr val="FF0000"/>
                </a:solidFill>
              </a:rPr>
              <a:t>The way </a:t>
            </a:r>
            <a:r>
              <a:rPr lang="nl-NL" altLang="nl-NL" sz="3111" b="1" dirty="0" err="1">
                <a:solidFill>
                  <a:srgbClr val="FF0000"/>
                </a:solidFill>
              </a:rPr>
              <a:t>to</a:t>
            </a:r>
            <a:r>
              <a:rPr lang="nl-NL" altLang="nl-NL" sz="3111" b="1" dirty="0">
                <a:solidFill>
                  <a:srgbClr val="FF0000"/>
                </a:solidFill>
              </a:rPr>
              <a:t> </a:t>
            </a:r>
            <a:r>
              <a:rPr lang="nl-NL" altLang="nl-NL" sz="3111" b="1" dirty="0" err="1">
                <a:solidFill>
                  <a:srgbClr val="FF0000"/>
                </a:solidFill>
              </a:rPr>
              <a:t>success</a:t>
            </a:r>
            <a:r>
              <a:rPr lang="nl-NL" altLang="nl-NL" sz="3111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8670" name="Oval 14"/>
          <p:cNvSpPr>
            <a:spLocks noChangeArrowheads="1"/>
          </p:cNvSpPr>
          <p:nvPr/>
        </p:nvSpPr>
        <p:spPr bwMode="auto">
          <a:xfrm>
            <a:off x="1768299" y="2106436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198671" name="Oval 15"/>
          <p:cNvSpPr>
            <a:spLocks noChangeArrowheads="1"/>
          </p:cNvSpPr>
          <p:nvPr/>
        </p:nvSpPr>
        <p:spPr bwMode="auto">
          <a:xfrm>
            <a:off x="3075869" y="1906411"/>
            <a:ext cx="1344613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Shine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249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r>
              <a:rPr lang="nl-NL" altLang="nl-NL" sz="3111" b="1" dirty="0">
                <a:solidFill>
                  <a:srgbClr val="FF0000"/>
                </a:solidFill>
              </a:rPr>
              <a:t>                     </a:t>
            </a:r>
            <a:endParaRPr lang="nl-NL" altLang="nl-NL" sz="3111" dirty="0"/>
          </a:p>
        </p:txBody>
      </p:sp>
      <p:grpSp>
        <p:nvGrpSpPr>
          <p:cNvPr id="3" name="Groep 2"/>
          <p:cNvGrpSpPr/>
          <p:nvPr/>
        </p:nvGrpSpPr>
        <p:grpSpPr>
          <a:xfrm>
            <a:off x="5085380" y="230894"/>
            <a:ext cx="1847144" cy="1737255"/>
            <a:chOff x="446881" y="0"/>
            <a:chExt cx="2374900" cy="2233613"/>
          </a:xfrm>
        </p:grpSpPr>
        <p:sp>
          <p:nvSpPr>
            <p:cNvPr id="198658" name="Oval 2"/>
            <p:cNvSpPr>
              <a:spLocks noChangeArrowheads="1"/>
            </p:cNvSpPr>
            <p:nvPr/>
          </p:nvSpPr>
          <p:spPr bwMode="auto">
            <a:xfrm>
              <a:off x="446881" y="0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 dirty="0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626269" y="296863"/>
              <a:ext cx="2160587" cy="1079500"/>
              <a:chOff x="611188" y="333375"/>
              <a:chExt cx="2160587" cy="1079500"/>
            </a:xfrm>
          </p:grpSpPr>
          <p:sp>
            <p:nvSpPr>
              <p:cNvPr id="198660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1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6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7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433916" y="692680"/>
            <a:ext cx="3441007" cy="5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111" b="1" dirty="0">
                <a:solidFill>
                  <a:srgbClr val="FF0000"/>
                </a:solidFill>
              </a:rPr>
              <a:t>The way </a:t>
            </a:r>
            <a:r>
              <a:rPr lang="nl-NL" altLang="nl-NL" sz="3111" b="1" dirty="0" err="1">
                <a:solidFill>
                  <a:srgbClr val="FF0000"/>
                </a:solidFill>
              </a:rPr>
              <a:t>to</a:t>
            </a:r>
            <a:r>
              <a:rPr lang="nl-NL" altLang="nl-NL" sz="3111" b="1" dirty="0">
                <a:solidFill>
                  <a:srgbClr val="FF0000"/>
                </a:solidFill>
              </a:rPr>
              <a:t> </a:t>
            </a:r>
            <a:r>
              <a:rPr lang="nl-NL" altLang="nl-NL" sz="3111" b="1" dirty="0" err="1">
                <a:solidFill>
                  <a:srgbClr val="FF0000"/>
                </a:solidFill>
              </a:rPr>
              <a:t>success</a:t>
            </a:r>
            <a:r>
              <a:rPr lang="nl-NL" altLang="nl-NL" sz="3111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8671" name="Oval 15"/>
          <p:cNvSpPr>
            <a:spLocks noChangeArrowheads="1"/>
          </p:cNvSpPr>
          <p:nvPr/>
        </p:nvSpPr>
        <p:spPr bwMode="auto">
          <a:xfrm>
            <a:off x="1643592" y="1896533"/>
            <a:ext cx="1344613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Shine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1404180" y="2884311"/>
            <a:ext cx="4268928" cy="15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NL" altLang="nl-NL" sz="933" b="1" dirty="0"/>
              <a:t> </a:t>
            </a:r>
            <a:r>
              <a:rPr lang="nl-NL" altLang="nl-NL" sz="1556" b="1" dirty="0" err="1"/>
              <a:t>Remove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garbage</a:t>
            </a:r>
            <a:r>
              <a:rPr lang="nl-NL" altLang="nl-NL" sz="1556" b="1" dirty="0"/>
              <a:t>, </a:t>
            </a:r>
            <a:r>
              <a:rPr lang="nl-NL" altLang="nl-NL" sz="1556" b="1" dirty="0" err="1"/>
              <a:t>dirt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and</a:t>
            </a:r>
            <a:r>
              <a:rPr lang="nl-NL" altLang="nl-NL" sz="1556" b="1" dirty="0"/>
              <a:t> waste.</a:t>
            </a:r>
          </a:p>
          <a:p>
            <a:pPr>
              <a:buFontTx/>
              <a:buChar char="•"/>
            </a:pPr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Make </a:t>
            </a:r>
            <a:r>
              <a:rPr lang="nl-NL" altLang="nl-NL" sz="1556" b="1" dirty="0" err="1"/>
              <a:t>materials</a:t>
            </a:r>
            <a:r>
              <a:rPr lang="nl-NL" altLang="nl-NL" sz="1556" b="1" dirty="0"/>
              <a:t>, </a:t>
            </a:r>
            <a:r>
              <a:rPr lang="nl-NL" altLang="nl-NL" sz="1556" b="1" dirty="0" err="1"/>
              <a:t>working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places</a:t>
            </a:r>
            <a:r>
              <a:rPr lang="nl-NL" altLang="nl-NL" sz="1556" b="1" dirty="0"/>
              <a:t> clean </a:t>
            </a:r>
            <a:r>
              <a:rPr lang="nl-NL" altLang="nl-NL" sz="1556" b="1" dirty="0" err="1"/>
              <a:t>and</a:t>
            </a:r>
            <a:r>
              <a:rPr lang="nl-NL" altLang="nl-NL" sz="1556" b="1" dirty="0"/>
              <a:t> keep </a:t>
            </a:r>
            <a:r>
              <a:rPr lang="nl-NL" altLang="nl-NL" sz="1556" b="1" dirty="0" err="1"/>
              <a:t>them</a:t>
            </a:r>
            <a:r>
              <a:rPr lang="nl-NL" altLang="nl-NL" sz="1556" b="1" dirty="0"/>
              <a:t> clean.</a:t>
            </a:r>
          </a:p>
          <a:p>
            <a:pPr>
              <a:buFontTx/>
              <a:buChar char="•"/>
            </a:pPr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Is </a:t>
            </a:r>
            <a:r>
              <a:rPr lang="nl-NL" altLang="nl-NL" sz="1556" b="1" dirty="0" err="1"/>
              <a:t>everything</a:t>
            </a:r>
            <a:r>
              <a:rPr lang="nl-NL" altLang="nl-NL" sz="1556" b="1" dirty="0"/>
              <a:t> in </a:t>
            </a:r>
            <a:r>
              <a:rPr lang="nl-NL" altLang="nl-NL" sz="1556" b="1" dirty="0" err="1"/>
              <a:t>good</a:t>
            </a:r>
            <a:r>
              <a:rPr lang="nl-NL" altLang="nl-NL" sz="1556" b="1" dirty="0"/>
              <a:t> order </a:t>
            </a:r>
            <a:r>
              <a:rPr lang="nl-NL" altLang="nl-NL" sz="1556" b="1" dirty="0" err="1"/>
              <a:t>and</a:t>
            </a:r>
            <a:r>
              <a:rPr lang="nl-NL" altLang="nl-NL" sz="1556" b="1" dirty="0"/>
              <a:t> ready </a:t>
            </a:r>
            <a:r>
              <a:rPr lang="nl-NL" altLang="nl-NL" sz="1556" b="1" dirty="0" err="1"/>
              <a:t>to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use</a:t>
            </a:r>
            <a:r>
              <a:rPr lang="nl-NL" altLang="nl-NL" sz="1556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4723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is </a:t>
            </a:r>
            <a:r>
              <a:rPr lang="nl-NL" dirty="0" err="1"/>
              <a:t>responsible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Make cleaning </a:t>
            </a:r>
            <a:r>
              <a:rPr lang="nl-NL" dirty="0" err="1"/>
              <a:t>possible</a:t>
            </a:r>
            <a:r>
              <a:rPr lang="nl-NL" dirty="0"/>
              <a:t>.</a:t>
            </a:r>
          </a:p>
          <a:p>
            <a:r>
              <a:rPr lang="nl-NL" dirty="0"/>
              <a:t>SAFETY!</a:t>
            </a:r>
          </a:p>
          <a:p>
            <a:r>
              <a:rPr lang="nl-NL" dirty="0" err="1"/>
              <a:t>Everybody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the cleaning </a:t>
            </a:r>
            <a:r>
              <a:rPr lang="nl-NL" dirty="0" err="1"/>
              <a:t>staff</a:t>
            </a:r>
            <a:r>
              <a:rPr lang="nl-NL" dirty="0"/>
              <a:t>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7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r>
              <a:rPr lang="nl-NL" altLang="nl-NL" sz="3111" b="1" dirty="0">
                <a:solidFill>
                  <a:srgbClr val="FF0000"/>
                </a:solidFill>
              </a:rPr>
              <a:t>                     </a:t>
            </a:r>
            <a:endParaRPr lang="nl-NL" altLang="nl-NL" sz="3111" dirty="0"/>
          </a:p>
        </p:txBody>
      </p:sp>
      <p:grpSp>
        <p:nvGrpSpPr>
          <p:cNvPr id="3" name="Groep 2"/>
          <p:cNvGrpSpPr/>
          <p:nvPr/>
        </p:nvGrpSpPr>
        <p:grpSpPr>
          <a:xfrm>
            <a:off x="5085380" y="230894"/>
            <a:ext cx="1847144" cy="1737255"/>
            <a:chOff x="446881" y="0"/>
            <a:chExt cx="2374900" cy="2233613"/>
          </a:xfrm>
        </p:grpSpPr>
        <p:sp>
          <p:nvSpPr>
            <p:cNvPr id="198658" name="Oval 2"/>
            <p:cNvSpPr>
              <a:spLocks noChangeArrowheads="1"/>
            </p:cNvSpPr>
            <p:nvPr/>
          </p:nvSpPr>
          <p:spPr bwMode="auto">
            <a:xfrm>
              <a:off x="446881" y="0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 dirty="0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626269" y="296863"/>
              <a:ext cx="2160587" cy="1079500"/>
              <a:chOff x="611188" y="333375"/>
              <a:chExt cx="2160587" cy="1079500"/>
            </a:xfrm>
          </p:grpSpPr>
          <p:sp>
            <p:nvSpPr>
              <p:cNvPr id="198660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1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6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7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433916" y="692680"/>
            <a:ext cx="3441007" cy="5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111" b="1" dirty="0">
                <a:solidFill>
                  <a:srgbClr val="FF0000"/>
                </a:solidFill>
              </a:rPr>
              <a:t>The way </a:t>
            </a:r>
            <a:r>
              <a:rPr lang="nl-NL" altLang="nl-NL" sz="3111" b="1" dirty="0" err="1">
                <a:solidFill>
                  <a:srgbClr val="FF0000"/>
                </a:solidFill>
              </a:rPr>
              <a:t>to</a:t>
            </a:r>
            <a:r>
              <a:rPr lang="nl-NL" altLang="nl-NL" sz="3111" b="1" dirty="0">
                <a:solidFill>
                  <a:srgbClr val="FF0000"/>
                </a:solidFill>
              </a:rPr>
              <a:t> </a:t>
            </a:r>
            <a:r>
              <a:rPr lang="nl-NL" altLang="nl-NL" sz="3111" b="1" dirty="0" err="1">
                <a:solidFill>
                  <a:srgbClr val="FF0000"/>
                </a:solidFill>
              </a:rPr>
              <a:t>success</a:t>
            </a:r>
            <a:r>
              <a:rPr lang="nl-NL" altLang="nl-NL" sz="3111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8673" name="Oval 17"/>
          <p:cNvSpPr>
            <a:spLocks noChangeArrowheads="1"/>
          </p:cNvSpPr>
          <p:nvPr/>
        </p:nvSpPr>
        <p:spPr bwMode="auto">
          <a:xfrm>
            <a:off x="878064" y="1982964"/>
            <a:ext cx="1413757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Standardise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2185636" y="2759605"/>
            <a:ext cx="3654777" cy="243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NL" altLang="nl-NL" sz="1556" b="1" dirty="0"/>
              <a:t> Design </a:t>
            </a:r>
            <a:r>
              <a:rPr lang="nl-NL" altLang="nl-NL" sz="1556" b="1" dirty="0" err="1"/>
              <a:t>standardised</a:t>
            </a:r>
            <a:r>
              <a:rPr lang="nl-NL" altLang="nl-NL" sz="1556" b="1" dirty="0"/>
              <a:t> procedures.</a:t>
            </a:r>
          </a:p>
          <a:p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</a:t>
            </a:r>
            <a:r>
              <a:rPr lang="nl-NL" altLang="nl-NL" sz="1556" b="1" dirty="0" err="1"/>
              <a:t>Use</a:t>
            </a:r>
            <a:r>
              <a:rPr lang="nl-NL" altLang="nl-NL" sz="1556" b="1" dirty="0"/>
              <a:t> checklists.</a:t>
            </a:r>
          </a:p>
          <a:p>
            <a:pPr>
              <a:buFontTx/>
              <a:buChar char="•"/>
            </a:pPr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Make </a:t>
            </a:r>
            <a:r>
              <a:rPr lang="nl-NL" altLang="nl-NL" sz="1556" b="1" dirty="0" err="1"/>
              <a:t>arrangements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with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all</a:t>
            </a:r>
            <a:r>
              <a:rPr lang="nl-NL" altLang="nl-NL" sz="1556" b="1" dirty="0"/>
              <a:t> team members </a:t>
            </a:r>
            <a:r>
              <a:rPr lang="nl-NL" altLang="nl-NL" sz="1556" b="1" dirty="0" err="1"/>
              <a:t>to</a:t>
            </a:r>
            <a:r>
              <a:rPr lang="nl-NL" altLang="nl-NL" sz="1556" b="1" dirty="0"/>
              <a:t> do </a:t>
            </a:r>
            <a:r>
              <a:rPr lang="nl-NL" altLang="nl-NL" sz="1556" b="1" dirty="0" err="1"/>
              <a:t>it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like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that</a:t>
            </a:r>
            <a:r>
              <a:rPr lang="nl-NL" altLang="nl-NL" sz="1556" b="1" dirty="0"/>
              <a:t>.</a:t>
            </a:r>
          </a:p>
          <a:p>
            <a:pPr>
              <a:buFontTx/>
              <a:buChar char="•"/>
            </a:pPr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Train </a:t>
            </a:r>
            <a:r>
              <a:rPr lang="nl-NL" altLang="nl-NL" sz="1556" b="1" dirty="0" err="1"/>
              <a:t>them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to</a:t>
            </a:r>
            <a:r>
              <a:rPr lang="nl-NL" altLang="nl-NL" sz="1556" b="1" dirty="0"/>
              <a:t> do </a:t>
            </a:r>
            <a:r>
              <a:rPr lang="nl-NL" altLang="nl-NL" sz="1556" b="1" dirty="0" err="1"/>
              <a:t>it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like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that</a:t>
            </a:r>
            <a:r>
              <a:rPr lang="nl-NL" altLang="nl-NL" sz="1556" b="1" dirty="0"/>
              <a:t>.</a:t>
            </a:r>
          </a:p>
          <a:p>
            <a:pPr>
              <a:buFontTx/>
              <a:buChar char="•"/>
            </a:pPr>
            <a:endParaRPr lang="nl-NL" altLang="nl-NL" sz="933" b="1" dirty="0"/>
          </a:p>
          <a:p>
            <a:pPr>
              <a:buFontTx/>
              <a:buChar char="•"/>
            </a:pPr>
            <a:endParaRPr lang="nl-NL" altLang="nl-NL" sz="933" b="1" dirty="0"/>
          </a:p>
          <a:p>
            <a:pPr>
              <a:buFontTx/>
              <a:buChar char="•"/>
            </a:pPr>
            <a:endParaRPr lang="nl-NL" altLang="nl-NL" sz="933" b="1" dirty="0"/>
          </a:p>
        </p:txBody>
      </p:sp>
    </p:spTree>
    <p:extLst>
      <p:ext uri="{BB962C8B-B14F-4D97-AF65-F5344CB8AC3E}">
        <p14:creationId xmlns:p14="http://schemas.microsoft.com/office/powerpoint/2010/main" val="22231022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852" y="549040"/>
            <a:ext cx="6103232" cy="296333"/>
          </a:xfrm>
        </p:spPr>
        <p:txBody>
          <a:bodyPr/>
          <a:lstStyle/>
          <a:p>
            <a:r>
              <a:rPr lang="nl-NL" altLang="nl-NL" sz="3111" dirty="0"/>
              <a:t>Standard Operating Procedures</a:t>
            </a:r>
            <a:br>
              <a:rPr lang="nl-NL" altLang="nl-NL" sz="3111" dirty="0"/>
            </a:br>
            <a:endParaRPr lang="nl-NL" altLang="nl-NL" sz="311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64" y="1624895"/>
            <a:ext cx="1860727" cy="2618846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241" y="1434748"/>
            <a:ext cx="2589212" cy="183109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300" y="2147183"/>
            <a:ext cx="1821216" cy="257069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64758" y="3986919"/>
            <a:ext cx="4200525" cy="6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794" tIns="25397" rIns="50794" bIns="25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nl-NL" sz="1789">
                <a:solidFill>
                  <a:srgbClr val="FFFFFF"/>
                </a:solidFill>
              </a:rPr>
              <a:t>Werkplekinrichting</a:t>
            </a:r>
          </a:p>
          <a:p>
            <a:pPr algn="r">
              <a:spcBef>
                <a:spcPct val="50000"/>
              </a:spcBef>
            </a:pPr>
            <a:r>
              <a:rPr lang="en-US" altLang="nl-NL" sz="1322">
                <a:solidFill>
                  <a:srgbClr val="FFFFFF"/>
                </a:solidFill>
              </a:rPr>
              <a:t>‘5S: Een plek voor alles, en alles op zijn plek’</a:t>
            </a:r>
          </a:p>
        </p:txBody>
      </p:sp>
    </p:spTree>
    <p:extLst>
      <p:ext uri="{BB962C8B-B14F-4D97-AF65-F5344CB8AC3E}">
        <p14:creationId xmlns:p14="http://schemas.microsoft.com/office/powerpoint/2010/main" val="11307568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r>
              <a:rPr lang="nl-NL" altLang="nl-NL" sz="3111" b="1" dirty="0">
                <a:solidFill>
                  <a:srgbClr val="FF0000"/>
                </a:solidFill>
              </a:rPr>
              <a:t>                     </a:t>
            </a:r>
            <a:endParaRPr lang="nl-NL" altLang="nl-NL" sz="3111" dirty="0"/>
          </a:p>
        </p:txBody>
      </p:sp>
      <p:grpSp>
        <p:nvGrpSpPr>
          <p:cNvPr id="3" name="Groep 2"/>
          <p:cNvGrpSpPr/>
          <p:nvPr/>
        </p:nvGrpSpPr>
        <p:grpSpPr>
          <a:xfrm>
            <a:off x="5085380" y="230894"/>
            <a:ext cx="1847144" cy="1737255"/>
            <a:chOff x="446881" y="0"/>
            <a:chExt cx="2374900" cy="2233613"/>
          </a:xfrm>
        </p:grpSpPr>
        <p:sp>
          <p:nvSpPr>
            <p:cNvPr id="198658" name="Oval 2"/>
            <p:cNvSpPr>
              <a:spLocks noChangeArrowheads="1"/>
            </p:cNvSpPr>
            <p:nvPr/>
          </p:nvSpPr>
          <p:spPr bwMode="auto">
            <a:xfrm>
              <a:off x="446881" y="0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 dirty="0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626269" y="296863"/>
              <a:ext cx="2160587" cy="1079500"/>
              <a:chOff x="611188" y="333375"/>
              <a:chExt cx="2160587" cy="1079500"/>
            </a:xfrm>
          </p:grpSpPr>
          <p:sp>
            <p:nvSpPr>
              <p:cNvPr id="198660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1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6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7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433916" y="692680"/>
            <a:ext cx="3441007" cy="5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111" b="1" dirty="0">
                <a:solidFill>
                  <a:srgbClr val="FF0000"/>
                </a:solidFill>
              </a:rPr>
              <a:t>The way </a:t>
            </a:r>
            <a:r>
              <a:rPr lang="nl-NL" altLang="nl-NL" sz="3111" b="1" dirty="0" err="1">
                <a:solidFill>
                  <a:srgbClr val="FF0000"/>
                </a:solidFill>
              </a:rPr>
              <a:t>to</a:t>
            </a:r>
            <a:r>
              <a:rPr lang="nl-NL" altLang="nl-NL" sz="3111" b="1" dirty="0">
                <a:solidFill>
                  <a:srgbClr val="FF0000"/>
                </a:solidFill>
              </a:rPr>
              <a:t> </a:t>
            </a:r>
            <a:r>
              <a:rPr lang="nl-NL" altLang="nl-NL" sz="3111" b="1" dirty="0" err="1">
                <a:solidFill>
                  <a:srgbClr val="FF0000"/>
                </a:solidFill>
              </a:rPr>
              <a:t>success</a:t>
            </a:r>
            <a:r>
              <a:rPr lang="nl-NL" altLang="nl-NL" sz="3111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>
            <a:off x="674336" y="1985434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Sustain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2445720" y="2542294"/>
            <a:ext cx="4582496" cy="81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nl-NL" altLang="nl-NL" sz="1556" b="1" dirty="0"/>
              <a:t> Be a </a:t>
            </a:r>
            <a:r>
              <a:rPr lang="nl-NL" altLang="nl-NL" sz="1556" b="1" dirty="0" err="1"/>
              <a:t>critical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friend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to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your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peers</a:t>
            </a:r>
            <a:endParaRPr lang="nl-NL" altLang="nl-NL" sz="1556" b="1" dirty="0"/>
          </a:p>
          <a:p>
            <a:endParaRPr lang="nl-NL" altLang="nl-NL" sz="1556" b="1" dirty="0"/>
          </a:p>
          <a:p>
            <a:pPr>
              <a:buFontTx/>
              <a:buChar char="•"/>
            </a:pPr>
            <a:r>
              <a:rPr lang="nl-NL" altLang="nl-NL" sz="1556" b="1" dirty="0"/>
              <a:t> Party on </a:t>
            </a:r>
            <a:r>
              <a:rPr lang="nl-NL" altLang="nl-NL" sz="1556" b="1" dirty="0" err="1"/>
              <a:t>your</a:t>
            </a:r>
            <a:r>
              <a:rPr lang="nl-NL" altLang="nl-NL" sz="1556" b="1" dirty="0"/>
              <a:t> </a:t>
            </a:r>
            <a:r>
              <a:rPr lang="nl-NL" altLang="nl-NL" sz="1556" b="1" dirty="0" err="1"/>
              <a:t>successes</a:t>
            </a:r>
            <a:endParaRPr lang="nl-NL" altLang="nl-NL" sz="1556" b="1" dirty="0"/>
          </a:p>
        </p:txBody>
      </p:sp>
    </p:spTree>
    <p:extLst>
      <p:ext uri="{BB962C8B-B14F-4D97-AF65-F5344CB8AC3E}">
        <p14:creationId xmlns:p14="http://schemas.microsoft.com/office/powerpoint/2010/main" val="10385970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766" y="370417"/>
            <a:ext cx="6045200" cy="1143353"/>
          </a:xfrm>
        </p:spPr>
        <p:txBody>
          <a:bodyPr/>
          <a:lstStyle/>
          <a:p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br>
              <a:rPr lang="nl-NL" altLang="nl-NL" sz="3111" b="1" dirty="0">
                <a:solidFill>
                  <a:srgbClr val="FF0000"/>
                </a:solidFill>
              </a:rPr>
            </a:br>
            <a:r>
              <a:rPr lang="nl-NL" altLang="nl-NL" sz="3111" b="1" dirty="0">
                <a:solidFill>
                  <a:srgbClr val="FF0000"/>
                </a:solidFill>
              </a:rPr>
              <a:t>                     </a:t>
            </a:r>
            <a:endParaRPr lang="nl-NL" altLang="nl-NL" sz="3111" dirty="0"/>
          </a:p>
        </p:txBody>
      </p:sp>
      <p:grpSp>
        <p:nvGrpSpPr>
          <p:cNvPr id="3" name="Groep 2"/>
          <p:cNvGrpSpPr/>
          <p:nvPr/>
        </p:nvGrpSpPr>
        <p:grpSpPr>
          <a:xfrm>
            <a:off x="5085380" y="230894"/>
            <a:ext cx="1847144" cy="1737255"/>
            <a:chOff x="446881" y="0"/>
            <a:chExt cx="2374900" cy="2233613"/>
          </a:xfrm>
        </p:grpSpPr>
        <p:sp>
          <p:nvSpPr>
            <p:cNvPr id="198658" name="Oval 2"/>
            <p:cNvSpPr>
              <a:spLocks noChangeArrowheads="1"/>
            </p:cNvSpPr>
            <p:nvPr/>
          </p:nvSpPr>
          <p:spPr bwMode="auto">
            <a:xfrm>
              <a:off x="446881" y="0"/>
              <a:ext cx="2374900" cy="223361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nl-NL" altLang="nl-NL" sz="3111" b="1" dirty="0">
                  <a:solidFill>
                    <a:srgbClr val="FF0000"/>
                  </a:solidFill>
                </a:rPr>
                <a:t>5S</a:t>
              </a: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626269" y="296863"/>
              <a:ext cx="2160587" cy="1079500"/>
              <a:chOff x="611188" y="333375"/>
              <a:chExt cx="2160587" cy="1079500"/>
            </a:xfrm>
          </p:grpSpPr>
          <p:sp>
            <p:nvSpPr>
              <p:cNvPr id="198660" name="Oval 4"/>
              <p:cNvSpPr>
                <a:spLocks noChangeArrowheads="1"/>
              </p:cNvSpPr>
              <p:nvPr/>
            </p:nvSpPr>
            <p:spPr bwMode="auto">
              <a:xfrm>
                <a:off x="611188" y="765175"/>
                <a:ext cx="287337" cy="2873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1" name="Oval 5"/>
              <p:cNvSpPr>
                <a:spLocks noChangeArrowheads="1"/>
              </p:cNvSpPr>
              <p:nvPr/>
            </p:nvSpPr>
            <p:spPr bwMode="auto">
              <a:xfrm>
                <a:off x="900113" y="476250"/>
                <a:ext cx="287337" cy="28733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2" name="Oval 6"/>
              <p:cNvSpPr>
                <a:spLocks noChangeArrowheads="1"/>
              </p:cNvSpPr>
              <p:nvPr/>
            </p:nvSpPr>
            <p:spPr bwMode="auto">
              <a:xfrm>
                <a:off x="1258888" y="333375"/>
                <a:ext cx="287337" cy="28733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3" name="Oval 7"/>
              <p:cNvSpPr>
                <a:spLocks noChangeArrowheads="1"/>
              </p:cNvSpPr>
              <p:nvPr/>
            </p:nvSpPr>
            <p:spPr bwMode="auto">
              <a:xfrm>
                <a:off x="1619250" y="476250"/>
                <a:ext cx="287338" cy="287338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4" name="Oval 8"/>
              <p:cNvSpPr>
                <a:spLocks noChangeArrowheads="1"/>
              </p:cNvSpPr>
              <p:nvPr/>
            </p:nvSpPr>
            <p:spPr bwMode="auto">
              <a:xfrm>
                <a:off x="2000250" y="1125538"/>
                <a:ext cx="287338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5" name="Oval 9"/>
              <p:cNvSpPr>
                <a:spLocks noChangeArrowheads="1"/>
              </p:cNvSpPr>
              <p:nvPr/>
            </p:nvSpPr>
            <p:spPr bwMode="auto">
              <a:xfrm>
                <a:off x="2484438" y="836613"/>
                <a:ext cx="287337" cy="2873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6" name="Arc 10"/>
              <p:cNvSpPr>
                <a:spLocks/>
              </p:cNvSpPr>
              <p:nvPr/>
            </p:nvSpPr>
            <p:spPr bwMode="auto">
              <a:xfrm flipH="1">
                <a:off x="2268538" y="765175"/>
                <a:ext cx="288925" cy="288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  <p:sp>
            <p:nvSpPr>
              <p:cNvPr id="198667" name="Arc 11"/>
              <p:cNvSpPr>
                <a:spLocks/>
              </p:cNvSpPr>
              <p:nvPr/>
            </p:nvSpPr>
            <p:spPr bwMode="auto">
              <a:xfrm>
                <a:off x="1908175" y="836613"/>
                <a:ext cx="142875" cy="217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1400"/>
              </a:p>
            </p:txBody>
          </p:sp>
        </p:grpSp>
      </p:grp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368124" y="1902708"/>
            <a:ext cx="1344612" cy="559329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Sort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433916" y="692680"/>
            <a:ext cx="3441007" cy="57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111" b="1" dirty="0">
                <a:solidFill>
                  <a:srgbClr val="FF0000"/>
                </a:solidFill>
              </a:rPr>
              <a:t>The way </a:t>
            </a:r>
            <a:r>
              <a:rPr lang="nl-NL" altLang="nl-NL" sz="3111" b="1" dirty="0" err="1">
                <a:solidFill>
                  <a:srgbClr val="FF0000"/>
                </a:solidFill>
              </a:rPr>
              <a:t>to</a:t>
            </a:r>
            <a:r>
              <a:rPr lang="nl-NL" altLang="nl-NL" sz="3111" b="1" dirty="0">
                <a:solidFill>
                  <a:srgbClr val="FF0000"/>
                </a:solidFill>
              </a:rPr>
              <a:t> </a:t>
            </a:r>
            <a:r>
              <a:rPr lang="nl-NL" altLang="nl-NL" sz="3111" b="1" dirty="0" err="1">
                <a:solidFill>
                  <a:srgbClr val="FF0000"/>
                </a:solidFill>
              </a:rPr>
              <a:t>success</a:t>
            </a:r>
            <a:r>
              <a:rPr lang="nl-NL" altLang="nl-NL" sz="3111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8670" name="Oval 14"/>
          <p:cNvSpPr>
            <a:spLocks noChangeArrowheads="1"/>
          </p:cNvSpPr>
          <p:nvPr/>
        </p:nvSpPr>
        <p:spPr bwMode="auto">
          <a:xfrm>
            <a:off x="1768299" y="2106436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198671" name="Oval 15"/>
          <p:cNvSpPr>
            <a:spLocks noChangeArrowheads="1"/>
          </p:cNvSpPr>
          <p:nvPr/>
        </p:nvSpPr>
        <p:spPr bwMode="auto">
          <a:xfrm>
            <a:off x="3075869" y="1906411"/>
            <a:ext cx="1344613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Shine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>
            <a:off x="5771269" y="1899003"/>
            <a:ext cx="1344612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Stimulate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198673" name="Oval 17"/>
          <p:cNvSpPr>
            <a:spLocks noChangeArrowheads="1"/>
          </p:cNvSpPr>
          <p:nvPr/>
        </p:nvSpPr>
        <p:spPr bwMode="auto">
          <a:xfrm>
            <a:off x="4345164" y="2163233"/>
            <a:ext cx="1413757" cy="55933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1400" b="1" dirty="0" err="1">
                <a:solidFill>
                  <a:schemeClr val="bg1"/>
                </a:solidFill>
              </a:rPr>
              <a:t>Standardise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54567" y="3249789"/>
            <a:ext cx="5118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What</a:t>
            </a:r>
            <a:r>
              <a:rPr lang="nl-NL" sz="1400" dirty="0"/>
              <a:t> </a:t>
            </a:r>
            <a:r>
              <a:rPr lang="nl-NL" sz="1400" dirty="0" err="1"/>
              <a:t>unnecessary</a:t>
            </a:r>
            <a:r>
              <a:rPr lang="nl-NL" sz="1400" dirty="0"/>
              <a:t> </a:t>
            </a:r>
            <a:r>
              <a:rPr lang="nl-NL" sz="1400" dirty="0" err="1"/>
              <a:t>materials</a:t>
            </a:r>
            <a:r>
              <a:rPr lang="nl-NL" sz="1400" dirty="0"/>
              <a:t> are in </a:t>
            </a:r>
            <a:r>
              <a:rPr lang="nl-NL" sz="1400" dirty="0" err="1"/>
              <a:t>your</a:t>
            </a:r>
            <a:r>
              <a:rPr lang="nl-NL" sz="1400" dirty="0"/>
              <a:t> </a:t>
            </a:r>
            <a:r>
              <a:rPr lang="nl-NL" sz="1400" dirty="0" err="1"/>
              <a:t>department</a:t>
            </a:r>
            <a:r>
              <a:rPr lang="nl-NL" sz="1400" dirty="0"/>
              <a:t>?</a:t>
            </a:r>
          </a:p>
          <a:p>
            <a:r>
              <a:rPr lang="nl-NL" sz="1400" dirty="0"/>
              <a:t>How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sort</a:t>
            </a:r>
            <a:r>
              <a:rPr lang="nl-NL" sz="1400" dirty="0"/>
              <a:t> equipment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fixed</a:t>
            </a:r>
            <a:r>
              <a:rPr lang="nl-NL" sz="1400" dirty="0"/>
              <a:t> on the right </a:t>
            </a:r>
            <a:r>
              <a:rPr lang="nl-NL" sz="1400" dirty="0" err="1"/>
              <a:t>place</a:t>
            </a:r>
            <a:r>
              <a:rPr lang="nl-NL" sz="1400" dirty="0"/>
              <a:t>?</a:t>
            </a:r>
          </a:p>
          <a:p>
            <a:r>
              <a:rPr lang="nl-NL" sz="1400" dirty="0"/>
              <a:t>How </a:t>
            </a:r>
            <a:r>
              <a:rPr lang="nl-NL" sz="1400" dirty="0" err="1"/>
              <a:t>can</a:t>
            </a:r>
            <a:r>
              <a:rPr lang="nl-NL" sz="1400" dirty="0"/>
              <a:t> the environment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cleaned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maintained</a:t>
            </a:r>
            <a:r>
              <a:rPr lang="nl-NL" sz="1400" dirty="0"/>
              <a:t> well?</a:t>
            </a:r>
          </a:p>
          <a:p>
            <a:r>
              <a:rPr lang="nl-NL" sz="1400" dirty="0" err="1"/>
              <a:t>What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standardize</a:t>
            </a:r>
            <a:r>
              <a:rPr lang="nl-NL" sz="1400" dirty="0"/>
              <a:t>?</a:t>
            </a:r>
          </a:p>
          <a:p>
            <a:r>
              <a:rPr lang="nl-NL" sz="1400" dirty="0"/>
              <a:t>How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stimulate</a:t>
            </a:r>
            <a:r>
              <a:rPr lang="nl-NL" sz="1400" dirty="0"/>
              <a:t> the </a:t>
            </a:r>
            <a:r>
              <a:rPr lang="nl-NL" sz="1400" dirty="0" err="1"/>
              <a:t>above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keep </a:t>
            </a:r>
            <a:r>
              <a:rPr lang="nl-NL" sz="1400" dirty="0" err="1"/>
              <a:t>arranged</a:t>
            </a:r>
            <a:r>
              <a:rPr lang="nl-NL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20612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</a:t>
            </a:r>
            <a:r>
              <a:rPr lang="nl-NL"/>
              <a:t>ssignment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1.  Walk </a:t>
            </a:r>
            <a:r>
              <a:rPr lang="nl-NL" sz="2000" dirty="0" err="1"/>
              <a:t>around</a:t>
            </a:r>
            <a:r>
              <a:rPr lang="nl-NL" sz="2000" dirty="0"/>
              <a:t>. Look </a:t>
            </a:r>
            <a:r>
              <a:rPr lang="nl-NL" sz="2000" dirty="0" err="1"/>
              <a:t>what</a:t>
            </a:r>
            <a:r>
              <a:rPr lang="nl-NL" sz="2000" dirty="0"/>
              <a:t> </a:t>
            </a:r>
            <a:r>
              <a:rPr lang="nl-NL" sz="2000" dirty="0" err="1"/>
              <a:t>needs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done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2.  Design a five S </a:t>
            </a:r>
            <a:r>
              <a:rPr lang="nl-NL" sz="2000" dirty="0" err="1"/>
              <a:t>day</a:t>
            </a:r>
            <a:r>
              <a:rPr lang="nl-NL" sz="2000" dirty="0"/>
              <a:t> project</a:t>
            </a:r>
          </a:p>
          <a:p>
            <a:pPr marL="0" indent="0">
              <a:buNone/>
            </a:pPr>
            <a:r>
              <a:rPr lang="nl-NL" sz="2000" dirty="0"/>
              <a:t>3.   Take pictures</a:t>
            </a:r>
          </a:p>
          <a:p>
            <a:pPr marL="457200" indent="-457200">
              <a:buAutoNum type="arabicPeriod" startAt="3"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4. </a:t>
            </a:r>
            <a:r>
              <a:rPr lang="nl-NL" sz="2000" dirty="0" err="1"/>
              <a:t>Describe</a:t>
            </a:r>
            <a:endParaRPr lang="nl-NL" sz="2000" dirty="0"/>
          </a:p>
          <a:p>
            <a:pPr marL="400050" lvl="1" indent="0">
              <a:buNone/>
            </a:pPr>
            <a:r>
              <a:rPr lang="nl-NL" sz="1600" dirty="0"/>
              <a:t>4.1. </a:t>
            </a:r>
            <a:r>
              <a:rPr lang="nl-NL" sz="1600" dirty="0" err="1"/>
              <a:t>initiative</a:t>
            </a:r>
            <a:r>
              <a:rPr lang="nl-NL" sz="1600" dirty="0"/>
              <a:t>: </a:t>
            </a:r>
            <a:r>
              <a:rPr lang="nl-NL" sz="1600" dirty="0" err="1"/>
              <a:t>why</a:t>
            </a:r>
            <a:endParaRPr lang="nl-NL" sz="1600" dirty="0"/>
          </a:p>
          <a:p>
            <a:pPr marL="400050" lvl="1" indent="0">
              <a:buNone/>
            </a:pPr>
            <a:r>
              <a:rPr lang="nl-NL" sz="1600" dirty="0"/>
              <a:t>4.2. </a:t>
            </a:r>
            <a:r>
              <a:rPr lang="nl-NL" sz="1600" dirty="0" err="1"/>
              <a:t>definition</a:t>
            </a:r>
            <a:r>
              <a:rPr lang="nl-NL" sz="1600" dirty="0"/>
              <a:t>: </a:t>
            </a:r>
            <a:r>
              <a:rPr lang="nl-NL" sz="1600" dirty="0" err="1"/>
              <a:t>what</a:t>
            </a:r>
            <a:endParaRPr lang="nl-NL" sz="1600" dirty="0"/>
          </a:p>
          <a:p>
            <a:pPr marL="400050" lvl="1" indent="0">
              <a:buNone/>
            </a:pPr>
            <a:r>
              <a:rPr lang="nl-NL" sz="1600" dirty="0"/>
              <a:t>4.3. design: </a:t>
            </a:r>
            <a:r>
              <a:rPr lang="nl-NL" sz="1600" dirty="0" err="1"/>
              <a:t>how</a:t>
            </a:r>
            <a:endParaRPr lang="nl-NL" sz="1600" dirty="0"/>
          </a:p>
          <a:p>
            <a:pPr marL="400050" lvl="1" indent="0">
              <a:buNone/>
            </a:pPr>
            <a:endParaRPr lang="nl-NL" sz="1600" dirty="0"/>
          </a:p>
          <a:p>
            <a:pPr marL="400050" lvl="1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282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304800"/>
            <a:ext cx="6090840" cy="594461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>
                <a:solidFill>
                  <a:srgbClr val="00A7A2"/>
                </a:solidFill>
              </a:rPr>
              <a:t>Project definition</a:t>
            </a:r>
            <a:endParaRPr lang="nl-NL" sz="3500" dirty="0">
              <a:solidFill>
                <a:srgbClr val="00A7A2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143000"/>
            <a:ext cx="6400800" cy="3200400"/>
          </a:xfrm>
        </p:spPr>
        <p:txBody>
          <a:bodyPr/>
          <a:lstStyle/>
          <a:p>
            <a:pPr marL="0" indent="0"/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None/>
            </a:pP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A project is a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temporarily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organisation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 of human resources, mostly from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different disciplines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, to achieve a (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pre-defined) objective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 within a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defined budget.</a:t>
            </a:r>
            <a:endParaRPr lang="nl-NL" i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4563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5603</TotalTime>
  <Words>2596</Words>
  <Application>Microsoft Macintosh PowerPoint</Application>
  <PresentationFormat>Custom</PresentationFormat>
  <Paragraphs>606</Paragraphs>
  <Slides>87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Gill Sans</vt:lpstr>
      <vt:lpstr>Lucida Sans Unicode</vt:lpstr>
      <vt:lpstr>Times New Roman</vt:lpstr>
      <vt:lpstr>Wingdings</vt:lpstr>
      <vt:lpstr>Office Theme</vt:lpstr>
      <vt:lpstr>Office-thema</vt:lpstr>
      <vt:lpstr>PowerPoint Presentation</vt:lpstr>
      <vt:lpstr>Who is here???</vt:lpstr>
      <vt:lpstr>Content</vt:lpstr>
      <vt:lpstr>PowerPoint Presentation</vt:lpstr>
      <vt:lpstr>The fifth Quadrant</vt:lpstr>
      <vt:lpstr>Change</vt:lpstr>
      <vt:lpstr>Assignment???</vt:lpstr>
      <vt:lpstr>Project management</vt:lpstr>
      <vt:lpstr>Project definition</vt:lpstr>
      <vt:lpstr>Definition</vt:lpstr>
      <vt:lpstr>Types of projects</vt:lpstr>
      <vt:lpstr>Example: CCC</vt:lpstr>
      <vt:lpstr>2. Claims, concerns and issues</vt:lpstr>
      <vt:lpstr>3. Why projects fail?</vt:lpstr>
      <vt:lpstr>Why projects fail? Apply to CCC.</vt:lpstr>
      <vt:lpstr>Change projects</vt:lpstr>
      <vt:lpstr>4. Start with why</vt:lpstr>
      <vt:lpstr>The right problem</vt:lpstr>
      <vt:lpstr>5. From why to how to what</vt:lpstr>
      <vt:lpstr>PowerPoint Presentation</vt:lpstr>
      <vt:lpstr>5.1. PHASING</vt:lpstr>
      <vt:lpstr>Project phasing</vt:lpstr>
      <vt:lpstr>Phasing I: initiative</vt:lpstr>
      <vt:lpstr>Your project form</vt:lpstr>
      <vt:lpstr>Has this been done with CCC?</vt:lpstr>
      <vt:lpstr>Phasing II: Definition</vt:lpstr>
      <vt:lpstr>Define Quality (1)</vt:lpstr>
      <vt:lpstr>SMART</vt:lpstr>
      <vt:lpstr>Define Quality (2)</vt:lpstr>
      <vt:lpstr>Produce a definition doc</vt:lpstr>
      <vt:lpstr>Phasing III: Design</vt:lpstr>
      <vt:lpstr>Has this been done with CCC?</vt:lpstr>
      <vt:lpstr>Phasing IV: Preparation</vt:lpstr>
      <vt:lpstr>Has this been done with CCC?</vt:lpstr>
      <vt:lpstr>Phasing V: Realisation</vt:lpstr>
      <vt:lpstr>Has this been done with CCC?</vt:lpstr>
      <vt:lpstr>Phasing VI: After care</vt:lpstr>
      <vt:lpstr>The logframe matrix</vt:lpstr>
      <vt:lpstr>Example: Gantt chart</vt:lpstr>
      <vt:lpstr>5. From why to how to what</vt:lpstr>
      <vt:lpstr>5.2. Decision making</vt:lpstr>
      <vt:lpstr>Responsibilities CAIROS</vt:lpstr>
      <vt:lpstr>Decision Making</vt:lpstr>
      <vt:lpstr>PowerPoint Presentation</vt:lpstr>
      <vt:lpstr>Has this been done with CCC?</vt:lpstr>
      <vt:lpstr>5.3. Control (1)</vt:lpstr>
      <vt:lpstr>Control (3)</vt:lpstr>
      <vt:lpstr>Control (2)</vt:lpstr>
      <vt:lpstr>PowerPoint Presentation</vt:lpstr>
      <vt:lpstr>Control</vt:lpstr>
      <vt:lpstr>PowerPoint Presentation</vt:lpstr>
      <vt:lpstr>Has this been done with CCC?</vt:lpstr>
      <vt:lpstr>QUESTIONNAIRE</vt:lpstr>
      <vt:lpstr>6. Change battle fatigue</vt:lpstr>
      <vt:lpstr>6.1. From Project to Program Management</vt:lpstr>
      <vt:lpstr>6.2. Scrum</vt:lpstr>
      <vt:lpstr>PowerPoint Presentation</vt:lpstr>
      <vt:lpstr>PowerPoint Presentation</vt:lpstr>
      <vt:lpstr> Scrum</vt:lpstr>
      <vt:lpstr>PowerPoint Presentation</vt:lpstr>
      <vt:lpstr>PowerPoint Presentation</vt:lpstr>
      <vt:lpstr>Dyprom situated</vt:lpstr>
      <vt:lpstr>Conclusions to Dyprom</vt:lpstr>
      <vt:lpstr>Assignment</vt:lpstr>
      <vt:lpstr>Great Leaders</vt:lpstr>
      <vt:lpstr>Why projects fail? Apply to CCC.</vt:lpstr>
      <vt:lpstr>Change projects</vt:lpstr>
      <vt:lpstr>Literature</vt:lpstr>
      <vt:lpstr>PowerPoint Presentation</vt:lpstr>
      <vt:lpstr>What</vt:lpstr>
      <vt:lpstr>5S model</vt:lpstr>
      <vt:lpstr>                           </vt:lpstr>
      <vt:lpstr>                           </vt:lpstr>
      <vt:lpstr>Sort</vt:lpstr>
      <vt:lpstr>PowerPoint Presentation</vt:lpstr>
      <vt:lpstr>                           </vt:lpstr>
      <vt:lpstr>How many balls and which color is least?</vt:lpstr>
      <vt:lpstr>How many balls and which color is least?</vt:lpstr>
      <vt:lpstr>Everything has a place  and is there </vt:lpstr>
      <vt:lpstr>                           </vt:lpstr>
      <vt:lpstr>                           </vt:lpstr>
      <vt:lpstr>PowerPoint Presentation</vt:lpstr>
      <vt:lpstr>                           </vt:lpstr>
      <vt:lpstr>Standard Operating Procedures </vt:lpstr>
      <vt:lpstr>                           </vt:lpstr>
      <vt:lpstr>                           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Everard</dc:creator>
  <cp:lastModifiedBy>Everard Everard</cp:lastModifiedBy>
  <cp:revision>90</cp:revision>
  <dcterms:modified xsi:type="dcterms:W3CDTF">2023-03-30T17:49:07Z</dcterms:modified>
</cp:coreProperties>
</file>