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3" r:id="rId2"/>
  </p:sldMasterIdLst>
  <p:notesMasterIdLst>
    <p:notesMasterId r:id="rId76"/>
  </p:notesMasterIdLst>
  <p:handoutMasterIdLst>
    <p:handoutMasterId r:id="rId77"/>
  </p:handoutMasterIdLst>
  <p:sldIdLst>
    <p:sldId id="1173" r:id="rId3"/>
    <p:sldId id="803" r:id="rId4"/>
    <p:sldId id="439" r:id="rId5"/>
    <p:sldId id="440" r:id="rId6"/>
    <p:sldId id="445" r:id="rId7"/>
    <p:sldId id="542" r:id="rId8"/>
    <p:sldId id="446" r:id="rId9"/>
    <p:sldId id="794" r:id="rId10"/>
    <p:sldId id="1147" r:id="rId11"/>
    <p:sldId id="259" r:id="rId12"/>
    <p:sldId id="1150" r:id="rId13"/>
    <p:sldId id="305" r:id="rId14"/>
    <p:sldId id="306" r:id="rId15"/>
    <p:sldId id="307" r:id="rId16"/>
    <p:sldId id="1151" r:id="rId17"/>
    <p:sldId id="1152" r:id="rId18"/>
    <p:sldId id="1153" r:id="rId19"/>
    <p:sldId id="1149" r:id="rId20"/>
    <p:sldId id="330" r:id="rId21"/>
    <p:sldId id="331" r:id="rId22"/>
    <p:sldId id="332" r:id="rId23"/>
    <p:sldId id="347" r:id="rId24"/>
    <p:sldId id="357" r:id="rId25"/>
    <p:sldId id="788" r:id="rId26"/>
    <p:sldId id="304" r:id="rId27"/>
    <p:sldId id="1004" r:id="rId28"/>
    <p:sldId id="308" r:id="rId29"/>
    <p:sldId id="1003" r:id="rId30"/>
    <p:sldId id="309" r:id="rId31"/>
    <p:sldId id="1005" r:id="rId32"/>
    <p:sldId id="310" r:id="rId33"/>
    <p:sldId id="1006" r:id="rId34"/>
    <p:sldId id="1174" r:id="rId35"/>
    <p:sldId id="1157" r:id="rId36"/>
    <p:sldId id="998" r:id="rId37"/>
    <p:sldId id="1175" r:id="rId38"/>
    <p:sldId id="799" r:id="rId39"/>
    <p:sldId id="996" r:id="rId40"/>
    <p:sldId id="997" r:id="rId41"/>
    <p:sldId id="999" r:id="rId42"/>
    <p:sldId id="1000" r:id="rId43"/>
    <p:sldId id="1172" r:id="rId44"/>
    <p:sldId id="982" r:id="rId45"/>
    <p:sldId id="359" r:id="rId46"/>
    <p:sldId id="984" r:id="rId47"/>
    <p:sldId id="1177" r:id="rId48"/>
    <p:sldId id="986" r:id="rId49"/>
    <p:sldId id="994" r:id="rId50"/>
    <p:sldId id="983" r:id="rId51"/>
    <p:sldId id="993" r:id="rId52"/>
    <p:sldId id="985" r:id="rId53"/>
    <p:sldId id="992" r:id="rId54"/>
    <p:sldId id="987" r:id="rId55"/>
    <p:sldId id="991" r:id="rId56"/>
    <p:sldId id="988" r:id="rId57"/>
    <p:sldId id="990" r:id="rId58"/>
    <p:sldId id="989" r:id="rId59"/>
    <p:sldId id="344" r:id="rId60"/>
    <p:sldId id="1178" r:id="rId61"/>
    <p:sldId id="1007" r:id="rId62"/>
    <p:sldId id="791" r:id="rId63"/>
    <p:sldId id="1158" r:id="rId64"/>
    <p:sldId id="1176" r:id="rId65"/>
    <p:sldId id="1148" r:id="rId66"/>
    <p:sldId id="1159" r:id="rId67"/>
    <p:sldId id="1160" r:id="rId68"/>
    <p:sldId id="318" r:id="rId69"/>
    <p:sldId id="1161" r:id="rId70"/>
    <p:sldId id="1162" r:id="rId71"/>
    <p:sldId id="1163" r:id="rId72"/>
    <p:sldId id="353" r:id="rId73"/>
    <p:sldId id="1164" r:id="rId74"/>
    <p:sldId id="342" r:id="rId75"/>
  </p:sldIdLst>
  <p:sldSz cx="7569200" cy="5334000"/>
  <p:notesSz cx="7569200" cy="5334000"/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CBC2"/>
    <a:srgbClr val="00A7A2"/>
    <a:srgbClr val="008080"/>
    <a:srgbClr val="33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17"/>
    <p:restoredTop sz="94762"/>
  </p:normalViewPr>
  <p:slideViewPr>
    <p:cSldViewPr>
      <p:cViewPr varScale="1">
        <p:scale>
          <a:sx n="156" d="100"/>
          <a:sy n="156" d="100"/>
        </p:scale>
        <p:origin x="824" y="1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74" Type="http://schemas.openxmlformats.org/officeDocument/2006/relationships/slide" Target="slides/slide72.xml"/><Relationship Id="rId79" Type="http://schemas.openxmlformats.org/officeDocument/2006/relationships/viewProps" Target="viewProp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handoutMaster" Target="handoutMasters/handoutMaster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theme" Target="theme/theme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presProps" Target="presProps.xml"/><Relationship Id="rId8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slide" Target="slides/slide6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sz="quarter" idx="1"/>
          </p:nvPr>
        </p:nvSpPr>
        <p:spPr>
          <a:xfrm>
            <a:off x="4287838" y="0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C55BD7-589C-4CE5-8B67-706AD4B9F329}" type="datetimeFigureOut">
              <a:rPr lang="nl-NL" smtClean="0"/>
              <a:pPr/>
              <a:t>29-03-2023</a:t>
            </a:fld>
            <a:endParaRPr lang="nl-NL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2"/>
          </p:nvPr>
        </p:nvSpPr>
        <p:spPr>
          <a:xfrm>
            <a:off x="0" y="5065713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3"/>
          </p:nvPr>
        </p:nvSpPr>
        <p:spPr>
          <a:xfrm>
            <a:off x="4287838" y="5065713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B8765C-F6DE-45B0-829F-BC16D026737F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7525187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4287838" y="0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A8E505-A600-4869-961B-C925058B7F56}" type="datetimeFigureOut">
              <a:rPr lang="nl-NL" smtClean="0"/>
              <a:t>29-03-2023</a:t>
            </a:fld>
            <a:endParaRPr lang="nl-NL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2365375" y="400050"/>
            <a:ext cx="2838450" cy="20002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757238" y="2533650"/>
            <a:ext cx="6054725" cy="2400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5065713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4287838" y="5065713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161930-E7EA-4264-AEE3-01B1DBB50210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3554010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77154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nl-NL">
                <a:latin typeface="Calibri" charset="0"/>
                <a:ea typeface="ＭＳ Ｐゴシック" charset="0"/>
                <a:cs typeface="ＭＳ Ｐゴシック" charset="0"/>
              </a:rPr>
              <a:t>What kind of skills does this require from management?</a:t>
            </a:r>
          </a:p>
          <a:p>
            <a:r>
              <a:rPr lang="nl-NL">
                <a:latin typeface="Calibri" charset="0"/>
                <a:ea typeface="ＭＳ Ｐゴシック" charset="0"/>
                <a:cs typeface="ＭＳ Ｐゴシック" charset="0"/>
              </a:rPr>
              <a:t>Diagnosing maturity of followers?</a:t>
            </a:r>
          </a:p>
          <a:p>
            <a:r>
              <a:rPr lang="nl-NL">
                <a:latin typeface="Calibri" charset="0"/>
                <a:ea typeface="ＭＳ Ｐゴシック" charset="0"/>
                <a:cs typeface="ＭＳ Ｐゴシック" charset="0"/>
              </a:rPr>
              <a:t>Flexibility in style of leadership.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7" name="Tijdelijke aanduiding voor dia-afbeelding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8178" name="Tijdelijke aanduiding voor notities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endParaRPr lang="nl-NL">
              <a:ea typeface="ＭＳ Ｐゴシック" pitchFamily="34" charset="-128"/>
            </a:endParaRPr>
          </a:p>
        </p:txBody>
      </p:sp>
      <p:sp>
        <p:nvSpPr>
          <p:cNvPr id="178179" name="Tijdelijke aanduiding voor dianumm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CC551BA0-9A28-4540-BEED-0FF10C38F562}" type="slidenum">
              <a:rPr lang="nl-NL"/>
              <a:pPr/>
              <a:t>5</a:t>
            </a:fld>
            <a:endParaRPr lang="nl-NL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3"/>
          <p:cNvSpPr/>
          <p:nvPr userDrawn="1"/>
        </p:nvSpPr>
        <p:spPr>
          <a:xfrm>
            <a:off x="355600" y="228600"/>
            <a:ext cx="1104544" cy="5152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>
            <a:r>
              <a:rPr lang="nl-NL" dirty="0"/>
              <a:t>   </a:t>
            </a:r>
            <a:endParaRPr/>
          </a:p>
        </p:txBody>
      </p:sp>
      <p:sp>
        <p:nvSpPr>
          <p:cNvPr id="3" name="object 4"/>
          <p:cNvSpPr/>
          <p:nvPr userDrawn="1"/>
        </p:nvSpPr>
        <p:spPr>
          <a:xfrm>
            <a:off x="355600" y="228600"/>
            <a:ext cx="1104544" cy="515251"/>
          </a:xfrm>
          <a:custGeom>
            <a:avLst/>
            <a:gdLst/>
            <a:ahLst/>
            <a:cxnLst/>
            <a:rect l="l" t="t" r="r" b="b"/>
            <a:pathLst>
              <a:path w="1104544" h="515251">
                <a:moveTo>
                  <a:pt x="348221" y="0"/>
                </a:moveTo>
                <a:lnTo>
                  <a:pt x="512089" y="4724"/>
                </a:lnTo>
                <a:lnTo>
                  <a:pt x="430161" y="67754"/>
                </a:lnTo>
                <a:lnTo>
                  <a:pt x="623963" y="92964"/>
                </a:lnTo>
                <a:lnTo>
                  <a:pt x="726389" y="12611"/>
                </a:lnTo>
                <a:lnTo>
                  <a:pt x="1104544" y="23634"/>
                </a:lnTo>
                <a:lnTo>
                  <a:pt x="800442" y="222173"/>
                </a:lnTo>
                <a:lnTo>
                  <a:pt x="647598" y="193814"/>
                </a:lnTo>
                <a:lnTo>
                  <a:pt x="438035" y="334048"/>
                </a:lnTo>
                <a:lnTo>
                  <a:pt x="557784" y="379742"/>
                </a:lnTo>
                <a:lnTo>
                  <a:pt x="348221" y="515251"/>
                </a:lnTo>
                <a:lnTo>
                  <a:pt x="190652" y="412826"/>
                </a:lnTo>
                <a:lnTo>
                  <a:pt x="264706" y="357682"/>
                </a:lnTo>
                <a:lnTo>
                  <a:pt x="141808" y="291503"/>
                </a:lnTo>
                <a:lnTo>
                  <a:pt x="83502" y="341922"/>
                </a:lnTo>
                <a:lnTo>
                  <a:pt x="0" y="289928"/>
                </a:lnTo>
                <a:lnTo>
                  <a:pt x="110286" y="196964"/>
                </a:lnTo>
                <a:lnTo>
                  <a:pt x="159143" y="220599"/>
                </a:lnTo>
                <a:lnTo>
                  <a:pt x="271018" y="126060"/>
                </a:lnTo>
                <a:lnTo>
                  <a:pt x="220586" y="105575"/>
                </a:lnTo>
                <a:lnTo>
                  <a:pt x="348221" y="0"/>
                </a:lnTo>
                <a:close/>
              </a:path>
            </a:pathLst>
          </a:custGeom>
          <a:ln w="10668">
            <a:solidFill>
              <a:srgbClr val="00B3A9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78460" y="213607"/>
            <a:ext cx="6812280" cy="889000"/>
          </a:xfrm>
          <a:prstGeom prst="rect">
            <a:avLst/>
          </a:prstGeom>
        </p:spPr>
        <p:txBody>
          <a:bodyPr lIns="73728" tIns="36864" rIns="73728" bIns="36864"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378460" y="1244601"/>
            <a:ext cx="6812280" cy="3520193"/>
          </a:xfrm>
          <a:prstGeom prst="rect">
            <a:avLst/>
          </a:prstGeom>
        </p:spPr>
        <p:txBody>
          <a:bodyPr lIns="73728" tIns="36864" rIns="73728" bIns="36864"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>
          <a:xfrm>
            <a:off x="378460" y="4943828"/>
            <a:ext cx="1766147" cy="283986"/>
          </a:xfrm>
          <a:prstGeom prst="rect">
            <a:avLst/>
          </a:prstGeom>
        </p:spPr>
        <p:txBody>
          <a:bodyPr lIns="73728" tIns="36864" rIns="73728" bIns="36864"/>
          <a:lstStyle/>
          <a:p>
            <a:fld id="{6F636E1E-5DA8-44B4-845C-52514CD2158D}" type="datetimeFigureOut">
              <a:rPr lang="nl-NL" smtClean="0"/>
              <a:pPr/>
              <a:t>29-03-2023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>
          <a:xfrm>
            <a:off x="2586144" y="4943828"/>
            <a:ext cx="2396913" cy="283986"/>
          </a:xfrm>
          <a:prstGeom prst="rect">
            <a:avLst/>
          </a:prstGeom>
        </p:spPr>
        <p:txBody>
          <a:bodyPr lIns="73728" tIns="36864" rIns="73728" bIns="36864"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>
          <a:xfrm>
            <a:off x="5424593" y="4943828"/>
            <a:ext cx="1766147" cy="283986"/>
          </a:xfrm>
          <a:prstGeom prst="rect">
            <a:avLst/>
          </a:prstGeom>
        </p:spPr>
        <p:txBody>
          <a:bodyPr lIns="73728" tIns="36864" rIns="73728" bIns="36864"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  <p:sp>
        <p:nvSpPr>
          <p:cNvPr id="7" name="object 4"/>
          <p:cNvSpPr/>
          <p:nvPr userDrawn="1"/>
        </p:nvSpPr>
        <p:spPr>
          <a:xfrm>
            <a:off x="279400" y="152400"/>
            <a:ext cx="1104544" cy="515251"/>
          </a:xfrm>
          <a:custGeom>
            <a:avLst/>
            <a:gdLst/>
            <a:ahLst/>
            <a:cxnLst/>
            <a:rect l="l" t="t" r="r" b="b"/>
            <a:pathLst>
              <a:path w="1104544" h="515251">
                <a:moveTo>
                  <a:pt x="348221" y="0"/>
                </a:moveTo>
                <a:lnTo>
                  <a:pt x="512089" y="4724"/>
                </a:lnTo>
                <a:lnTo>
                  <a:pt x="430161" y="67754"/>
                </a:lnTo>
                <a:lnTo>
                  <a:pt x="623963" y="92964"/>
                </a:lnTo>
                <a:lnTo>
                  <a:pt x="726389" y="12611"/>
                </a:lnTo>
                <a:lnTo>
                  <a:pt x="1104544" y="23634"/>
                </a:lnTo>
                <a:lnTo>
                  <a:pt x="800442" y="222173"/>
                </a:lnTo>
                <a:lnTo>
                  <a:pt x="647598" y="193814"/>
                </a:lnTo>
                <a:lnTo>
                  <a:pt x="438035" y="334048"/>
                </a:lnTo>
                <a:lnTo>
                  <a:pt x="557784" y="379742"/>
                </a:lnTo>
                <a:lnTo>
                  <a:pt x="348221" y="515251"/>
                </a:lnTo>
                <a:lnTo>
                  <a:pt x="190652" y="412826"/>
                </a:lnTo>
                <a:lnTo>
                  <a:pt x="264706" y="357682"/>
                </a:lnTo>
                <a:lnTo>
                  <a:pt x="141808" y="291503"/>
                </a:lnTo>
                <a:lnTo>
                  <a:pt x="83502" y="341922"/>
                </a:lnTo>
                <a:lnTo>
                  <a:pt x="0" y="289928"/>
                </a:lnTo>
                <a:lnTo>
                  <a:pt x="110286" y="196964"/>
                </a:lnTo>
                <a:lnTo>
                  <a:pt x="159143" y="220599"/>
                </a:lnTo>
                <a:lnTo>
                  <a:pt x="271018" y="126060"/>
                </a:lnTo>
                <a:lnTo>
                  <a:pt x="220586" y="105575"/>
                </a:lnTo>
                <a:lnTo>
                  <a:pt x="348221" y="0"/>
                </a:lnTo>
                <a:close/>
              </a:path>
            </a:pathLst>
          </a:custGeom>
          <a:ln w="10668">
            <a:solidFill>
              <a:srgbClr val="00B3A9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" name="object 3"/>
          <p:cNvSpPr/>
          <p:nvPr userDrawn="1"/>
        </p:nvSpPr>
        <p:spPr>
          <a:xfrm>
            <a:off x="279400" y="152400"/>
            <a:ext cx="1104544" cy="5152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>
            <a:r>
              <a:rPr lang="nl-NL" dirty="0"/>
              <a:t>   </a:t>
            </a: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Inhoud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79056" y="212823"/>
            <a:ext cx="2490088" cy="902815"/>
          </a:xfrm>
        </p:spPr>
        <p:txBody>
          <a:bodyPr anchor="b"/>
          <a:lstStyle>
            <a:lvl1pPr algn="l">
              <a:defRPr sz="1400" b="1"/>
            </a:lvl1pPr>
          </a:lstStyle>
          <a:p>
            <a:r>
              <a:rPr lang="nl-NL"/>
              <a:t>Titelstijl van model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2959737" y="212822"/>
            <a:ext cx="4231600" cy="4552158"/>
          </a:xfrm>
        </p:spPr>
        <p:txBody>
          <a:bodyPr/>
          <a:lstStyle>
            <a:lvl1pPr>
              <a:defRPr sz="2256"/>
            </a:lvl1pPr>
            <a:lvl2pPr>
              <a:defRPr sz="1945"/>
            </a:lvl2pPr>
            <a:lvl3pPr>
              <a:defRPr sz="1711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nl-NL"/>
              <a:t>Klik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half" idx="2"/>
          </p:nvPr>
        </p:nvSpPr>
        <p:spPr>
          <a:xfrm>
            <a:off x="379056" y="1115638"/>
            <a:ext cx="2490088" cy="3649343"/>
          </a:xfrm>
        </p:spPr>
        <p:txBody>
          <a:bodyPr/>
          <a:lstStyle>
            <a:lvl1pPr marL="0" indent="0">
              <a:buNone/>
              <a:defRPr sz="1011"/>
            </a:lvl1pPr>
            <a:lvl2pPr marL="322574" indent="0">
              <a:buNone/>
              <a:defRPr sz="856"/>
            </a:lvl2pPr>
            <a:lvl3pPr marL="645148" indent="0">
              <a:buNone/>
              <a:defRPr sz="700"/>
            </a:lvl3pPr>
            <a:lvl4pPr marL="967722" indent="0">
              <a:buNone/>
              <a:defRPr sz="622"/>
            </a:lvl4pPr>
            <a:lvl5pPr marL="1290296" indent="0">
              <a:buNone/>
              <a:defRPr sz="622"/>
            </a:lvl5pPr>
            <a:lvl6pPr marL="1612870" indent="0">
              <a:buNone/>
              <a:defRPr sz="622"/>
            </a:lvl6pPr>
            <a:lvl7pPr marL="1935444" indent="0">
              <a:buNone/>
              <a:defRPr sz="622"/>
            </a:lvl7pPr>
            <a:lvl8pPr marL="2258018" indent="0">
              <a:buNone/>
              <a:defRPr sz="622"/>
            </a:lvl8pPr>
            <a:lvl9pPr marL="2580592" indent="0">
              <a:buNone/>
              <a:defRPr sz="622"/>
            </a:lvl9pPr>
          </a:lstStyle>
          <a:p>
            <a:pPr lvl="0"/>
            <a:r>
              <a:rPr lang="nl-NL"/>
              <a:t>Klik om de tekststijl van het model te bewerken</a:t>
            </a:r>
          </a:p>
        </p:txBody>
      </p:sp>
    </p:spTree>
    <p:extLst>
      <p:ext uri="{BB962C8B-B14F-4D97-AF65-F5344CB8AC3E}">
        <p14:creationId xmlns:p14="http://schemas.microsoft.com/office/powerpoint/2010/main" val="2058462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Inhoud van twe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9180" y="895946"/>
            <a:ext cx="6090841" cy="1805781"/>
          </a:xfrm>
          <a:prstGeom prst="rect">
            <a:avLst/>
          </a:prstGeom>
        </p:spPr>
        <p:txBody>
          <a:bodyPr lIns="73728" tIns="36864" rIns="73728" bIns="36864"/>
          <a:lstStyle/>
          <a:p>
            <a:r>
              <a:rPr lang="nl-NL"/>
              <a:t>Klik om de stijl te bewerken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9181" y="2750343"/>
            <a:ext cx="3001069" cy="618133"/>
          </a:xfrm>
          <a:prstGeom prst="rect">
            <a:avLst/>
          </a:prstGeom>
        </p:spPr>
        <p:txBody>
          <a:bodyPr lIns="73728" tIns="36864" rIns="73728" bIns="36864"/>
          <a:lstStyle>
            <a:lvl1pPr>
              <a:defRPr sz="1600"/>
            </a:lvl1pPr>
            <a:lvl2pPr>
              <a:defRPr sz="14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  <a:lvl6pPr>
              <a:defRPr sz="1000"/>
            </a:lvl6pPr>
            <a:lvl7pPr>
              <a:defRPr sz="1000"/>
            </a:lvl7pPr>
            <a:lvl8pPr>
              <a:defRPr sz="1000"/>
            </a:lvl8pPr>
            <a:lvl9pPr>
              <a:defRPr sz="10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28951" y="2750343"/>
            <a:ext cx="3001069" cy="618133"/>
          </a:xfrm>
          <a:prstGeom prst="rect">
            <a:avLst/>
          </a:prstGeom>
        </p:spPr>
        <p:txBody>
          <a:bodyPr lIns="73728" tIns="36864" rIns="73728" bIns="36864"/>
          <a:lstStyle>
            <a:lvl1pPr>
              <a:defRPr sz="1600"/>
            </a:lvl1pPr>
            <a:lvl2pPr>
              <a:defRPr sz="14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  <a:lvl6pPr>
              <a:defRPr sz="1000"/>
            </a:lvl6pPr>
            <a:lvl7pPr>
              <a:defRPr sz="1000"/>
            </a:lvl7pPr>
            <a:lvl8pPr>
              <a:defRPr sz="1000"/>
            </a:lvl8pPr>
            <a:lvl9pPr>
              <a:defRPr sz="10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607348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7321" y="1657327"/>
            <a:ext cx="6434559" cy="1143371"/>
          </a:xfrm>
          <a:prstGeom prst="rect">
            <a:avLst/>
          </a:prstGeom>
        </p:spPr>
        <p:txBody>
          <a:bodyPr lIns="73728" tIns="36864" rIns="73728" bIns="36864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5565" y="3022948"/>
            <a:ext cx="5298071" cy="1363017"/>
          </a:xfrm>
          <a:prstGeom prst="rect">
            <a:avLst/>
          </a:prstGeom>
        </p:spPr>
        <p:txBody>
          <a:bodyPr lIns="73728" tIns="36864" rIns="73728" bIns="36864"/>
          <a:lstStyle>
            <a:lvl1pPr marL="0" indent="0" algn="ctr">
              <a:buNone/>
              <a:defRPr/>
            </a:lvl1pPr>
            <a:lvl2pPr marL="259191" indent="0" algn="ctr">
              <a:buNone/>
              <a:defRPr/>
            </a:lvl2pPr>
            <a:lvl3pPr marL="518382" indent="0" algn="ctr">
              <a:buNone/>
              <a:defRPr/>
            </a:lvl3pPr>
            <a:lvl4pPr marL="777573" indent="0" algn="ctr">
              <a:buNone/>
              <a:defRPr/>
            </a:lvl4pPr>
            <a:lvl5pPr marL="1036764" indent="0" algn="ctr">
              <a:buNone/>
              <a:defRPr/>
            </a:lvl5pPr>
            <a:lvl6pPr marL="1295956" indent="0" algn="ctr">
              <a:buNone/>
              <a:defRPr/>
            </a:lvl6pPr>
            <a:lvl7pPr marL="1555146" indent="0" algn="ctr">
              <a:buNone/>
              <a:defRPr/>
            </a:lvl7pPr>
            <a:lvl8pPr marL="1814337" indent="0" algn="ctr">
              <a:buNone/>
              <a:defRPr/>
            </a:lvl8pPr>
            <a:lvl9pPr marL="2073529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202928287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78460" y="212372"/>
            <a:ext cx="6809652" cy="890235"/>
          </a:xfrm>
          <a:prstGeom prst="rect">
            <a:avLst/>
          </a:prstGeom>
        </p:spPr>
        <p:txBody>
          <a:bodyPr lIns="73728" tIns="36864" rIns="73728" bIns="36864"/>
          <a:lstStyle/>
          <a:p>
            <a:r>
              <a:rPr lang="nl-NL"/>
              <a:t>Titelstijl van model bewerken</a:t>
            </a:r>
          </a:p>
        </p:txBody>
      </p:sp>
    </p:spTree>
    <p:extLst>
      <p:ext uri="{BB962C8B-B14F-4D97-AF65-F5344CB8AC3E}">
        <p14:creationId xmlns:p14="http://schemas.microsoft.com/office/powerpoint/2010/main" val="2207142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567690" y="1656999"/>
            <a:ext cx="6433820" cy="1143353"/>
          </a:xfrm>
        </p:spPr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Ondertitel 2"/>
          <p:cNvSpPr>
            <a:spLocks noGrp="1"/>
          </p:cNvSpPr>
          <p:nvPr>
            <p:ph type="subTitle" idx="1"/>
          </p:nvPr>
        </p:nvSpPr>
        <p:spPr>
          <a:xfrm>
            <a:off x="1135380" y="3022600"/>
            <a:ext cx="5298440" cy="13631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68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7372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1058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4744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84300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21160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5802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9488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nl-NL"/>
              <a:t>Klik om het opmaakprofiel van de modelondertitel te bewerken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29-03-2023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29-03-2023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ek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97915" y="3427589"/>
            <a:ext cx="6433820" cy="1059392"/>
          </a:xfrm>
        </p:spPr>
        <p:txBody>
          <a:bodyPr anchor="t"/>
          <a:lstStyle>
            <a:lvl1pPr algn="l">
              <a:defRPr sz="3200" b="1" cap="all"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597915" y="2260777"/>
            <a:ext cx="6433820" cy="1166812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1pPr>
            <a:lvl2pPr marL="3686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737202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3pPr>
            <a:lvl4pPr marL="1105803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4pPr>
            <a:lvl5pPr marL="1474403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5pPr>
            <a:lvl6pPr marL="1843004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6pPr>
            <a:lvl7pPr marL="2211604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7pPr>
            <a:lvl8pPr marL="2580206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8pPr>
            <a:lvl9pPr marL="2948806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29-03-2023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nhoud van twe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sz="half" idx="1"/>
          </p:nvPr>
        </p:nvSpPr>
        <p:spPr>
          <a:xfrm>
            <a:off x="378460" y="1244601"/>
            <a:ext cx="3343063" cy="3520193"/>
          </a:xfrm>
        </p:spPr>
        <p:txBody>
          <a:bodyPr/>
          <a:lstStyle>
            <a:lvl1pPr>
              <a:defRPr sz="2300"/>
            </a:lvl1pPr>
            <a:lvl2pPr>
              <a:defRPr sz="1900"/>
            </a:lvl2pPr>
            <a:lvl3pPr>
              <a:defRPr sz="16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inhoud 3"/>
          <p:cNvSpPr>
            <a:spLocks noGrp="1"/>
          </p:cNvSpPr>
          <p:nvPr>
            <p:ph sz="half" idx="2"/>
          </p:nvPr>
        </p:nvSpPr>
        <p:spPr>
          <a:xfrm>
            <a:off x="3847678" y="1244601"/>
            <a:ext cx="3343063" cy="3520193"/>
          </a:xfrm>
        </p:spPr>
        <p:txBody>
          <a:bodyPr/>
          <a:lstStyle>
            <a:lvl1pPr>
              <a:defRPr sz="2300"/>
            </a:lvl1pPr>
            <a:lvl2pPr>
              <a:defRPr sz="1900"/>
            </a:lvl2pPr>
            <a:lvl3pPr>
              <a:defRPr sz="16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5" name="Tijdelijke aanduiding voo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29-03-2023</a:t>
            </a:fld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elijk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378460" y="1193977"/>
            <a:ext cx="3344378" cy="497593"/>
          </a:xfrm>
        </p:spPr>
        <p:txBody>
          <a:bodyPr anchor="b"/>
          <a:lstStyle>
            <a:lvl1pPr marL="0" indent="0">
              <a:buNone/>
              <a:defRPr sz="1900" b="1"/>
            </a:lvl1pPr>
            <a:lvl2pPr marL="368600" indent="0">
              <a:buNone/>
              <a:defRPr sz="1600" b="1"/>
            </a:lvl2pPr>
            <a:lvl3pPr marL="737202" indent="0">
              <a:buNone/>
              <a:defRPr sz="1500" b="1"/>
            </a:lvl3pPr>
            <a:lvl4pPr marL="1105803" indent="0">
              <a:buNone/>
              <a:defRPr sz="1300" b="1"/>
            </a:lvl4pPr>
            <a:lvl5pPr marL="1474403" indent="0">
              <a:buNone/>
              <a:defRPr sz="1300" b="1"/>
            </a:lvl5pPr>
            <a:lvl6pPr marL="1843004" indent="0">
              <a:buNone/>
              <a:defRPr sz="1300" b="1"/>
            </a:lvl6pPr>
            <a:lvl7pPr marL="2211604" indent="0">
              <a:buNone/>
              <a:defRPr sz="1300" b="1"/>
            </a:lvl7pPr>
            <a:lvl8pPr marL="2580206" indent="0">
              <a:buNone/>
              <a:defRPr sz="1300" b="1"/>
            </a:lvl8pPr>
            <a:lvl9pPr marL="2948806" indent="0">
              <a:buNone/>
              <a:defRPr sz="1300" b="1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4" name="Tijdelijke aanduiding voor inhoud 3"/>
          <p:cNvSpPr>
            <a:spLocks noGrp="1"/>
          </p:cNvSpPr>
          <p:nvPr>
            <p:ph sz="half" idx="2"/>
          </p:nvPr>
        </p:nvSpPr>
        <p:spPr>
          <a:xfrm>
            <a:off x="378460" y="1691569"/>
            <a:ext cx="3344378" cy="3073224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5" name="Tijdelijke aanduiding voor tekst 4"/>
          <p:cNvSpPr>
            <a:spLocks noGrp="1"/>
          </p:cNvSpPr>
          <p:nvPr>
            <p:ph type="body" sz="quarter" idx="3"/>
          </p:nvPr>
        </p:nvSpPr>
        <p:spPr>
          <a:xfrm>
            <a:off x="3845049" y="1193977"/>
            <a:ext cx="3345692" cy="497593"/>
          </a:xfrm>
        </p:spPr>
        <p:txBody>
          <a:bodyPr anchor="b"/>
          <a:lstStyle>
            <a:lvl1pPr marL="0" indent="0">
              <a:buNone/>
              <a:defRPr sz="1900" b="1"/>
            </a:lvl1pPr>
            <a:lvl2pPr marL="368600" indent="0">
              <a:buNone/>
              <a:defRPr sz="1600" b="1"/>
            </a:lvl2pPr>
            <a:lvl3pPr marL="737202" indent="0">
              <a:buNone/>
              <a:defRPr sz="1500" b="1"/>
            </a:lvl3pPr>
            <a:lvl4pPr marL="1105803" indent="0">
              <a:buNone/>
              <a:defRPr sz="1300" b="1"/>
            </a:lvl4pPr>
            <a:lvl5pPr marL="1474403" indent="0">
              <a:buNone/>
              <a:defRPr sz="1300" b="1"/>
            </a:lvl5pPr>
            <a:lvl6pPr marL="1843004" indent="0">
              <a:buNone/>
              <a:defRPr sz="1300" b="1"/>
            </a:lvl6pPr>
            <a:lvl7pPr marL="2211604" indent="0">
              <a:buNone/>
              <a:defRPr sz="1300" b="1"/>
            </a:lvl7pPr>
            <a:lvl8pPr marL="2580206" indent="0">
              <a:buNone/>
              <a:defRPr sz="1300" b="1"/>
            </a:lvl8pPr>
            <a:lvl9pPr marL="2948806" indent="0">
              <a:buNone/>
              <a:defRPr sz="1300" b="1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6" name="Tijdelijke aanduiding voor inhoud 5"/>
          <p:cNvSpPr>
            <a:spLocks noGrp="1"/>
          </p:cNvSpPr>
          <p:nvPr>
            <p:ph sz="quarter" idx="4"/>
          </p:nvPr>
        </p:nvSpPr>
        <p:spPr>
          <a:xfrm>
            <a:off x="3845049" y="1691569"/>
            <a:ext cx="3345692" cy="3073224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7" name="Tijdelijke aanduiding voor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29-03-2023</a:t>
            </a:fld>
            <a:endParaRPr lang="nl-NL"/>
          </a:p>
        </p:txBody>
      </p:sp>
      <p:sp>
        <p:nvSpPr>
          <p:cNvPr id="8" name="Tijdelijke aanduiding voor voettekst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9" name="Tijdelijke aanduiding voor dianumm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29-03-2023</a:t>
            </a:fld>
            <a:endParaRPr lang="nl-NL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29-03-2023</a:t>
            </a:fld>
            <a:endParaRPr lang="nl-NL"/>
          </a:p>
        </p:txBody>
      </p:sp>
      <p:sp>
        <p:nvSpPr>
          <p:cNvPr id="3" name="Tijdelijke aanduiding voor voettekst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oud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78461" y="212373"/>
            <a:ext cx="2490215" cy="903817"/>
          </a:xfrm>
        </p:spPr>
        <p:txBody>
          <a:bodyPr anchor="b"/>
          <a:lstStyle>
            <a:lvl1pPr algn="l">
              <a:defRPr sz="1600" b="1"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2959348" y="212374"/>
            <a:ext cx="4231393" cy="4552421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19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half" idx="2"/>
          </p:nvPr>
        </p:nvSpPr>
        <p:spPr>
          <a:xfrm>
            <a:off x="378461" y="1116190"/>
            <a:ext cx="2490215" cy="3648605"/>
          </a:xfrm>
        </p:spPr>
        <p:txBody>
          <a:bodyPr/>
          <a:lstStyle>
            <a:lvl1pPr marL="0" indent="0">
              <a:buNone/>
              <a:defRPr sz="1100"/>
            </a:lvl1pPr>
            <a:lvl2pPr marL="368600" indent="0">
              <a:buNone/>
              <a:defRPr sz="1000"/>
            </a:lvl2pPr>
            <a:lvl3pPr marL="737202" indent="0">
              <a:buNone/>
              <a:defRPr sz="800"/>
            </a:lvl3pPr>
            <a:lvl4pPr marL="1105803" indent="0">
              <a:buNone/>
              <a:defRPr sz="700"/>
            </a:lvl4pPr>
            <a:lvl5pPr marL="1474403" indent="0">
              <a:buNone/>
              <a:defRPr sz="700"/>
            </a:lvl5pPr>
            <a:lvl6pPr marL="1843004" indent="0">
              <a:buNone/>
              <a:defRPr sz="700"/>
            </a:lvl6pPr>
            <a:lvl7pPr marL="2211604" indent="0">
              <a:buNone/>
              <a:defRPr sz="700"/>
            </a:lvl7pPr>
            <a:lvl8pPr marL="2580206" indent="0">
              <a:buNone/>
              <a:defRPr sz="700"/>
            </a:lvl8pPr>
            <a:lvl9pPr marL="2948806" indent="0">
              <a:buNone/>
              <a:defRPr sz="700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5" name="Tijdelijke aanduiding voo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29-03-2023</a:t>
            </a:fld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fbeelding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483616" y="3733800"/>
            <a:ext cx="4541520" cy="440796"/>
          </a:xfrm>
        </p:spPr>
        <p:txBody>
          <a:bodyPr anchor="b"/>
          <a:lstStyle>
            <a:lvl1pPr algn="l">
              <a:defRPr sz="1600" b="1"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afbeelding 2"/>
          <p:cNvSpPr>
            <a:spLocks noGrp="1"/>
          </p:cNvSpPr>
          <p:nvPr>
            <p:ph type="pic" idx="1"/>
          </p:nvPr>
        </p:nvSpPr>
        <p:spPr>
          <a:xfrm>
            <a:off x="1483616" y="476603"/>
            <a:ext cx="4541520" cy="3200400"/>
          </a:xfrm>
        </p:spPr>
        <p:txBody>
          <a:bodyPr/>
          <a:lstStyle>
            <a:lvl1pPr marL="0" indent="0">
              <a:buNone/>
              <a:defRPr sz="2600"/>
            </a:lvl1pPr>
            <a:lvl2pPr marL="368600" indent="0">
              <a:buNone/>
              <a:defRPr sz="2300"/>
            </a:lvl2pPr>
            <a:lvl3pPr marL="737202" indent="0">
              <a:buNone/>
              <a:defRPr sz="1900"/>
            </a:lvl3pPr>
            <a:lvl4pPr marL="1105803" indent="0">
              <a:buNone/>
              <a:defRPr sz="1600"/>
            </a:lvl4pPr>
            <a:lvl5pPr marL="1474403" indent="0">
              <a:buNone/>
              <a:defRPr sz="1600"/>
            </a:lvl5pPr>
            <a:lvl6pPr marL="1843004" indent="0">
              <a:buNone/>
              <a:defRPr sz="1600"/>
            </a:lvl6pPr>
            <a:lvl7pPr marL="2211604" indent="0">
              <a:buNone/>
              <a:defRPr sz="1600"/>
            </a:lvl7pPr>
            <a:lvl8pPr marL="2580206" indent="0">
              <a:buNone/>
              <a:defRPr sz="1600"/>
            </a:lvl8pPr>
            <a:lvl9pPr marL="2948806" indent="0">
              <a:buNone/>
              <a:defRPr sz="1600"/>
            </a:lvl9pPr>
          </a:lstStyle>
          <a:p>
            <a:endParaRPr lang="nl-NL"/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half" idx="2"/>
          </p:nvPr>
        </p:nvSpPr>
        <p:spPr>
          <a:xfrm>
            <a:off x="1483616" y="4174596"/>
            <a:ext cx="4541520" cy="626004"/>
          </a:xfrm>
        </p:spPr>
        <p:txBody>
          <a:bodyPr/>
          <a:lstStyle>
            <a:lvl1pPr marL="0" indent="0">
              <a:buNone/>
              <a:defRPr sz="1100"/>
            </a:lvl1pPr>
            <a:lvl2pPr marL="368600" indent="0">
              <a:buNone/>
              <a:defRPr sz="1000"/>
            </a:lvl2pPr>
            <a:lvl3pPr marL="737202" indent="0">
              <a:buNone/>
              <a:defRPr sz="800"/>
            </a:lvl3pPr>
            <a:lvl4pPr marL="1105803" indent="0">
              <a:buNone/>
              <a:defRPr sz="700"/>
            </a:lvl4pPr>
            <a:lvl5pPr marL="1474403" indent="0">
              <a:buNone/>
              <a:defRPr sz="700"/>
            </a:lvl5pPr>
            <a:lvl6pPr marL="1843004" indent="0">
              <a:buNone/>
              <a:defRPr sz="700"/>
            </a:lvl6pPr>
            <a:lvl7pPr marL="2211604" indent="0">
              <a:buNone/>
              <a:defRPr sz="700"/>
            </a:lvl7pPr>
            <a:lvl8pPr marL="2580206" indent="0">
              <a:buNone/>
              <a:defRPr sz="700"/>
            </a:lvl8pPr>
            <a:lvl9pPr marL="2948806" indent="0">
              <a:buNone/>
              <a:defRPr sz="700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5" name="Tijdelijke aanduiding voo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29-03-2023</a:t>
            </a:fld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en verticale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29-03-2023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e titel en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e titel 1"/>
          <p:cNvSpPr>
            <a:spLocks noGrp="1"/>
          </p:cNvSpPr>
          <p:nvPr>
            <p:ph type="title" orient="vert"/>
          </p:nvPr>
        </p:nvSpPr>
        <p:spPr>
          <a:xfrm>
            <a:off x="5487670" y="213609"/>
            <a:ext cx="1703070" cy="4551186"/>
          </a:xfrm>
        </p:spPr>
        <p:txBody>
          <a:bodyPr vert="eaVert"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378461" y="213609"/>
            <a:ext cx="4983057" cy="4551186"/>
          </a:xfrm>
        </p:spPr>
        <p:txBody>
          <a:bodyPr vert="eaVert"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29-03-2023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8" r:id="rId3"/>
    <p:sldLayoutId id="2147483669" r:id="rId4"/>
    <p:sldLayoutId id="2147483670" r:id="rId5"/>
    <p:sldLayoutId id="2147483671" r:id="rId6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/>
          <p:cNvSpPr>
            <a:spLocks noGrp="1"/>
          </p:cNvSpPr>
          <p:nvPr>
            <p:ph type="title"/>
          </p:nvPr>
        </p:nvSpPr>
        <p:spPr>
          <a:xfrm>
            <a:off x="378460" y="213607"/>
            <a:ext cx="6812280" cy="889000"/>
          </a:xfrm>
          <a:prstGeom prst="rect">
            <a:avLst/>
          </a:prstGeom>
        </p:spPr>
        <p:txBody>
          <a:bodyPr vert="horz" lIns="73728" tIns="36864" rIns="73728" bIns="36864" rtlCol="0" anchor="ctr">
            <a:normAutofit/>
          </a:bodyPr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378460" y="1244601"/>
            <a:ext cx="6812280" cy="3520193"/>
          </a:xfrm>
          <a:prstGeom prst="rect">
            <a:avLst/>
          </a:prstGeom>
        </p:spPr>
        <p:txBody>
          <a:bodyPr vert="horz" lIns="73728" tIns="36864" rIns="73728" bIns="36864" rtlCol="0">
            <a:normAutofit/>
          </a:bodyPr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2"/>
          </p:nvPr>
        </p:nvSpPr>
        <p:spPr>
          <a:xfrm>
            <a:off x="378460" y="4943828"/>
            <a:ext cx="1766147" cy="283986"/>
          </a:xfrm>
          <a:prstGeom prst="rect">
            <a:avLst/>
          </a:prstGeom>
        </p:spPr>
        <p:txBody>
          <a:bodyPr vert="horz" lIns="73728" tIns="36864" rIns="73728" bIns="36864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636E1E-5DA8-44B4-845C-52514CD2158D}" type="datetimeFigureOut">
              <a:rPr lang="nl-NL" smtClean="0"/>
              <a:pPr/>
              <a:t>29-03-2023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3"/>
          </p:nvPr>
        </p:nvSpPr>
        <p:spPr>
          <a:xfrm>
            <a:off x="2586144" y="4943828"/>
            <a:ext cx="2396913" cy="283986"/>
          </a:xfrm>
          <a:prstGeom prst="rect">
            <a:avLst/>
          </a:prstGeom>
        </p:spPr>
        <p:txBody>
          <a:bodyPr vert="horz" lIns="73728" tIns="36864" rIns="73728" bIns="36864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4"/>
          </p:nvPr>
        </p:nvSpPr>
        <p:spPr>
          <a:xfrm>
            <a:off x="5424593" y="4943828"/>
            <a:ext cx="1766147" cy="283986"/>
          </a:xfrm>
          <a:prstGeom prst="rect">
            <a:avLst/>
          </a:prstGeom>
        </p:spPr>
        <p:txBody>
          <a:bodyPr vert="horz" lIns="73728" tIns="36864" rIns="73728" bIns="36864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  <p:sldLayoutId id="2147483656" r:id="rId3"/>
    <p:sldLayoutId id="2147483657" r:id="rId4"/>
    <p:sldLayoutId id="2147483658" r:id="rId5"/>
    <p:sldLayoutId id="2147483659" r:id="rId6"/>
    <p:sldLayoutId id="2147483660" r:id="rId7"/>
    <p:sldLayoutId id="2147483661" r:id="rId8"/>
    <p:sldLayoutId id="2147483662" r:id="rId9"/>
    <p:sldLayoutId id="2147483663" r:id="rId10"/>
    <p:sldLayoutId id="2147483664" r:id="rId11"/>
  </p:sldLayoutIdLst>
  <p:txStyles>
    <p:titleStyle>
      <a:lvl1pPr algn="ctr" defTabSz="737281" rtl="0" eaLnBrk="1" latinLnBrk="0" hangingPunct="1">
        <a:spcBef>
          <a:spcPct val="0"/>
        </a:spcBef>
        <a:buNone/>
        <a:defRPr sz="35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6480" indent="-276480" algn="l" defTabSz="737281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99041" indent="-230400" algn="l" defTabSz="737281" rtl="0" eaLnBrk="1" latinLnBrk="0" hangingPunct="1">
        <a:spcBef>
          <a:spcPct val="20000"/>
        </a:spcBef>
        <a:buFont typeface="Arial" pitchFamily="34" charset="0"/>
        <a:buChar char="–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921601" indent="-184320" algn="l" defTabSz="737281" rtl="0" eaLnBrk="1" latinLnBrk="0" hangingPunct="1">
        <a:spcBef>
          <a:spcPct val="20000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290241" indent="-184320" algn="l" defTabSz="737281" rtl="0" eaLnBrk="1" latinLnBrk="0" hangingPunct="1">
        <a:spcBef>
          <a:spcPct val="20000"/>
        </a:spcBef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58882" indent="-184320" algn="l" defTabSz="737281" rtl="0" eaLnBrk="1" latinLnBrk="0" hangingPunct="1">
        <a:spcBef>
          <a:spcPct val="20000"/>
        </a:spcBef>
        <a:buFont typeface="Arial" pitchFamily="34" charset="0"/>
        <a:buChar char="»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27522" indent="-184320" algn="l" defTabSz="737281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96162" indent="-184320" algn="l" defTabSz="737281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64803" indent="-184320" algn="l" defTabSz="737281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33443" indent="-184320" algn="l" defTabSz="737281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368640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7281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105921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474561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43202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11842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80483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49123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3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4.pn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6.png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8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5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>
                <a:solidFill>
                  <a:srgbClr val="00A7A2"/>
                </a:solidFill>
              </a:rPr>
              <a:t>Program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378460" y="906903"/>
            <a:ext cx="6812280" cy="3520193"/>
          </a:xfrm>
        </p:spPr>
        <p:txBody>
          <a:bodyPr/>
          <a:lstStyle/>
          <a:p>
            <a:pPr marL="0" indent="0">
              <a:buNone/>
            </a:pP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Day 1</a:t>
            </a:r>
          </a:p>
          <a:p>
            <a:pPr marL="514350" indent="-514350">
              <a:buAutoNum type="arabicPeriod"/>
            </a:pP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Introduction</a:t>
            </a:r>
            <a:endParaRPr lang="nl-NL" dirty="0">
              <a:solidFill>
                <a:schemeClr val="bg1">
                  <a:lumMod val="65000"/>
                </a:schemeClr>
              </a:solidFill>
            </a:endParaRPr>
          </a:p>
          <a:p>
            <a:pPr marL="514350" indent="-514350">
              <a:buAutoNum type="arabicPeriod"/>
            </a:pP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What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keeps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you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awake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at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night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?</a:t>
            </a:r>
          </a:p>
          <a:p>
            <a:pPr marL="514350" indent="-514350">
              <a:buAutoNum type="arabicPeriod"/>
            </a:pP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Leadership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versus management</a:t>
            </a:r>
          </a:p>
          <a:p>
            <a:pPr marL="514350" indent="-514350">
              <a:buAutoNum type="arabicPeriod"/>
            </a:pP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Vision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and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Strategy</a:t>
            </a:r>
            <a:endParaRPr lang="nl-NL" dirty="0">
              <a:solidFill>
                <a:schemeClr val="bg1">
                  <a:lumMod val="65000"/>
                </a:schemeClr>
              </a:solidFill>
            </a:endParaRPr>
          </a:p>
          <a:p>
            <a:pPr marL="514350" indent="-514350">
              <a:buAutoNum type="arabicPeriod"/>
            </a:pP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Situational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leadership</a:t>
            </a:r>
            <a:endParaRPr lang="nl-NL" dirty="0">
              <a:solidFill>
                <a:schemeClr val="bg1">
                  <a:lumMod val="65000"/>
                </a:schemeClr>
              </a:solidFill>
            </a:endParaRPr>
          </a:p>
          <a:p>
            <a:pPr marL="0" indent="0">
              <a:buNone/>
            </a:pP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706571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42A15-FA6E-F253-ABF7-95BF8A1D3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179" y="457200"/>
            <a:ext cx="6090841" cy="780454"/>
          </a:xfrm>
        </p:spPr>
        <p:txBody>
          <a:bodyPr/>
          <a:lstStyle/>
          <a:p>
            <a:r>
              <a:rPr lang="en-NL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C910B-0239-FB67-FAB0-E46DDACEB3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800" y="1524000"/>
            <a:ext cx="3001069" cy="618133"/>
          </a:xfrm>
        </p:spPr>
        <p:txBody>
          <a:bodyPr/>
          <a:lstStyle/>
          <a:p>
            <a:r>
              <a:rPr lang="en-NL" dirty="0"/>
              <a:t>4Wh</a:t>
            </a:r>
          </a:p>
          <a:p>
            <a:r>
              <a:rPr lang="en-NL" dirty="0"/>
              <a:t>Fishbone</a:t>
            </a:r>
          </a:p>
          <a:p>
            <a:r>
              <a:rPr lang="en-NL" dirty="0"/>
              <a:t>Intervision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99F4D0-419D-4FA2-45BF-5C26B12AD4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28951" y="1523999"/>
            <a:ext cx="3001069" cy="2667001"/>
          </a:xfrm>
        </p:spPr>
        <p:txBody>
          <a:bodyPr/>
          <a:lstStyle/>
          <a:p>
            <a:r>
              <a:rPr lang="en-NL" dirty="0"/>
              <a:t>Vision (leader)</a:t>
            </a:r>
          </a:p>
          <a:p>
            <a:r>
              <a:rPr lang="en-NL" dirty="0"/>
              <a:t>Vision and Action</a:t>
            </a:r>
          </a:p>
          <a:p>
            <a:r>
              <a:rPr lang="en-NL" dirty="0"/>
              <a:t>Strategic planning cascade</a:t>
            </a:r>
          </a:p>
          <a:p>
            <a:r>
              <a:rPr lang="en-NL" dirty="0"/>
              <a:t>Planned Action: PDCA</a:t>
            </a:r>
          </a:p>
          <a:p>
            <a:r>
              <a:rPr lang="en-NL" dirty="0"/>
              <a:t>Many roles</a:t>
            </a:r>
          </a:p>
          <a:p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150696987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39837" y="259292"/>
            <a:ext cx="6090840" cy="585258"/>
          </a:xfrm>
        </p:spPr>
        <p:txBody>
          <a:bodyPr/>
          <a:lstStyle/>
          <a:p>
            <a:pPr defTabSz="328588">
              <a:defRPr/>
            </a:pPr>
            <a:r>
              <a:rPr lang="en-GB" sz="2600" b="1" dirty="0">
                <a:solidFill>
                  <a:srgbClr val="0FCBC2"/>
                </a:solidFill>
              </a:rPr>
              <a:t>Situational Leadership</a:t>
            </a:r>
          </a:p>
        </p:txBody>
      </p:sp>
      <p:sp>
        <p:nvSpPr>
          <p:cNvPr id="175106" name="AutoShape 2" descr="data:image/jpg;base64,/9j/4AAQSkZJRgABAQAAAQABAAD/2wCEAAkGBhQSEBUUEhQUFBUUFhYVFhQWFxYWFRUUFxYXFRcWFxcXHCYfGBolGRUUHy8gIycpLSwsFh4xNTAqNSYrLCkBCQoKDgwOGg8PGiwlHSQ0MC0sLC0sLCwqNCwsLiwvLCwsLCwsLCwvLCwsLCkvLCwsKSksLCksLCksKSwsKSwsLP/AABEIANoA5wMBIgACEQEDEQH/xAAcAAABBAMBAAAAAAAAAAAAAAAAAwQFBgECCAf/xABMEAACAQIDAwYHDAYKAwEBAAABAgMAEQQSIQUxQQYTIjJRcRRTYYGSsdEHFRYXIzNSVHKRk7I0QmJzdKE1NlV1goOUs8HSJEPhovD/xAAcAQABBQEBAQAAAAAAAAAAAAAAAQMEBQYCBwj/xAA9EQACAgEBAwcKBAUEAwAAAAAAAQIDEQQFEiETMUFRcYGhFBUiMlJhkbHR8AYzNFNCQ6Lh8TVyssEWI1T/2gAMAwEAAhEDEQA/APcaKKKAIDaHLCGGSSNzZ42hXJdcz88VAKi+oGbXuNaYrlxho0LFrsFDFFBPAMQGtlJCkNa97U9xPJ2KQylgbytEzG+t4suTLpoOiL1CfAK83zhGHHS5sE5i5jWPMSdx6I1H3cSAWfAY9JkzxnMtyNxBBU2IIYAggjcac0wwyxQZlzqCztIQzC+ZzmO/hS3vjF4yP0l9tADmim3vjF4yP0l9tHvjF4yP0l9tADmim3vjF4yP0l9tHvjF4yP019tADmim3vjF4yP019tHvjF4yP019tADmim3vjF4yP019tHvjF4yP019tADmim3vjF4yP0l9tHvjF4yP0l9tADmim3vjF4yP0l9tHvjF4yP0l9tADmim3vjF4yP0l9tHvjF4yP0l9tADmim3vjF4yP0l9tHvjF4yP0l9tADmim3vjF4yP0l9tHvjF4yP0l9tADmim3vjF4yP0l9tHvjF4yP0l9tADmim3vjH4yP0l9tOL0AZooooAKKKKAEsViAiM5BIVSxAFybC9gBvNede5Py1xGMlxaYmORflWeIsrBVW+Uw3I0K9E28pr0qqp7n3Uxn94Yr8woApe1uS+HxvKHGJiUzqmHgZRmK2JsL6eSpL4otm+IP4j+2t8J/WTHfwsHrFSGLxs6POqrIbvGUbJnVYsqByo3Fgcxy8awe2b9StbKuqxxSS4ZwiVWo7vFEZ8UWzfEH8R/bR8UWzfEH8R/bT/Z2PxrTIssSiM2zPaxHRzbr6fR76YIcWtyizlg0hcSXyH5U81k13Zd9tLW41Wq3W5w9R/Ud4j1B8UWzfEH8R/bR8UWzfEH8R/bSzbQx4ZgU6IsM6xXIH0lW9mudCL6VnDYnHAnoZrtluy2C9JyGsDbKFAHnFHKa7/wCj+oTEeoQ+KLZviD+I/to+KLZviD+I/tqd5O4md4icSuVs2gtl0sDu8huL+SpaoNu0NbXJxdr4dTO1CL6CmfFFs3xB/Ef20fFFs3xB/Ef21c6QxeNSJc8jqij9ZiAPvNcx2lrZPCsl8WG5HqKn8UWzfEH8R/bVS5a+5/gsPPhFiiKiVpQ4zsbhUuN501r0heUiv8zFiJh9JIyE9N8o+6q7ys2bi8VLhnTCOogaQsGkiBOdMotZqutn26/lc3Tlu4fO/c8eItfJqazzZKZ8CcJ4s+k3to+BGE8WfSb21MYx5IXEcsEquRmyrlkIXtIjJIHeNa1w+NRyQrAkb13MO9TqKsJW6qKy5P4mqrr0dnqqJE/AnCeLPpN7aPgRhPFn0m9tTtFM+WX+2/iP+R6f2F8CC+BGE8WfSb20fAjCeLPpN7ak8bG5KZDls92NrjLlO8XF9bVDO+IQKhLXawFrG50DFidwtfdUmu2+a4W+JGspog/y18Bb4EYTxZ9JvbR8CMJ4s+k3tpy0EnNqHzPaRb2IDMgUX1BHG/3U3SHEhTY200BIYnUWBJ4hc3nArpWXP+b4g6aV/K8DHwIwniz6Te2j4EYTxZ9JvbW5XEka5r6bsgBGm/jm334Wok8KAFraED9W5Fr314XsD3Ub1/7viJydH7XgRHKPkzh4YQ8aZWEkYvmJ0LC++ul4eqO4eque+WX6L/mRfmFdCw9Udw9VXmzJynTmby8me2tXCu/EFhYN6KKKsypCiiigAqqe591MZ/eGK/MKtdVT3PupjP7wxX5hQBAYT+smO/hYPWKeY5sacSyx3WE5QH6BsOgSwvre3ODW+4Uzwn9ZMd/CwesUvtXZGIeWQxygAyK6x3XqiLISTvHS4bqwO1t3zjPex6q5yVD1BXZMeLOJUz5sqxuD1BHc83lICm5bR730HCrFeqXhcNjJZWOeReavYsQqtIb9UFepYLofvp7tbZeIOJMsIF8tlZmFhZCLLxU5uGqnfvqn1GnjZYk5RXDo5vt5HE8ItFFU3EHH3kPygtYgKyEZGL9AdHV+p0twsacDA486c4QDxzIbJfqno6yj6W6mHoEueyPxF3vcWqs1U8PsnGpcJJYEkXdlY5Rdla9tTcBbdjHspeDF4mKFYnObEzOViDWOUWGaR7fqr0m+4caTyHeaVc039/IN4kMdtRjJzOHAaW13Zvm4FO5pDxJ4INT5BrULjsTDhximObE43DQmYGZdGUrcNCvVEYO/LrpSOPnAgmgw8TYqGJmjxxBInkd1BaSJgek67yvcBuqH5JckRMscwxMyphmJjnzB4p4DfOrLJcxnLdHW9r62rVaPQ1aevL/u/vq7xiUm2T+w+UMkeLhhxGIecYqIPG3NRpEHy5yI3VsxFjaxHnqc5W4mWODNE2RQw511F3SI6FkvoLG1zrYXI3VDbMw2Hjcvs/BK9zpO7FIhqfmi+Zsup6gApLlFytxmGeGN4sK3hBdQA0pACrc3uNbjTdSSlXO5KGM9KeOj3dh3CLbSxk2wuFVB0B1tS17s5+kzHVj5TSWP2VFOPlEDEbm3Ov2WGoqEwO25IgVeG6AnLzT5iiHULlYAsBrbW9rVnlJtUSYZGikYRNKqTyIDnji1zXG9TewOml6lwi5S9F95ey/9cfSjj3CWOwj4bVyZIT/7P14+wSAb1/bHn7aGcAXJAA48KSwG0cLhSflx4NMimONy8jZgWWRrMCQhFt+m+ksdgQnySteGdSYHBuBcXMd+Itqvk04U1fplnK+X3xRL0urfqvuHIlFyLi43js3e0VkSixNxYXub6C2+9Q+L2GekY+lc3yMSR1QNSTruvS+D2PkVhcXdCraXBJN7m++26ozrqSypE5WWN4cR/BiFcXUhhu07a3vUBjMAY11k63RCqrHcA1lubjqHfe16QjwI6JaVFBRNRcFCbWy3PRvbUnfenFpYSW8pcOwaeomnhx49pMbXjdkHNsFN9+bLw079eFM59mzMp+UuGBuM5Auc1iD2AFdONarslDe8iFhYgDcltdBe4uBf7zWkmzEI+fGmoBNrLqCd/wBIkg09DEEkn4Dc8yeWvE25Yj/xR+8i/MK6Fh6o7h6q565Zfov+ZF+YV0LD1R3D1VcbJ/Ifayg2z+euxG9FFFWxTBRRRQAVVPc+6mM/vDFfmFS3Kja5wuDmnUAmNbgNcLe4F2trYXue6q/7nvKTwozC+DFnclMOWLs+cqZmDfqva44676AIrC/1kx38LB6xWdp8nJnxMksMiIzG6tm6QHNc3awW41G/NYdl6TiiDcoserahsJACO0Ei9OsRsYLLII8QkObmyVF86wpdioJa4DEub+XyVg9qz3NfNp4e6udZXQSoL0RJOT+JCsVm+UIAIMr9SzCxIHW3Wbyb6BsjFMlvCVugU3zlsrjQkm27KqkeUtTvAbPSNoD4QpbKxbXXEBr5Tq2oBY276aYjkg4AC4gRhzLnASwkaRnNtDqAhC2/ZquV2XhyXu9H76jvBJ7CwEqsXkkzLlIRBI0gXpXN2IGY6DU7t1TdQPJ3BHDQm8ySQ6uJN2rMSeOXKOFqm4ZldQykMDuI1B89VGsy7G+ddeMDkeY2JqpS7ZyA4oKHlxTjDYOMtkvHc9PN+qGIaQnsC1McpJTzQiQ2fEOIVI3gNcu3mQMfuqu7dhkxjT4aGLCNDgcic1OH5xzzYa6OjAwjKQA3aDV3sTTLDsl0/L+7GrH0DHklhoJXjOE5/BYlQTIcrSQYlUchyXPRl13NodatDxjFyMgAGEhcgqNFxEwN2vbfGrcP1mvwFRmw5DFsuJcPJKTisqYdJCrNh1YdIBgBmVAHYE+SrVgsGsUaxoLKihR3DifLx89SdrazkuEXxfBdnS/+kcwjkWAqh+6R+k4D7c3+3V9qg+6R+k4D7c3+3VJsl51K7JfJkyn8yPavmRtIFmifnoh0h104SoN4P7Q4HzbjS9FXldjrllGwsqVkd1jXaWMaB5MXEIXjxKRhZZXy81ZSMpFiWXjlHEEVnY82GmwyYKKUvIkfOI+R1GZTmDqWA0zG3dTvYz5ZHw5ClZQ0kQYXUNukS3ZqG87VDbDjnwsczQpE4gLJLLKzBpDFvjiH6ka7hffV/CSsh8MffuMzZF1WYJHCT50BIsdQw+iymzDzEUqGBpHFKplzW+TxcYmAOlnAAcecFD99MW2YcziOQLcqSBfMFA0W97gHU3qosoiptN4L6q+UoJpZHePwKygAm2U5twbgRqDpxppBsOJTcMSBrqQbd58wpWDAc20d31AKm97yNvF9eGunfTKfYpVQDMEU3zaWDMxJ7ew/ypyt4W6p4XYc2LL3nDL7RdOT8e/MxBAA1G4HcCPOO40odhJe9za+bLpbN27t1tLUps3CmFLMwZRqG3bySb62tu3U8Vwb2N7aHyHfTU7rU2lLKHIVVtJtYZCcs/0X/Mj/AD10JD1R3D1VzxyvmVsL0SDaWIGxvY5hXQ8PVHcPVWi2QmqOPWzMbZ/UcOo3oooq2KYKKKKAIjla0owUxhOWTJ0TdVtqL2LdENlvYnS9qrfIHEZsRLzRxHg4iTo4p1eTn8xzFLMWCZbA30vuqz8psPzmEmXLI2ZCMsQRpDqNFDgqT36VW/c/w0kcsqTJhUIVSqoIlxWW/wD71h6Fr7rCgCNwn9ZMd/CwesVJ4rkuHleUyNmZswFhZfk+at2kZS/ncmozCf1kx38LB6xVwrzfb986dfJweMpEypZjxK9iuRyPYc46hY441ta6iK5Uht/WIY9pUUjLyJBWwnlW3HQm2ULl1PV6xt+0as9FUi2hev4hzcRX9m8kEiZTzjuFuMrWsQVCgEbrC2mlTscYUAAAAbgNBW9YPlpmy+y5+m8ipJFfx+KbwiWVVMngWHYqigktPKLgADeQiD06qfJjDQbRxUgxcgmkEURvlbDTZmBMkBUZTJGtrainu1pmbCR5ekcXiGxEkSzLDNJhl6KrGWIvoI72NSPI3FqmCMmJikE+DWQs08ZEqoS7KiyMLv0LLe+tbrT18hpsLn5vf95IzeZErg4VfFsVAEWEQYeJRoocgNKQPIojX76mqjeT2EMeHQP12vJJ+8kOdv5m3mqSrF6+7lbm+hcF3EiCwgqg+6R+k4D7c3+3V+qg+6R+k4D7c3+3UjZH6ldkv+LH6fzI9qI2iiirc2g2xzFQJF60LCQeUDrL51zCt+UWHZBJiMN4OqywlpGlZiJdLgCI9AsQB0jS1NfBecwTRgZnwslk+TEzZDqmVGNicrAXP0attDZ/C/tf5KbaNf8AEjAxyTYISJK07YdkkZymTosLOi6AEBSd30aSxGyM5Y84wDsGNra2FgL9nGs8mOceeWJ0mZObKSPLIhClt0axRgIrcbakCldmk82FbrITG32kJU+q/npzW5r9KP3k42e1Yt2RH/BocZZDv7OO/wC8aU5bYq5VUMwszMTvJLArx3WDG3mqRoqtepsfSWq01a6CJXk8ALCR7cONt1rdwFu6sRcnQP8A2Ob6nvuCT3mwFS9FHlVnWHk1fUQHLCMDC6AD5WLd9oV0ND1R3D1Vz3y0/Rf8yP8AMK6Eh6o7h6q02yHmjvZlNsrGo7jeiiirYpgooooAjOUkAfCTKRMQyEEQG0xv4vUdKqZ7lOBEb4gxJKIpLEPNh0icunyTLnRiH6hvoNbnjVr5ZzFMDOwUtZR0VLgkZlBsYyGva+7Wqt7m88fPyLBFJGnNMWznEkZvCJAtueNukmVzbixoARwn9ZMd/CwesVcKp+E/rJjv4WD1irhXmP4l/XPsXyJtPqhRRRWcHgqK5TYgphZMvXcCJPtykRj81/NUrURtAc5i8LFwVnxDd0a5U/8A24P+Gpugr374p8y4/DicSeEVzlTiYweaMGBxUGHWOMrJKI5omIsFDOMtzl0AYHSltm7MkjwcGFlBXwjEs4iz85zOFVjNzWfiAFVdNOlRtL3OZGaVkljkVmleKKVOjG8+kkjEfOMq3CXta9S+zsKBiggJK4PDRQKTvLuAWPfkVPvrZarUQr07cHnHHv6PFkeKyydooqExHLLCJPzDTASZghFmyhzuQvbKG8l6w1dNlre5FvsJTaRN1QfdI/ScB9ub/bq14flLhnnMCTI0q3ugOt16wB3EjiBuqqe6R+k4D7c3+3VnsuqdeqSmmuEuf/axyl5sj2r5kbRSGMxyRLmkbKLgcSSTwAGpNN/f+Dm+c5wBb5bm983ZbferlVTkspM2LthF4bH9Gzmy4orcqMREyXGhDpqpHlylvurSGYOoZSCpFwRuIpHHvkCyjfC6yeYGzj0C1OaduNmH2DOqip1PHaQ2BwnMZp40R44GkZRPM5mcRtaWREHQU37d9T01hiZLdWVUnX/GuVv5qPvqTXknhzM8xUsZLnKx+TAYC9kGmtgTSPKWLLJBIN12hbucZl//AEn86tdRON0Wlz4KbSRdU03zDaiiiqE0YUUUUCkFy0/Rf8yP8wroSHqjuHqrnvlp+i/5kX5hXQkPVHcPVWt2P+n72Y3bX6juN6KKKtylCiiigCK5UYOWXBzRwG0rrZTmKcRcZxqtxcX8tVzkDyexeGmkOIGVGS1vCHnzPzrMpOcdHLGVTTflqd5Zh/AJ+bYqwUEEZtLMD+oC24cBVd9z2WaWZ5ZJoJFEbIBFM0pBad5emrAFbKwQXG5aAGWE/rJjv4WD1irhXkXLnGTR7exRgnaA8xDmZQputhocwNhxqNw3KrFyEhNpSMRvASL/AK1jtr7Et1mpdsJJLC58/QTy6un0ZZ4e49vorxSLlDjWvl2hIbGxskWh7OrSnv1j/r8voRf9aqf/ABi/24+P0OXtahcHn4Hs9VGPbuTakjtbmehhC30H6+a/0S7hD5qoku3ceqknHy2AJPQi4f4ak4NoRxQLFiWLO8bTTnKTbPdndyOrqbDyjSrLZ+wpaaUpWSTysLGTie0I2Jckep7T2vFh0zysFG4DezHsVRqx7qiOSj85CZyCDiZHmsd4QnLGD5ebVKomK2jG2EknSU4h8nNrKxzNdrIFGgy7xoAPLeomDaWNRFRcdKFQBQAkVgFFgOr5Kd1Ox5208nCSTzxznoDzjXCWZ8D2o15ntfZuJXEzDDw4hWkxCvl+TlwUozKTK+f5trA6DW40qF9+sf8AX5fQi/60e/WP+vy+hF/1qPotjajSNtSi89efoEtqaeXSy04fBTPtOBvBpIlhefOCE8HAcACWNhYmRzv7qPdI/ScB9ub/AG6q3v1j/r8voRf9ahNv7QxTy4fnMVJIQXykrGMvR1tYcRprUuGy7nfGyTjiKa4Z6c9a95K0WvqtvhCGW20TvKHDlo0sjtlcNeM2kT9pe3uqH/8AICEiJnYyHJIyJzqIVszsoNi3AXpHwjEfWX9FPZR4RiPrL+insqbTp7K4buYv4m6t2ffZLe3Gu+P1LNsbDhIEUKygDc9s283vbTfrTuSMMpU7mBB7iLVTvCMR9Zf0U9lHhGI+sv6KeyostnWSm5by8SVGi+Md3k38V9T0nk5iS+FjJ6ygo32oyUPqv56zyjwxfCyAdZRzi/ajIceq3nqvch9p5IsQsrlubPPFjYEqw10HlQ/fUhhdrTqAZUEitqUWyyIDrlF9HABtwNOuie+2ugo3CUcwa4rnG0UoZQw3MAR3EXreqY00yu6RzyKiOyqpVQQu9RZhcaGjwjEfWX9FPZTD2XJvhJeJdUq+yClGD4+9fUudFUqTGTqCTinAHHKnspKLaszXtin033VBp5xSearPaXiEpWRluyhh9q+pO8tP0X/Mi/MK6Eh6o7h6q5U2nipXiUtO0iF00IUA9LyCuqoeqO4eqr3Z9Doq3G+kyW2d7l05LHBffAUoooqwKYKKKKAIXljijHgZ3DmMhNHDFStyBfMASu/eBUFyAwirLMw8DZ2VS8sOIkxE76/+1pBe3ZUvy8YDZ2IJUOAnVOax6S7wupA3kDfaoX3Odr8+0t/BAVuuWCB4nKq5USMWOqsBcAbr0Aeee6Kl9t4sWzXw0QtexOg0vVSwqS3AjDaRlQ0qZTGeChh1quXLv+nsT+4h9QpjUex4kUesuddsljqInYOFeMyhlCjOLWJN9LaEjUeWpaiimm8lZZN2S3ghw3OyxxcGbM/7tLM33nKPPRt7aXN4pi2WESBYyJ15yCUIbowMZLIR2EcKcYB+bhabQviGEEAN7EXPZqATmNxwAptsHYLRYkKYmjuSzCREnjYDfzc9gyHsDUq6y108FCHEX2jh+ajgw+bOS74iRgLAm9xYcBnfQfs0jWcRiedmkl4E5E+wlxfztmP3ViuSv1M96YUUUUEYKh9tfPQd7/lqYqH2189B3v8AlpUXWwv9Qp7UbUUUU2fQgVmsUUAL7Pa08YJsshCOPpC+ZQfJnAq1Y7a8UPzjqpO5d7HuUamqZKpI00O8HsI1B++pXHYiwXGxmJTIiowkVmIcHTJl1zXuLcbUqSZmdqRdNjnFc4ntp1cx4iPVJVyHSxzKTluOBtmHmpjUhsyPnIHw7Aq7ZpULlVdnJzFhENUUG2/tNRsbXGosdxHYRoR99K1glbI1O/DcfPz/AFE8ZHmRhbNcbt1/PTPBwtdswbJltZ7E37B5KkazSZwT7tHG2xWN8xEYiIrh0BFiHXT/AB11dD1R3D1Vyztj5sfbT81dTw9Udw9VSquYwX4hrVepjBdEUb0UUU8Z4KKKKAIfldzngM/MsEfmyQxYJYCxaznRTluAeBIqv+5+jNI8sSzx4R41CrNOJy84Y5nQh3suXQ66nhUxy9C+92IzlguTUqFLXzLawbTfbfpUP7mMZEUh8IL3kkzQFYAYpecOcgw6FSd3CgDz/l3/AE9if3EPqFMafcu/6exP7iH1CmNRbfWM3tD899wVhMMZpFhXTPq7D9WMdY956o8prWWXKL6ncABqSToABxJNSM6Ng8JI9x4Q+VnPW5tMwUkLxVAb+U3psa09W9LIy5TY+FZxFNhpHjhj6ADKqkNlXMikgswIC6G4vup4ZjBhCEacNMckSTkF4t4Y3GtgLtr5KaOhnnjgZ0njA52OcOpnjyEHnSVGUBi2XIRuFZxuO5+YyfqLdIvKt+k/+I/yApX1FjdNVwEY4woAG4Cw7hW9FFIUreQooooECofbXz0He/5amKh9tfPQd7/lpUXWwf8AUKe1G1FFFNn0IFFFFAoVJbBlvzmHLFc4LoymzK364U8DuP31G0XIIZdGUhl7xw7jqPPSog66jlquHOjCxiCYPbm0EwZM92xUllyuqqNSrH6RFPdrIpK4iP5ue1/2ZLcey9rd48tK47DxyBsXuRoxzhHzscsZGQxk7jfokdxpbDudIZ4FjjxRcqFcsyvbOcwOinj0dAacfFGQ005aa3K+/wDJE1it5sO0bmN+su48HXgw/wCfLWtNG3ptjbBSiMNsfNj7afmrqeHqjuHqrljbHzY+2nrrqeHqjuHqqXV6p59+Jv1i7Eb0UUU8ZoKKKKAIrlPErYSZWzFShvljEzW03RsCH7iKqXuc4QJiZhHGRFzSXkfCx4WTnMx6FkALLlsdRpVv5R7LbE4WWFWyGRbBtbbwbGxBym1jbgTULyS5HPhJnld0ZpI7PkDDNIZGkLHMdygqi9irQB5py7/p7E/uIfUKjpZQouf/AKTwAHE+SpXlvg5X27iebjL/ACMAJuAqki/SY7tAd2tIK0GEfNO5lnAzEIjOsK/Syr1R+0dT5Ki2esUmqodl7fRwHGydniNkmxJCOxywxseqSDv4c4QD3bqYbVjngxRlcNLHIws0QvJYD5PDEHRELb2431phFtDnGkTFWcuBcAlmlDXMHgiiwVR1i517alSz4bV5TPiSmSINosUX05FG9u0neRYVxjA6oqpCeLIjj5hEijlkAbEmFQoVTrkuN7Hd3XPEUgFtoNANPNWkUdt5LEm7Md7Md5NKUhVX28pL3GrtYEgX8g40wfbAUnMpAFxvubhQ1recDvNSNac0NdBrv0GvfSobg4r1kM32sFIzCwshJvfLnBIFuOgrL7YjGuvHgeAvbv3CnZiXsGu/Qa1gwL9FfuFHA63q+obQ7UVx0QSxG7hpa+vkvTPa5vLh7ixu+m+3RqWWIDcAPMKittfPQd7/AJaVFtsRxe0Kd1dKE2xNjYi2/UngONJttJLaG57Lb6csgO8A1jmV7B9wpvge7yhfx3ZLvQkuNUgkX0F/J99apj13HQ9m+nGQdg+6sc2OwfdRwDc1HD0l8BuNpLe3/wDeSlo5s24aW3//ACtuZXsH3CtgKR4Oq4XJ+nJdyHGz8UqFkkF4ZujIDuUnTP3bgfMak9o4IhBholeUuCedlOZYUOhIbffsAqEIqR2ZtAFDhpmYI4ypIDYgfQLcOwHzV0mUu0tFut2R5n9+JvAFnQwSSBpYWyx4gDRzbq69Y2HSAv8AfUY6MrFHGV13jgfKp4jy0pjcA8GIgyqGcc4YkFxFCiiyk37y7MdTan64xMRHEsySWY5I8VZVzSa6gDVQbG1xY2rpx6UV2h18tPLdl8PvpK7tj5sfbT81dTw9Udw9VcycotjSxpqM6h0POL2Zh1l/V9VdNQ9Udw9VP08xUfiC2NupUo9SFKKKKeM+FFFFABVX5BzMyYvMS1sdigLkmyhhYC+4eSrRVU9z7qYz+8MV+YUAVfa39L437OG/I1Q+1NmSrMJ8KELuObmRzZHX9V2txX+YpTlbtzmds4tRGXZo8O3WCgAIRqTrxG6oTGbQmm0dgieLjuAfIznpHzWqHNNTbKjUWKuxtsVjxKYaNIYcks0SlDMR0IgxzML8dTog7NbUzSOxJJLMxuzHrMfL7OFZRABYAADcBoK2rkq7b3Z2BSGJnyleALWY2vpYn12peigZTSfEjX2ow3R5hfhe41OhuN9gT5xW2IxTDKeqSmYLa92uLKezSpCilyOcpH2SLO0nAHQ4243vv/507qPfGQkWUa8Ole+nRJI3661KUxxmMdXAVcwtvsTrY8R5QPvpUdwlGTwooxBtFmcLksGF7m97a+z+dNttfPQd7/lpzHiJDIFIsLm9lNmFm1vuAuBpTbbXz0He/wCWgttjJLaNPDpRpOzdHL2m9926mnhjjQjU2t2m44U6xUjADKLm9Iu0nZ3EDUHs/wDtNo9p1MmptRlLuXAUaRrC9xrYkDhbfSQxEgGq9n/FPqKCS9PN8VNjFsS/ZbtFj2dtbeFPcdHjanlFALT2L+YzFYZQRY7jWazSExpNYY/wO2cqGKe7REFc+9kUi1m4kW476ebL2GwlRzKssKRqsYA61j0Sw1BKjcRrrUJW2FxDxG8TZe1SLoe9f+RalyUWq2Wt7fr4+4snKj9Ek/w/nWvcoeqO4equb9s8pWbDsjx2LFRmVujfMN4OvCuj4eqO4eqpNCwjGbZTVyTWHgUooop8pQooooAKqnufdTGfx+K/MKtdVnkNhXjTF51Zc2OxLrmBF1ZhZhfeD20AeW8u/wCnsT+4h9QpjT7l3/T2J/cQ+oUxqLZ6xnNofnvuCiiimyvEcVfI2W+a2lt96bTYmW/QU2tuK2vYEnW+huLAeWn9FKORml0ZI8tKYukCrZgOj9Ebzob2Pk1pI4qVVAKsNQCbZjY5R5zv0qUphjoZDICl9AttbC4a5vr2eQ0qHa5qTw0hNMVMeG42bo3y7tRr0jqdOFGeckcL/q2FgdNSb99YjTEbzvHDo2OouD/OxrKicrY8b77X7Ru7b281KOvHRuisE8xcZlspFzpu37z2jT76bba+eg73/LTvDiXMM2i636up7Bb9X+dNNtfPQd7/AJaQsNjY84083OuY1mJBUgEi5vbupuWl4DzG38vJw89KY2EsBbtN/u8tIiCXid3YewU2e16hz5RpKXcKTq/Rtcmwv2X41o00l9x3dgtcWvfyb6yqy33+rz0RxyaAnTju3e3fSjTUpP0VNZMK8vZ3aDz3/wCKyBIDvv32429VPaKTJMWkfTOXxG+FL65/NS9ZrFIS64bkd3Oe0KKKKBwY7Y+bH20/NXU8PVHcPVXLG2Pmx9tPzV1PD1R3D1VLp9U84/E36xdiN6KKKeM0FFFYNAGaxVOHKto45VzqZVxUiHOCRDBzuUSMosSgBHHiNabx8tsWXjXwYHnMlmyyZflTkjbXcpZZCexcvbQBWeXPITaE21JcThYonjkjjQF5Ap6I1076iPgFtj6th/xhXuwpjtnang8efmpptQMkKZ31427K5cU+cYnp6pvekss8W+AW2Pq2H/GFHwC2x9Ww/wCMK9N+Hh/s/aP+nPto+Hh/s/aP+nPtpNyPUceR0+yeZfALbH1bD/jCs/ALbH1fD/jCvTPh4f7P2j/pz7ad7M5UmdmXwXFw2RmzzRZE04Xvv8nko3I9QeR0+yeUfALbH1bD/jCj4BbY+rYf8YVNbO5eYspDbErPziwvLaNL4d2xCR80Sot0kZtDqMt6QPLrHrAztIRnhEiM6QgD/wAtYSYyBYLkY35zvo3I9QeR0+yRfwC2x9Ww/wCMKz8AtsfVsP8AjCrQ/K2b5NXx6QLzU0vPkQTCSVHVRBeMZDZTmKr0jmFb7Y29jIZMUwxRZYYsLKqc1GBfES5GXVc1gBpfXXW9G5HqDyOn2SqfALbH1bD/AIwppi/cz2vI6MYIBkuRaYa3Fqt+1eWONRMUocK2CuskhRAHeWdRAQWGUWguTwuRepLaHKWePZBnScNLzyJzubDuFVpVQjMg5sdE7yNL60bkeodpphTNWVrElzMoHxabX8RB+MKPi02v4iD8YVYF5eYtjCpxCoCcUGkzYZA4ieMIRI45t9HPU328hqYXlziUmHOgeDrisYjS3TpxwwSSKmUC4sVHS4+ek5OPUXXnnW/uPwKP8Wm1/EQfjCj4tNr+Ig/GFWzZ3uhYoYVpp75sPMjzJzRQthJ0OSykX6D9HMN+WtvhVjFkWDEYhYAxwwlxBRPkTJh5JmUZhlF3CoC3Z2mjk49Qeedd+4/AqPxabX8RB+MKPi02v4iD8YVYsVy4x+QOjkrHBzhdY4ubkAxUkKyuH6QRkVTZPKa9A2ptjFRyZYcEZ0sDzgmjjFzvGVtaOTj1C+edd+4/A8d+LTa/iIPxhR8Wm1/EQfjCvV/hFj/7Mb/Uw0fCLH/2Y3+pho5OIeedd+4/A8o+LTa/iIPxhR8Wm1/EQfjCr1y05cbRw2EaVMAYmVowGaWOUG7gZcidI3vbTtqQwfKXGT7Lmmlwr4SZYyUBNyx7VU9Je5hRycQ88679x+B5hiPcr2tIAGghAzKSRKvA3roKIWAHkHqqi4vlFjIppC6DorGVUFnjW8bFnJCqTY6kfs0psnlNiZJi143iDxQnKj5WvNNGZIyT0dFUkG/DdvrtJLmIGo1Nuolv2vLLzRRRSjAUUUUAYy0WrNFABWLVmigAtRRRQAVi1ZooASTCoNyqOOgA17aGwykWKqRutYbuylaKAEPAksBkSwNwMosD2jsPlpQwg3uAb79Brbdet6KAE2gU3uAb77ga9/bWBhUy5cq5fo2FvupWigBFsGhABRCBuGUWHdppWxw62tlX7hx30pRQBo0IO8A3FjoNR2VrJhlYEMqkHeCAQbbr330rRQAn4OvYN1tw3dnd5KUAoooAKKKKANWW9ZtWaKAEcVhFkQo4DKwsQdxFYweCSJAkahVG4Dy6k+U3peigAooooA//2Q=="/>
          <p:cNvSpPr>
            <a:spLocks noChangeAspect="1" noChangeArrowheads="1"/>
          </p:cNvSpPr>
          <p:nvPr/>
        </p:nvSpPr>
        <p:spPr bwMode="auto">
          <a:xfrm>
            <a:off x="63077" y="-770467"/>
            <a:ext cx="1821339" cy="1615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3728" tIns="36864" rIns="73728" bIns="36864"/>
          <a:lstStyle/>
          <a:p>
            <a:endParaRPr lang="en-GB" sz="1500"/>
          </a:p>
        </p:txBody>
      </p:sp>
      <p:pic>
        <p:nvPicPr>
          <p:cNvPr id="175107" name="Picture 4" descr="http://www.reflectie-inspiratie.nl/wp-content/uploads/2009/09/blanchard-mode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397" y="1043341"/>
            <a:ext cx="3846362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5108" name="Tekstvak 4"/>
          <p:cNvSpPr txBox="1">
            <a:spLocks noChangeArrowheads="1"/>
          </p:cNvSpPr>
          <p:nvPr/>
        </p:nvSpPr>
        <p:spPr bwMode="auto">
          <a:xfrm>
            <a:off x="745094" y="3954815"/>
            <a:ext cx="5364145" cy="53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3728" tIns="36864" rIns="73728" bIns="36864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GB" sz="1500"/>
              <a:t>Principle: instruction and support tune with characteristics employee and job </a:t>
            </a:r>
          </a:p>
        </p:txBody>
      </p:sp>
    </p:spTree>
    <p:extLst>
      <p:ext uri="{BB962C8B-B14F-4D97-AF65-F5344CB8AC3E}">
        <p14:creationId xmlns:p14="http://schemas.microsoft.com/office/powerpoint/2010/main" val="3471073592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129" name="Picture 2" descr="news121433348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997" y="1382889"/>
            <a:ext cx="2914668" cy="3584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4626" name="Rectangle 3"/>
          <p:cNvSpPr>
            <a:spLocks noGrp="1" noChangeArrowheads="1"/>
          </p:cNvSpPr>
          <p:nvPr>
            <p:ph type="title"/>
          </p:nvPr>
        </p:nvSpPr>
        <p:spPr>
          <a:xfrm>
            <a:off x="739837" y="449439"/>
            <a:ext cx="6090840" cy="697618"/>
          </a:xfrm>
          <a:extLst>
            <a:ext uri="{91240B29-F687-4f45-9708-019B960494DF}">
              <a14:hiddenLine xmlns=""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defTabSz="328588">
              <a:defRPr/>
            </a:pPr>
            <a:r>
              <a:rPr lang="nl-NL" sz="2600" b="1" dirty="0" err="1">
                <a:solidFill>
                  <a:srgbClr val="00A7A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Situational</a:t>
            </a:r>
            <a:r>
              <a:rPr lang="nl-NL" sz="2600" b="1" dirty="0">
                <a:solidFill>
                  <a:srgbClr val="00A7A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 </a:t>
            </a:r>
            <a:r>
              <a:rPr lang="nl-NL" sz="2600" b="1" dirty="0" err="1">
                <a:solidFill>
                  <a:srgbClr val="00A7A2"/>
                </a:solidFill>
                <a:latin typeface="Gill Sans" charset="0"/>
                <a:ea typeface="ヒラギノ角ゴ ProN W3" charset="0"/>
                <a:cs typeface="ヒラギノ角ゴ ProN W3" charset="0"/>
              </a:rPr>
              <a:t>leadership</a:t>
            </a:r>
            <a:endParaRPr lang="nl-NL" sz="2600" b="1" dirty="0">
              <a:solidFill>
                <a:srgbClr val="00A7A2"/>
              </a:solidFill>
              <a:latin typeface="Gill Sans" charset="0"/>
              <a:ea typeface="ヒラギノ角ゴ ProN W3" charset="0"/>
              <a:cs typeface="ヒラギノ角ゴ ProN W3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9108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defTabSz="328588">
              <a:defRPr/>
            </a:pPr>
            <a:r>
              <a:rPr lang="nl-NL" b="1" dirty="0" err="1">
                <a:solidFill>
                  <a:srgbClr val="0FCBC2"/>
                </a:solidFill>
              </a:rPr>
              <a:t>Situational</a:t>
            </a:r>
            <a:r>
              <a:rPr lang="nl-NL" b="1" dirty="0">
                <a:solidFill>
                  <a:srgbClr val="0FCBC2"/>
                </a:solidFill>
              </a:rPr>
              <a:t> </a:t>
            </a:r>
            <a:r>
              <a:rPr lang="nl-NL" b="1" dirty="0" err="1">
                <a:solidFill>
                  <a:srgbClr val="0FCBC2"/>
                </a:solidFill>
              </a:rPr>
              <a:t>leadership</a:t>
            </a:r>
            <a:r>
              <a:rPr lang="nl-NL" b="1" dirty="0">
                <a:solidFill>
                  <a:srgbClr val="0FCBC2"/>
                </a:solidFill>
              </a:rPr>
              <a:t> questionnaire</a:t>
            </a:r>
          </a:p>
        </p:txBody>
      </p:sp>
    </p:spTree>
    <p:extLst>
      <p:ext uri="{BB962C8B-B14F-4D97-AF65-F5344CB8AC3E}">
        <p14:creationId xmlns:p14="http://schemas.microsoft.com/office/powerpoint/2010/main" val="3504642723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39837" y="370417"/>
            <a:ext cx="6090840" cy="505002"/>
          </a:xfrm>
        </p:spPr>
        <p:txBody>
          <a:bodyPr/>
          <a:lstStyle/>
          <a:p>
            <a:pPr defTabSz="328588">
              <a:defRPr/>
            </a:pPr>
            <a:r>
              <a:rPr lang="en-GB" sz="3200" dirty="0">
                <a:solidFill>
                  <a:srgbClr val="00A7A2"/>
                </a:solidFill>
              </a:rPr>
              <a:t>The Best Style?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745094" y="1098903"/>
            <a:ext cx="6090840" cy="4144963"/>
          </a:xfrm>
        </p:spPr>
        <p:txBody>
          <a:bodyPr/>
          <a:lstStyle/>
          <a:p>
            <a:pPr marL="250796" indent="-250796" defTabSz="328588">
              <a:spcBef>
                <a:spcPts val="1043"/>
              </a:spcBef>
              <a:defRPr/>
            </a:pPr>
            <a:endParaRPr lang="en-GB" dirty="0"/>
          </a:p>
          <a:p>
            <a:pPr marL="250796" indent="-250796" defTabSz="328588">
              <a:spcBef>
                <a:spcPts val="1043"/>
              </a:spcBef>
              <a:defRPr/>
            </a:pPr>
            <a:r>
              <a:rPr lang="en-GB" sz="1600" dirty="0"/>
              <a:t>The most appropriate style depends on many factors:</a:t>
            </a:r>
          </a:p>
          <a:p>
            <a:pPr marL="250796" indent="-250796" defTabSz="328588">
              <a:spcBef>
                <a:spcPts val="1043"/>
              </a:spcBef>
              <a:defRPr/>
            </a:pPr>
            <a:endParaRPr lang="en-GB" sz="1600" dirty="0"/>
          </a:p>
          <a:p>
            <a:pPr marL="276480" indent="-276480" defTabSz="328588">
              <a:spcBef>
                <a:spcPts val="1043"/>
              </a:spcBef>
              <a:buFontTx/>
              <a:buChar char="-"/>
              <a:defRPr/>
            </a:pPr>
            <a:r>
              <a:rPr lang="en-GB" sz="1600" dirty="0"/>
              <a:t>What is your goal? </a:t>
            </a:r>
          </a:p>
          <a:p>
            <a:pPr marL="276480" indent="-276480" defTabSz="328588">
              <a:spcBef>
                <a:spcPts val="1043"/>
              </a:spcBef>
              <a:buFontTx/>
              <a:buChar char="-"/>
              <a:defRPr/>
            </a:pPr>
            <a:r>
              <a:rPr lang="en-GB" sz="1600" dirty="0"/>
              <a:t>Whom do you work with? </a:t>
            </a:r>
          </a:p>
          <a:p>
            <a:pPr marL="276480" indent="-276480" defTabSz="328588">
              <a:spcBef>
                <a:spcPts val="1043"/>
              </a:spcBef>
              <a:buFontTx/>
              <a:buChar char="-"/>
              <a:defRPr/>
            </a:pPr>
            <a:r>
              <a:rPr lang="en-GB" sz="1600" dirty="0"/>
              <a:t>What are the circumstances?</a:t>
            </a:r>
          </a:p>
          <a:p>
            <a:pPr marL="276480" indent="-276480" defTabSz="328588">
              <a:spcBef>
                <a:spcPts val="1043"/>
              </a:spcBef>
              <a:buFontTx/>
              <a:buChar char="-"/>
              <a:defRPr/>
            </a:pPr>
            <a:r>
              <a:rPr lang="en-GB" sz="1600" dirty="0"/>
              <a:t>What are your strengths and weaknesses? </a:t>
            </a:r>
          </a:p>
          <a:p>
            <a:pPr marL="276480" indent="-276480" defTabSz="328588">
              <a:spcBef>
                <a:spcPts val="1043"/>
              </a:spcBef>
              <a:buFontTx/>
              <a:buChar char="-"/>
              <a:defRPr/>
            </a:pPr>
            <a:r>
              <a:rPr lang="en-GB" sz="1600" dirty="0"/>
              <a:t>What is your position?</a:t>
            </a:r>
          </a:p>
        </p:txBody>
      </p:sp>
    </p:spTree>
    <p:extLst>
      <p:ext uri="{BB962C8B-B14F-4D97-AF65-F5344CB8AC3E}">
        <p14:creationId xmlns:p14="http://schemas.microsoft.com/office/powerpoint/2010/main" val="1379001478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defTabSz="328588">
              <a:defRPr/>
            </a:pPr>
            <a:r>
              <a:rPr lang="nl-NL" b="1" dirty="0" err="1">
                <a:solidFill>
                  <a:srgbClr val="0FCBC2"/>
                </a:solidFill>
              </a:rPr>
              <a:t>Strengthts</a:t>
            </a:r>
            <a:r>
              <a:rPr lang="nl-NL" b="1" dirty="0">
                <a:solidFill>
                  <a:srgbClr val="0FCBC2"/>
                </a:solidFill>
              </a:rPr>
              <a:t> </a:t>
            </a:r>
            <a:r>
              <a:rPr lang="nl-NL" b="1" dirty="0" err="1">
                <a:solidFill>
                  <a:srgbClr val="0FCBC2"/>
                </a:solidFill>
              </a:rPr>
              <a:t>and</a:t>
            </a:r>
            <a:r>
              <a:rPr lang="nl-NL" b="1" dirty="0">
                <a:solidFill>
                  <a:srgbClr val="0FCBC2"/>
                </a:solidFill>
              </a:rPr>
              <a:t> </a:t>
            </a:r>
            <a:r>
              <a:rPr lang="nl-NL" b="1" dirty="0" err="1">
                <a:solidFill>
                  <a:srgbClr val="0FCBC2"/>
                </a:solidFill>
              </a:rPr>
              <a:t>Pitfalls</a:t>
            </a:r>
            <a:endParaRPr lang="nl-NL" b="1" dirty="0">
              <a:solidFill>
                <a:srgbClr val="0FCBC2"/>
              </a:solidFill>
            </a:endParaRPr>
          </a:p>
        </p:txBody>
      </p:sp>
      <p:graphicFrame>
        <p:nvGraphicFramePr>
          <p:cNvPr id="3" name="Tijdelijke aanduiding voor inhoud 2"/>
          <p:cNvGraphicFramePr>
            <a:graphicFrameLocks noGrp="1"/>
          </p:cNvGraphicFramePr>
          <p:nvPr>
            <p:ph idx="1"/>
          </p:nvPr>
        </p:nvGraphicFramePr>
        <p:xfrm>
          <a:off x="378460" y="1248305"/>
          <a:ext cx="6809652" cy="22801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98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698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698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8472">
                <a:tc>
                  <a:txBody>
                    <a:bodyPr/>
                    <a:lstStyle/>
                    <a:p>
                      <a:r>
                        <a:rPr lang="nl-NL" sz="1200" dirty="0"/>
                        <a:t>Style</a:t>
                      </a:r>
                    </a:p>
                  </a:txBody>
                  <a:tcPr marL="75692" marR="75692" marT="35565" marB="35565"/>
                </a:tc>
                <a:tc>
                  <a:txBody>
                    <a:bodyPr/>
                    <a:lstStyle/>
                    <a:p>
                      <a:r>
                        <a:rPr lang="nl-NL" sz="1200" dirty="0" err="1"/>
                        <a:t>Strenghts</a:t>
                      </a:r>
                      <a:endParaRPr lang="nl-NL" sz="1200" dirty="0"/>
                    </a:p>
                  </a:txBody>
                  <a:tcPr marL="75692" marR="75692" marT="35565" marB="35565"/>
                </a:tc>
                <a:tc>
                  <a:txBody>
                    <a:bodyPr/>
                    <a:lstStyle/>
                    <a:p>
                      <a:r>
                        <a:rPr lang="nl-NL" sz="1200" dirty="0" err="1"/>
                        <a:t>Pitfalls</a:t>
                      </a:r>
                      <a:endParaRPr lang="nl-NL" sz="1200" dirty="0"/>
                    </a:p>
                  </a:txBody>
                  <a:tcPr marL="75692" marR="75692" marT="35565" marB="3556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0490">
                <a:tc>
                  <a:txBody>
                    <a:bodyPr/>
                    <a:lstStyle/>
                    <a:p>
                      <a:r>
                        <a:rPr lang="nl-NL" sz="1200" dirty="0">
                          <a:solidFill>
                            <a:schemeClr val="bg1"/>
                          </a:solidFill>
                        </a:rPr>
                        <a:t>Power, Telling,</a:t>
                      </a:r>
                      <a:r>
                        <a:rPr lang="nl-NL" sz="1200" baseline="0" dirty="0">
                          <a:solidFill>
                            <a:schemeClr val="bg1"/>
                          </a:solidFill>
                        </a:rPr>
                        <a:t>  </a:t>
                      </a:r>
                      <a:r>
                        <a:rPr lang="nl-NL" sz="1200" baseline="0" dirty="0" err="1">
                          <a:solidFill>
                            <a:schemeClr val="bg1"/>
                          </a:solidFill>
                        </a:rPr>
                        <a:t>Autocratic</a:t>
                      </a:r>
                      <a:r>
                        <a:rPr lang="nl-NL" sz="1200" baseline="0" dirty="0">
                          <a:solidFill>
                            <a:schemeClr val="bg1"/>
                          </a:solidFill>
                        </a:rPr>
                        <a:t>, Directive</a:t>
                      </a:r>
                      <a:endParaRPr lang="nl-NL" sz="1200" dirty="0">
                        <a:solidFill>
                          <a:schemeClr val="bg1"/>
                        </a:solidFill>
                      </a:endParaRPr>
                    </a:p>
                  </a:txBody>
                  <a:tcPr marL="75692" marR="75692" marT="35565" marB="35565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nl-NL" sz="1200" dirty="0">
                          <a:solidFill>
                            <a:schemeClr val="bg1"/>
                          </a:solidFill>
                        </a:rPr>
                        <a:t>Rest</a:t>
                      </a:r>
                    </a:p>
                  </a:txBody>
                  <a:tcPr marL="75692" marR="75692" marT="35565" marB="35565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nl-NL" sz="1200" dirty="0" err="1">
                          <a:solidFill>
                            <a:schemeClr val="bg1"/>
                          </a:solidFill>
                        </a:rPr>
                        <a:t>Lack</a:t>
                      </a:r>
                      <a:r>
                        <a:rPr lang="nl-NL" sz="1200" baseline="0" dirty="0">
                          <a:solidFill>
                            <a:schemeClr val="bg1"/>
                          </a:solidFill>
                        </a:rPr>
                        <a:t> of cooperation, </a:t>
                      </a:r>
                      <a:r>
                        <a:rPr lang="nl-NL" sz="1200" baseline="0" dirty="0" err="1">
                          <a:solidFill>
                            <a:schemeClr val="bg1"/>
                          </a:solidFill>
                        </a:rPr>
                        <a:t>learning</a:t>
                      </a:r>
                      <a:r>
                        <a:rPr lang="nl-NL" sz="1200" baseline="0" dirty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nl-NL" sz="1200" baseline="0" dirty="0" err="1">
                          <a:solidFill>
                            <a:schemeClr val="bg1"/>
                          </a:solidFill>
                        </a:rPr>
                        <a:t>and</a:t>
                      </a:r>
                      <a:r>
                        <a:rPr lang="nl-NL" sz="1200" baseline="0" dirty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nl-NL" sz="1200" baseline="0" dirty="0" err="1">
                          <a:solidFill>
                            <a:schemeClr val="bg1"/>
                          </a:solidFill>
                        </a:rPr>
                        <a:t>recognition</a:t>
                      </a:r>
                      <a:endParaRPr lang="nl-NL" sz="1200" dirty="0">
                        <a:solidFill>
                          <a:schemeClr val="bg1"/>
                        </a:solidFill>
                      </a:endParaRPr>
                    </a:p>
                  </a:txBody>
                  <a:tcPr marL="75692" marR="75692" marT="35565" marB="35565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0490">
                <a:tc>
                  <a:txBody>
                    <a:bodyPr/>
                    <a:lstStyle/>
                    <a:p>
                      <a:r>
                        <a:rPr lang="nl-NL" sz="1200" dirty="0">
                          <a:solidFill>
                            <a:srgbClr val="FFFFFF"/>
                          </a:solidFill>
                        </a:rPr>
                        <a:t>Management </a:t>
                      </a:r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by</a:t>
                      </a:r>
                      <a:r>
                        <a:rPr lang="nl-NL" sz="1200" dirty="0">
                          <a:solidFill>
                            <a:srgbClr val="FFFFFF"/>
                          </a:solidFill>
                        </a:rPr>
                        <a:t> </a:t>
                      </a:r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objectives</a:t>
                      </a:r>
                      <a:r>
                        <a:rPr lang="nl-NL" sz="1200" dirty="0">
                          <a:solidFill>
                            <a:srgbClr val="FFFFFF"/>
                          </a:solidFill>
                        </a:rPr>
                        <a:t>, </a:t>
                      </a:r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Selling</a:t>
                      </a:r>
                      <a:r>
                        <a:rPr lang="nl-NL" sz="1200" dirty="0">
                          <a:solidFill>
                            <a:srgbClr val="FFFFFF"/>
                          </a:solidFill>
                        </a:rPr>
                        <a:t>,</a:t>
                      </a:r>
                      <a:r>
                        <a:rPr lang="nl-NL" sz="1200" baseline="0" dirty="0">
                          <a:solidFill>
                            <a:srgbClr val="FFFFFF"/>
                          </a:solidFill>
                        </a:rPr>
                        <a:t> coach</a:t>
                      </a:r>
                      <a:endParaRPr lang="nl-NL" sz="1200" dirty="0">
                        <a:solidFill>
                          <a:srgbClr val="FFFFFF"/>
                        </a:solidFill>
                      </a:endParaRPr>
                    </a:p>
                  </a:txBody>
                  <a:tcPr marL="75692" marR="75692" marT="35565" marB="35565"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nl-NL" sz="1200" dirty="0">
                          <a:solidFill>
                            <a:srgbClr val="FFFFFF"/>
                          </a:solidFill>
                        </a:rPr>
                        <a:t>Goal </a:t>
                      </a:r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oriented</a:t>
                      </a:r>
                      <a:endParaRPr lang="nl-NL" sz="1200" dirty="0">
                        <a:solidFill>
                          <a:srgbClr val="FFFFFF"/>
                        </a:solidFill>
                      </a:endParaRPr>
                    </a:p>
                  </a:txBody>
                  <a:tcPr marL="75692" marR="75692" marT="35565" marB="35565"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Lack</a:t>
                      </a:r>
                      <a:r>
                        <a:rPr lang="nl-NL" sz="1200" baseline="0" dirty="0">
                          <a:solidFill>
                            <a:srgbClr val="FFFFFF"/>
                          </a:solidFill>
                        </a:rPr>
                        <a:t> of flexibility, air of </a:t>
                      </a:r>
                      <a:r>
                        <a:rPr lang="nl-NL" sz="1200" baseline="0" dirty="0" err="1">
                          <a:solidFill>
                            <a:srgbClr val="FFFFFF"/>
                          </a:solidFill>
                        </a:rPr>
                        <a:t>favouritism</a:t>
                      </a:r>
                      <a:endParaRPr lang="nl-NL" sz="1200" dirty="0">
                        <a:solidFill>
                          <a:srgbClr val="FFFFFF"/>
                        </a:solidFill>
                      </a:endParaRPr>
                    </a:p>
                  </a:txBody>
                  <a:tcPr marL="75692" marR="75692" marT="35565" marB="35565">
                    <a:solidFill>
                      <a:srgbClr val="FF66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171">
                <a:tc>
                  <a:txBody>
                    <a:bodyPr/>
                    <a:lstStyle/>
                    <a:p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Delegating</a:t>
                      </a:r>
                      <a:endParaRPr lang="nl-NL" sz="1200" dirty="0">
                        <a:solidFill>
                          <a:srgbClr val="FFFFFF"/>
                        </a:solidFill>
                      </a:endParaRPr>
                    </a:p>
                  </a:txBody>
                  <a:tcPr marL="75692" marR="75692" marT="35565" marB="35565">
                    <a:solidFill>
                      <a:srgbClr val="008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nl-NL" sz="1200" dirty="0">
                          <a:solidFill>
                            <a:srgbClr val="FFFFFF"/>
                          </a:solidFill>
                        </a:rPr>
                        <a:t>Room </a:t>
                      </a:r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for</a:t>
                      </a:r>
                      <a:r>
                        <a:rPr lang="nl-NL" sz="1200" dirty="0">
                          <a:solidFill>
                            <a:srgbClr val="FFFFFF"/>
                          </a:solidFill>
                        </a:rPr>
                        <a:t> </a:t>
                      </a:r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diversity</a:t>
                      </a:r>
                      <a:r>
                        <a:rPr lang="nl-NL" sz="1200" dirty="0">
                          <a:solidFill>
                            <a:srgbClr val="FFFFFF"/>
                          </a:solidFill>
                        </a:rPr>
                        <a:t> </a:t>
                      </a:r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and</a:t>
                      </a:r>
                      <a:r>
                        <a:rPr lang="nl-NL" sz="1200" dirty="0">
                          <a:solidFill>
                            <a:srgbClr val="FFFFFF"/>
                          </a:solidFill>
                        </a:rPr>
                        <a:t> </a:t>
                      </a:r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perspectives</a:t>
                      </a:r>
                      <a:endParaRPr lang="nl-NL" sz="1200" dirty="0">
                        <a:solidFill>
                          <a:srgbClr val="FFFFFF"/>
                        </a:solidFill>
                      </a:endParaRPr>
                    </a:p>
                  </a:txBody>
                  <a:tcPr marL="75692" marR="75692" marT="35565" marB="35565">
                    <a:solidFill>
                      <a:srgbClr val="008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Lack</a:t>
                      </a:r>
                      <a:r>
                        <a:rPr lang="nl-NL" sz="1200" dirty="0">
                          <a:solidFill>
                            <a:srgbClr val="FFFFFF"/>
                          </a:solidFill>
                        </a:rPr>
                        <a:t> of </a:t>
                      </a:r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vigor</a:t>
                      </a:r>
                      <a:r>
                        <a:rPr lang="nl-NL" sz="1200" baseline="0" dirty="0">
                          <a:solidFill>
                            <a:srgbClr val="FFFFFF"/>
                          </a:solidFill>
                        </a:rPr>
                        <a:t> </a:t>
                      </a:r>
                      <a:r>
                        <a:rPr lang="nl-NL" sz="1200" baseline="0" dirty="0" err="1">
                          <a:solidFill>
                            <a:srgbClr val="FFFFFF"/>
                          </a:solidFill>
                        </a:rPr>
                        <a:t>and</a:t>
                      </a:r>
                      <a:r>
                        <a:rPr lang="nl-NL" sz="1200" baseline="0" dirty="0">
                          <a:solidFill>
                            <a:srgbClr val="FFFFFF"/>
                          </a:solidFill>
                        </a:rPr>
                        <a:t> </a:t>
                      </a:r>
                      <a:r>
                        <a:rPr lang="nl-NL" sz="1200" dirty="0">
                          <a:solidFill>
                            <a:srgbClr val="FFFFFF"/>
                          </a:solidFill>
                        </a:rPr>
                        <a:t>action</a:t>
                      </a:r>
                    </a:p>
                  </a:txBody>
                  <a:tcPr marL="75692" marR="75692" marT="35565" marB="35565">
                    <a:solidFill>
                      <a:srgbClr val="008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0490">
                <a:tc>
                  <a:txBody>
                    <a:bodyPr/>
                    <a:lstStyle/>
                    <a:p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Participative</a:t>
                      </a:r>
                      <a:r>
                        <a:rPr lang="nl-NL" sz="1200" dirty="0">
                          <a:solidFill>
                            <a:srgbClr val="FFFFFF"/>
                          </a:solidFill>
                        </a:rPr>
                        <a:t>, </a:t>
                      </a:r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Democratic</a:t>
                      </a:r>
                      <a:endParaRPr lang="nl-NL" sz="1200" dirty="0">
                        <a:solidFill>
                          <a:srgbClr val="FFFFFF"/>
                        </a:solidFill>
                      </a:endParaRPr>
                    </a:p>
                  </a:txBody>
                  <a:tcPr marL="75692" marR="75692" marT="35565" marB="35565">
                    <a:solidFill>
                      <a:srgbClr val="00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Vision</a:t>
                      </a:r>
                      <a:r>
                        <a:rPr lang="nl-NL" sz="1200" dirty="0">
                          <a:solidFill>
                            <a:srgbClr val="FFFFFF"/>
                          </a:solidFill>
                        </a:rPr>
                        <a:t>, Change</a:t>
                      </a:r>
                    </a:p>
                  </a:txBody>
                  <a:tcPr marL="75692" marR="75692" marT="35565" marB="35565">
                    <a:solidFill>
                      <a:srgbClr val="00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nl-NL" sz="1200" dirty="0" err="1">
                          <a:solidFill>
                            <a:srgbClr val="FFFFFF"/>
                          </a:solidFill>
                        </a:rPr>
                        <a:t>Lack</a:t>
                      </a:r>
                      <a:r>
                        <a:rPr lang="nl-NL" sz="1200" dirty="0">
                          <a:solidFill>
                            <a:srgbClr val="FFFFFF"/>
                          </a:solidFill>
                        </a:rPr>
                        <a:t> of control</a:t>
                      </a:r>
                    </a:p>
                  </a:txBody>
                  <a:tcPr marL="75692" marR="75692" marT="35565" marB="35565">
                    <a:solidFill>
                      <a:srgbClr val="0099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2429200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9F075-2D92-158E-D6A8-51228E92B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</a:t>
            </a:r>
            <a:r>
              <a:rPr lang="en-NL" dirty="0"/>
              <a:t>our cases</a:t>
            </a:r>
            <a:br>
              <a:rPr lang="en-NL" dirty="0"/>
            </a:br>
            <a:r>
              <a:rPr lang="en-NL" dirty="0"/>
              <a:t>Management support</a:t>
            </a:r>
            <a:br>
              <a:rPr lang="en-NL" dirty="0"/>
            </a:br>
            <a:br>
              <a:rPr lang="en-NL" dirty="0"/>
            </a:br>
            <a:r>
              <a:rPr lang="en-NL" sz="2400" dirty="0"/>
              <a:t>Do not give up</a:t>
            </a:r>
            <a:br>
              <a:rPr lang="en-NL" sz="2400" dirty="0"/>
            </a:br>
            <a:r>
              <a:rPr lang="en-NL" sz="2400" dirty="0"/>
              <a:t>Document</a:t>
            </a:r>
            <a:br>
              <a:rPr lang="en-NL" sz="2400" dirty="0"/>
            </a:br>
            <a:r>
              <a:rPr lang="en-NL" sz="2400" dirty="0"/>
              <a:t>No level skipping accepted</a:t>
            </a:r>
            <a:br>
              <a:rPr lang="en-NL" sz="2400" dirty="0"/>
            </a:br>
            <a:r>
              <a:rPr lang="en-NL" sz="2400" dirty="0"/>
              <a:t>Manipulate (get your way)</a:t>
            </a:r>
            <a:br>
              <a:rPr lang="en-NL" sz="2400" dirty="0"/>
            </a:br>
            <a:r>
              <a:rPr lang="en-NL" sz="2400" dirty="0"/>
              <a:t>Team up</a:t>
            </a:r>
            <a:br>
              <a:rPr lang="en-NL" sz="2400" dirty="0"/>
            </a:br>
            <a:r>
              <a:rPr lang="en-NL" sz="2400" dirty="0"/>
              <a:t>Choose your battles</a:t>
            </a:r>
            <a:br>
              <a:rPr lang="en-NL" sz="2400" dirty="0"/>
            </a:br>
            <a:r>
              <a:rPr lang="en-NL" sz="2400" dirty="0"/>
              <a:t>(top management training)</a:t>
            </a:r>
            <a:br>
              <a:rPr lang="en-NL" sz="2400" dirty="0"/>
            </a:br>
            <a:endParaRPr lang="en-NL" sz="2400" dirty="0"/>
          </a:p>
        </p:txBody>
      </p:sp>
    </p:spTree>
    <p:extLst>
      <p:ext uri="{BB962C8B-B14F-4D97-AF65-F5344CB8AC3E}">
        <p14:creationId xmlns:p14="http://schemas.microsoft.com/office/powerpoint/2010/main" val="4007709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EF8C5-A387-34E1-9538-3000EB96F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Delegation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1C828-AC13-3977-082A-A37A145852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514173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>
                <a:solidFill>
                  <a:srgbClr val="00A7A2"/>
                </a:solidFill>
              </a:rPr>
              <a:t>Content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14720" indent="-414720">
              <a:buFont typeface="+mj-lt"/>
              <a:buAutoNum type="arabicPeriod"/>
            </a:pPr>
            <a:r>
              <a:rPr lang="nl-NL" dirty="0" err="1">
                <a:solidFill>
                  <a:srgbClr val="008080"/>
                </a:solidFill>
              </a:rPr>
              <a:t>Delegation</a:t>
            </a:r>
            <a:endParaRPr lang="nl-NL" dirty="0">
              <a:solidFill>
                <a:srgbClr val="008080"/>
              </a:solidFill>
            </a:endParaRPr>
          </a:p>
          <a:p>
            <a:pPr marL="414720" indent="-414720">
              <a:buFont typeface="+mj-lt"/>
              <a:buAutoNum type="arabicPeriod"/>
            </a:pPr>
            <a:r>
              <a:rPr lang="nl-NL" dirty="0" err="1">
                <a:solidFill>
                  <a:srgbClr val="008080"/>
                </a:solidFill>
              </a:rPr>
              <a:t>Advantages</a:t>
            </a:r>
            <a:endParaRPr lang="nl-NL" dirty="0">
              <a:solidFill>
                <a:srgbClr val="008080"/>
              </a:solidFill>
            </a:endParaRPr>
          </a:p>
          <a:p>
            <a:pPr marL="414720" indent="-414720">
              <a:buFont typeface="+mj-lt"/>
              <a:buAutoNum type="arabicPeriod"/>
            </a:pPr>
            <a:r>
              <a:rPr lang="nl-NL" dirty="0" err="1">
                <a:solidFill>
                  <a:srgbClr val="008080"/>
                </a:solidFill>
              </a:rPr>
              <a:t>Convenient</a:t>
            </a:r>
            <a:endParaRPr lang="nl-NL" dirty="0">
              <a:solidFill>
                <a:srgbClr val="008080"/>
              </a:solidFill>
            </a:endParaRPr>
          </a:p>
          <a:p>
            <a:pPr marL="414720" indent="-414720">
              <a:buFont typeface="+mj-lt"/>
              <a:buAutoNum type="arabicPeriod"/>
            </a:pPr>
            <a:r>
              <a:rPr lang="nl-NL" dirty="0" err="1">
                <a:solidFill>
                  <a:srgbClr val="008080"/>
                </a:solidFill>
              </a:rPr>
              <a:t>Inconvenient</a:t>
            </a:r>
            <a:endParaRPr lang="nl-NL" dirty="0">
              <a:solidFill>
                <a:srgbClr val="008080"/>
              </a:solidFill>
            </a:endParaRPr>
          </a:p>
          <a:p>
            <a:pPr marL="414720" indent="-414720">
              <a:buFont typeface="+mj-lt"/>
              <a:buAutoNum type="arabicPeriod"/>
            </a:pPr>
            <a:r>
              <a:rPr lang="nl-NL" dirty="0" err="1">
                <a:solidFill>
                  <a:srgbClr val="008080"/>
                </a:solidFill>
              </a:rPr>
              <a:t>How</a:t>
            </a:r>
            <a:r>
              <a:rPr lang="nl-NL" dirty="0">
                <a:solidFill>
                  <a:srgbClr val="008080"/>
                </a:solidFill>
              </a:rPr>
              <a:t>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660400" y="304800"/>
            <a:ext cx="6434559" cy="784086"/>
          </a:xfrm>
        </p:spPr>
        <p:txBody>
          <a:bodyPr/>
          <a:lstStyle/>
          <a:p>
            <a:r>
              <a:rPr lang="en-GB" sz="3600" dirty="0">
                <a:solidFill>
                  <a:srgbClr val="00A7A2"/>
                </a:solidFill>
              </a:rPr>
              <a:t>Delegation</a:t>
            </a:r>
          </a:p>
        </p:txBody>
      </p:sp>
      <p:sp>
        <p:nvSpPr>
          <p:cNvPr id="3" name="Ondertitel 2"/>
          <p:cNvSpPr>
            <a:spLocks noGrp="1"/>
          </p:cNvSpPr>
          <p:nvPr>
            <p:ph type="subTitle" idx="1"/>
          </p:nvPr>
        </p:nvSpPr>
        <p:spPr>
          <a:xfrm>
            <a:off x="736600" y="1371600"/>
            <a:ext cx="5748581" cy="2727077"/>
          </a:xfrm>
        </p:spPr>
        <p:txBody>
          <a:bodyPr/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>What is delegating? </a:t>
            </a:r>
          </a:p>
          <a:p>
            <a:pPr algn="l"/>
            <a:r>
              <a:rPr lang="en-GB" dirty="0">
                <a:solidFill>
                  <a:schemeClr val="tx1"/>
                </a:solidFill>
              </a:rPr>
              <a:t>When you delegate, you put another one in place to achieve your results. </a:t>
            </a:r>
          </a:p>
          <a:p>
            <a:pPr algn="l"/>
            <a:r>
              <a:rPr lang="en-GB" dirty="0">
                <a:solidFill>
                  <a:schemeClr val="tx1"/>
                </a:solidFill>
              </a:rPr>
              <a:t>You trust a task with its powers and resources to another party.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What you do is retain overall responsibility for the result!</a:t>
            </a:r>
          </a:p>
        </p:txBody>
      </p:sp>
    </p:spTree>
    <p:extLst>
      <p:ext uri="{BB962C8B-B14F-4D97-AF65-F5344CB8AC3E}">
        <p14:creationId xmlns:p14="http://schemas.microsoft.com/office/powerpoint/2010/main" val="2556921239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39180" y="426752"/>
            <a:ext cx="6090841" cy="560062"/>
          </a:xfrm>
        </p:spPr>
        <p:txBody>
          <a:bodyPr/>
          <a:lstStyle/>
          <a:p>
            <a:r>
              <a:rPr lang="en-GB" sz="4000" dirty="0">
                <a:solidFill>
                  <a:srgbClr val="00A7A2"/>
                </a:solidFill>
              </a:rPr>
              <a:t>Advantages of Delegation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506236" y="1266845"/>
            <a:ext cx="6323785" cy="3640404"/>
          </a:xfrm>
        </p:spPr>
        <p:txBody>
          <a:bodyPr/>
          <a:lstStyle/>
          <a:p>
            <a:pPr marL="276480" indent="-276480"/>
            <a:r>
              <a:rPr lang="en-GB" sz="2200" dirty="0"/>
              <a:t>You better do, because you're dealing with pressure and (eventually) save time. </a:t>
            </a:r>
          </a:p>
          <a:p>
            <a:pPr marL="276480" indent="-276480"/>
            <a:r>
              <a:rPr lang="en-GB" sz="2200" dirty="0"/>
              <a:t>You make better use of the qualities of others. </a:t>
            </a:r>
          </a:p>
          <a:p>
            <a:pPr marL="276480" indent="-276480"/>
            <a:r>
              <a:rPr lang="en-GB" sz="2200" dirty="0"/>
              <a:t>You motivate your employees. </a:t>
            </a:r>
          </a:p>
          <a:p>
            <a:pPr marL="276480" indent="-276480"/>
            <a:r>
              <a:rPr lang="en-GB" sz="2200" dirty="0"/>
              <a:t>You develop your staff. </a:t>
            </a:r>
          </a:p>
          <a:p>
            <a:pPr marL="276480" indent="-276480"/>
            <a:r>
              <a:rPr lang="en-GB" sz="2200" dirty="0"/>
              <a:t>You can concentrate on the tasks for you as a manager really matter, such as developing a vision. </a:t>
            </a:r>
          </a:p>
          <a:p>
            <a:pPr marL="276480" indent="-276480"/>
            <a:r>
              <a:rPr lang="en-GB" sz="2200" dirty="0"/>
              <a:t>The higher you get, the more important it is to delegate.</a:t>
            </a:r>
          </a:p>
        </p:txBody>
      </p:sp>
    </p:spTree>
    <p:extLst>
      <p:ext uri="{BB962C8B-B14F-4D97-AF65-F5344CB8AC3E}">
        <p14:creationId xmlns:p14="http://schemas.microsoft.com/office/powerpoint/2010/main" val="1876912750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60400" y="381000"/>
            <a:ext cx="6090841" cy="538918"/>
          </a:xfrm>
        </p:spPr>
        <p:txBody>
          <a:bodyPr/>
          <a:lstStyle/>
          <a:p>
            <a:r>
              <a:rPr lang="en-GB" sz="4000" dirty="0">
                <a:solidFill>
                  <a:srgbClr val="00A7A2"/>
                </a:solidFill>
              </a:rPr>
              <a:t>Convenient for Delegation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736600" y="1295400"/>
            <a:ext cx="6090841" cy="1541570"/>
          </a:xfrm>
        </p:spPr>
        <p:txBody>
          <a:bodyPr/>
          <a:lstStyle/>
          <a:p>
            <a:r>
              <a:rPr lang="en-GB" dirty="0"/>
              <a:t>Whatever can be done by someone else</a:t>
            </a:r>
          </a:p>
          <a:p>
            <a:r>
              <a:rPr lang="en-GB" dirty="0"/>
              <a:t>What can be done better by someone else</a:t>
            </a:r>
          </a:p>
          <a:p>
            <a:r>
              <a:rPr lang="en-GB" dirty="0"/>
              <a:t>What others had to learn </a:t>
            </a:r>
          </a:p>
          <a:p>
            <a:r>
              <a:rPr lang="en-GB" dirty="0"/>
              <a:t>What others like to do</a:t>
            </a:r>
          </a:p>
        </p:txBody>
      </p:sp>
    </p:spTree>
    <p:extLst>
      <p:ext uri="{BB962C8B-B14F-4D97-AF65-F5344CB8AC3E}">
        <p14:creationId xmlns:p14="http://schemas.microsoft.com/office/powerpoint/2010/main" val="720868156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cartoonstock.com/lowres/jmo1218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960" y="891321"/>
            <a:ext cx="4381659" cy="3511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8966286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584200" y="304800"/>
            <a:ext cx="6434559" cy="672075"/>
          </a:xfrm>
        </p:spPr>
        <p:txBody>
          <a:bodyPr/>
          <a:lstStyle/>
          <a:p>
            <a:r>
              <a:rPr lang="en-GB" sz="4000" dirty="0">
                <a:solidFill>
                  <a:srgbClr val="00A7A2"/>
                </a:solidFill>
              </a:rPr>
              <a:t>Inconvenient</a:t>
            </a:r>
          </a:p>
        </p:txBody>
      </p:sp>
      <p:sp>
        <p:nvSpPr>
          <p:cNvPr id="3" name="Ondertitel 2"/>
          <p:cNvSpPr>
            <a:spLocks noGrp="1"/>
          </p:cNvSpPr>
          <p:nvPr>
            <p:ph type="subTitle" idx="1"/>
          </p:nvPr>
        </p:nvSpPr>
        <p:spPr>
          <a:xfrm>
            <a:off x="889000" y="1143000"/>
            <a:ext cx="5629367" cy="3505200"/>
          </a:xfrm>
        </p:spPr>
        <p:txBody>
          <a:bodyPr/>
          <a:lstStyle/>
          <a:p>
            <a:pPr marL="276480" indent="-276480" algn="l">
              <a:buFontTx/>
              <a:buChar char="-"/>
            </a:pPr>
            <a:r>
              <a:rPr lang="en-GB" sz="2400" dirty="0">
                <a:solidFill>
                  <a:schemeClr val="tx1"/>
                </a:solidFill>
              </a:rPr>
              <a:t>What is sensitive: for example dismissal </a:t>
            </a:r>
          </a:p>
          <a:p>
            <a:pPr algn="l"/>
            <a:r>
              <a:rPr lang="en-GB" sz="2400" dirty="0">
                <a:solidFill>
                  <a:schemeClr val="tx1"/>
                </a:solidFill>
              </a:rPr>
              <a:t>    issues, conflicts, etc. </a:t>
            </a:r>
          </a:p>
          <a:p>
            <a:pPr marL="276480" indent="-276480" algn="l">
              <a:buFontTx/>
              <a:buChar char="-"/>
            </a:pPr>
            <a:r>
              <a:rPr lang="en-GB" sz="2400" dirty="0">
                <a:solidFill>
                  <a:schemeClr val="tx1"/>
                </a:solidFill>
              </a:rPr>
              <a:t>Your core business as a leader: conducting assessment interviews or approval of annual plans.</a:t>
            </a:r>
          </a:p>
          <a:p>
            <a:pPr marL="276480" indent="-276480" algn="l">
              <a:buFontTx/>
              <a:buChar char="-"/>
            </a:pPr>
            <a:r>
              <a:rPr lang="en-GB" sz="2400" dirty="0">
                <a:solidFill>
                  <a:schemeClr val="tx1"/>
                </a:solidFill>
              </a:rPr>
              <a:t>Keeping the overview. </a:t>
            </a:r>
          </a:p>
          <a:p>
            <a:pPr marL="276480" indent="-276480" algn="l">
              <a:buFontTx/>
              <a:buChar char="-"/>
            </a:pPr>
            <a:r>
              <a:rPr lang="en-GB" sz="2400" dirty="0">
                <a:solidFill>
                  <a:schemeClr val="tx1"/>
                </a:solidFill>
              </a:rPr>
              <a:t>The ultimate responsibility for tasks you </a:t>
            </a:r>
          </a:p>
          <a:p>
            <a:pPr algn="l"/>
            <a:r>
              <a:rPr lang="en-GB" sz="2400" dirty="0">
                <a:solidFill>
                  <a:schemeClr val="tx1"/>
                </a:solidFill>
              </a:rPr>
              <a:t>    have delegated.</a:t>
            </a:r>
          </a:p>
        </p:txBody>
      </p:sp>
    </p:spTree>
    <p:extLst>
      <p:ext uri="{BB962C8B-B14F-4D97-AF65-F5344CB8AC3E}">
        <p14:creationId xmlns:p14="http://schemas.microsoft.com/office/powerpoint/2010/main" val="1160386180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804269" y="594771"/>
            <a:ext cx="6434559" cy="560062"/>
          </a:xfrm>
        </p:spPr>
        <p:txBody>
          <a:bodyPr/>
          <a:lstStyle/>
          <a:p>
            <a:r>
              <a:rPr lang="en-GB" sz="4000" dirty="0">
                <a:solidFill>
                  <a:srgbClr val="00A7A2"/>
                </a:solidFill>
              </a:rPr>
              <a:t>How do you delegate? </a:t>
            </a:r>
            <a:br>
              <a:rPr lang="en-GB" sz="2600" dirty="0"/>
            </a:br>
            <a:endParaRPr lang="en-GB" sz="2600" dirty="0"/>
          </a:p>
        </p:txBody>
      </p:sp>
      <p:sp>
        <p:nvSpPr>
          <p:cNvPr id="3" name="Ondertitel 2"/>
          <p:cNvSpPr>
            <a:spLocks noGrp="1"/>
          </p:cNvSpPr>
          <p:nvPr>
            <p:ph type="subTitle" idx="1"/>
          </p:nvPr>
        </p:nvSpPr>
        <p:spPr>
          <a:xfrm>
            <a:off x="1135565" y="1714895"/>
            <a:ext cx="5298071" cy="2671071"/>
          </a:xfrm>
        </p:spPr>
        <p:txBody>
          <a:bodyPr/>
          <a:lstStyle/>
          <a:p>
            <a:r>
              <a:rPr lang="en-GB" sz="1900" dirty="0">
                <a:solidFill>
                  <a:schemeClr val="tx1"/>
                </a:solidFill>
              </a:rPr>
              <a:t>Characteristic of good delegation is </a:t>
            </a:r>
            <a:r>
              <a:rPr lang="en-GB" sz="1900" b="1" dirty="0">
                <a:solidFill>
                  <a:srgbClr val="00A7A2"/>
                </a:solidFill>
              </a:rPr>
              <a:t>the care with which you delegate</a:t>
            </a:r>
            <a:r>
              <a:rPr lang="en-GB" sz="1900" dirty="0">
                <a:solidFill>
                  <a:schemeClr val="tx1"/>
                </a:solidFill>
              </a:rPr>
              <a:t> the work transfer. </a:t>
            </a:r>
          </a:p>
          <a:p>
            <a:endParaRPr lang="en-GB" sz="1900" dirty="0">
              <a:solidFill>
                <a:schemeClr val="tx1"/>
              </a:solidFill>
            </a:endParaRPr>
          </a:p>
          <a:p>
            <a:r>
              <a:rPr lang="en-GB" sz="1900" dirty="0">
                <a:solidFill>
                  <a:schemeClr val="tx1"/>
                </a:solidFill>
              </a:rPr>
              <a:t>You don’t give the first employee you see after a short chat about the weather, a quick job.</a:t>
            </a:r>
          </a:p>
        </p:txBody>
      </p:sp>
    </p:spTree>
    <p:extLst>
      <p:ext uri="{BB962C8B-B14F-4D97-AF65-F5344CB8AC3E}">
        <p14:creationId xmlns:p14="http://schemas.microsoft.com/office/powerpoint/2010/main" val="185657068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584200" y="381000"/>
            <a:ext cx="6434559" cy="504056"/>
          </a:xfrm>
        </p:spPr>
        <p:txBody>
          <a:bodyPr/>
          <a:lstStyle/>
          <a:p>
            <a:r>
              <a:rPr lang="en-GB" sz="4000" dirty="0">
                <a:solidFill>
                  <a:srgbClr val="00A7A2"/>
                </a:solidFill>
              </a:rPr>
              <a:t>Delegation Meeting</a:t>
            </a:r>
          </a:p>
        </p:txBody>
      </p:sp>
      <p:sp>
        <p:nvSpPr>
          <p:cNvPr id="3" name="Ondertitel 2"/>
          <p:cNvSpPr>
            <a:spLocks noGrp="1"/>
          </p:cNvSpPr>
          <p:nvPr>
            <p:ph type="subTitle" idx="1"/>
          </p:nvPr>
        </p:nvSpPr>
        <p:spPr>
          <a:xfrm>
            <a:off x="584200" y="1143000"/>
            <a:ext cx="6629400" cy="2727077"/>
          </a:xfrm>
        </p:spPr>
        <p:txBody>
          <a:bodyPr/>
          <a:lstStyle/>
          <a:p>
            <a:pPr algn="l"/>
            <a:r>
              <a:rPr lang="en-GB" sz="2400" dirty="0">
                <a:solidFill>
                  <a:schemeClr val="tx1"/>
                </a:solidFill>
              </a:rPr>
              <a:t>-   </a:t>
            </a:r>
            <a:r>
              <a:rPr lang="en-GB" sz="2000" dirty="0">
                <a:solidFill>
                  <a:schemeClr val="tx1"/>
                </a:solidFill>
              </a:rPr>
              <a:t>Make an appointment. </a:t>
            </a:r>
          </a:p>
          <a:p>
            <a:pPr marL="276480" indent="-276480" algn="l">
              <a:buFontTx/>
              <a:buChar char="-"/>
            </a:pPr>
            <a:r>
              <a:rPr lang="en-GB" sz="2000" dirty="0">
                <a:solidFill>
                  <a:schemeClr val="tx1"/>
                </a:solidFill>
              </a:rPr>
              <a:t>Prepare the interview very well. </a:t>
            </a:r>
          </a:p>
          <a:p>
            <a:pPr marL="276480" indent="-276480" algn="l">
              <a:buFontTx/>
              <a:buChar char="-"/>
            </a:pPr>
            <a:r>
              <a:rPr lang="en-GB" sz="2000" dirty="0">
                <a:solidFill>
                  <a:schemeClr val="tx1"/>
                </a:solidFill>
              </a:rPr>
              <a:t>You focus on content and on the relationship with the employee. </a:t>
            </a:r>
          </a:p>
          <a:p>
            <a:pPr marL="276480" indent="-276480" algn="l">
              <a:buFontTx/>
              <a:buChar char="-"/>
            </a:pPr>
            <a:r>
              <a:rPr lang="en-GB" sz="2000" dirty="0">
                <a:solidFill>
                  <a:schemeClr val="tx1"/>
                </a:solidFill>
              </a:rPr>
              <a:t>How exactly to delegate depends on every individual  employee. </a:t>
            </a:r>
          </a:p>
          <a:p>
            <a:pPr marL="276480" indent="-276480" algn="l">
              <a:buFontTx/>
              <a:buChar char="-"/>
            </a:pPr>
            <a:r>
              <a:rPr lang="en-GB" sz="2000" dirty="0">
                <a:solidFill>
                  <a:schemeClr val="tx1"/>
                </a:solidFill>
              </a:rPr>
              <a:t>Make appointments about results that have to be achieved and about the process</a:t>
            </a:r>
          </a:p>
          <a:p>
            <a:pPr marL="276480" indent="-276480" algn="l">
              <a:buFontTx/>
              <a:buChar char="-"/>
            </a:pPr>
            <a:r>
              <a:rPr lang="en-GB" sz="2000" dirty="0">
                <a:solidFill>
                  <a:schemeClr val="tx1"/>
                </a:solidFill>
              </a:rPr>
              <a:t>After the delegation leave the employee as much as possible to do his own work. </a:t>
            </a:r>
          </a:p>
          <a:p>
            <a:pPr marL="276480" indent="-276480" algn="l">
              <a:buFontTx/>
              <a:buChar char="-"/>
            </a:pPr>
            <a:r>
              <a:rPr lang="en-GB" sz="2000" dirty="0">
                <a:solidFill>
                  <a:schemeClr val="tx1"/>
                </a:solidFill>
              </a:rPr>
              <a:t>Check when the work is finished.</a:t>
            </a:r>
          </a:p>
        </p:txBody>
      </p:sp>
    </p:spTree>
    <p:extLst>
      <p:ext uri="{BB962C8B-B14F-4D97-AF65-F5344CB8AC3E}">
        <p14:creationId xmlns:p14="http://schemas.microsoft.com/office/powerpoint/2010/main" val="3073000783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78460" y="101600"/>
            <a:ext cx="6812280" cy="889000"/>
          </a:xfrm>
        </p:spPr>
        <p:txBody>
          <a:bodyPr/>
          <a:lstStyle/>
          <a:p>
            <a:r>
              <a:rPr lang="nl-NL" dirty="0">
                <a:solidFill>
                  <a:srgbClr val="00A7A2"/>
                </a:solidFill>
              </a:rPr>
              <a:t>Program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378460" y="990600"/>
            <a:ext cx="6812280" cy="3520193"/>
          </a:xfrm>
        </p:spPr>
        <p:txBody>
          <a:bodyPr/>
          <a:lstStyle/>
          <a:p>
            <a:pPr marL="0" indent="0">
              <a:buNone/>
            </a:pPr>
            <a:r>
              <a:rPr lang="nl-NL" dirty="0">
                <a:solidFill>
                  <a:srgbClr val="0FCBC2"/>
                </a:solidFill>
              </a:rPr>
              <a:t>Day 2</a:t>
            </a:r>
          </a:p>
          <a:p>
            <a:pPr marL="0" indent="0">
              <a:buNone/>
            </a:pP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Back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to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learning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styles</a:t>
            </a:r>
            <a:endParaRPr lang="nl-NL" dirty="0">
              <a:solidFill>
                <a:schemeClr val="bg1">
                  <a:lumMod val="65000"/>
                </a:schemeClr>
              </a:solidFill>
            </a:endParaRPr>
          </a:p>
          <a:p>
            <a:pPr marL="514350" indent="-514350">
              <a:buAutoNum type="arabicPeriod"/>
            </a:pPr>
            <a:r>
              <a:rPr lang="nl-NL" dirty="0">
                <a:solidFill>
                  <a:srgbClr val="0FCBC2"/>
                </a:solidFill>
              </a:rPr>
              <a:t>Peer coaching</a:t>
            </a:r>
            <a:endParaRPr lang="nl-NL" dirty="0"/>
          </a:p>
          <a:p>
            <a:pPr marL="514350" indent="-514350">
              <a:buAutoNum type="arabicPeriod"/>
            </a:pPr>
            <a:r>
              <a:rPr lang="nl-NL" dirty="0">
                <a:solidFill>
                  <a:srgbClr val="0FCBC2"/>
                </a:solidFill>
              </a:rPr>
              <a:t>Coaching </a:t>
            </a:r>
            <a:r>
              <a:rPr lang="nl-NL" dirty="0" err="1">
                <a:solidFill>
                  <a:srgbClr val="0FCBC2"/>
                </a:solidFill>
              </a:rPr>
              <a:t>method</a:t>
            </a:r>
            <a:endParaRPr lang="nl-NL" dirty="0">
              <a:solidFill>
                <a:srgbClr val="0FCBC2"/>
              </a:solidFill>
            </a:endParaRPr>
          </a:p>
          <a:p>
            <a:pPr marL="514350" indent="-514350">
              <a:buFont typeface="Arial" pitchFamily="34" charset="0"/>
              <a:buAutoNum type="arabicPeriod"/>
            </a:pPr>
            <a:r>
              <a:rPr lang="nl-NL" dirty="0" err="1">
                <a:solidFill>
                  <a:srgbClr val="0FCBC2"/>
                </a:solidFill>
              </a:rPr>
              <a:t>Where</a:t>
            </a:r>
            <a:r>
              <a:rPr lang="nl-NL" dirty="0">
                <a:solidFill>
                  <a:srgbClr val="0FCBC2"/>
                </a:solidFill>
              </a:rPr>
              <a:t> </a:t>
            </a:r>
            <a:r>
              <a:rPr lang="nl-NL" dirty="0" err="1">
                <a:solidFill>
                  <a:srgbClr val="0FCBC2"/>
                </a:solidFill>
              </a:rPr>
              <a:t>can</a:t>
            </a:r>
            <a:r>
              <a:rPr lang="nl-NL" dirty="0">
                <a:solidFill>
                  <a:srgbClr val="0FCBC2"/>
                </a:solidFill>
              </a:rPr>
              <a:t> </a:t>
            </a:r>
            <a:r>
              <a:rPr lang="nl-NL" dirty="0" err="1">
                <a:solidFill>
                  <a:srgbClr val="0FCBC2"/>
                </a:solidFill>
              </a:rPr>
              <a:t>the</a:t>
            </a:r>
            <a:r>
              <a:rPr lang="nl-NL" dirty="0">
                <a:solidFill>
                  <a:srgbClr val="0FCBC2"/>
                </a:solidFill>
              </a:rPr>
              <a:t> PDCA </a:t>
            </a:r>
            <a:r>
              <a:rPr lang="nl-NL" dirty="0" err="1">
                <a:solidFill>
                  <a:srgbClr val="0FCBC2"/>
                </a:solidFill>
              </a:rPr>
              <a:t>falter</a:t>
            </a:r>
            <a:r>
              <a:rPr lang="nl-NL" dirty="0">
                <a:solidFill>
                  <a:srgbClr val="0FCBC2"/>
                </a:solidFill>
              </a:rPr>
              <a:t>?</a:t>
            </a:r>
          </a:p>
          <a:p>
            <a:pPr marL="514350" indent="-514350">
              <a:buAutoNum type="arabicPeriod"/>
            </a:pPr>
            <a:r>
              <a:rPr lang="nl-NL" dirty="0" err="1">
                <a:solidFill>
                  <a:srgbClr val="0FCBC2"/>
                </a:solidFill>
              </a:rPr>
              <a:t>Uppercurrent</a:t>
            </a:r>
            <a:r>
              <a:rPr lang="nl-NL" dirty="0">
                <a:solidFill>
                  <a:srgbClr val="0FCBC2"/>
                </a:solidFill>
              </a:rPr>
              <a:t> </a:t>
            </a:r>
            <a:r>
              <a:rPr lang="nl-NL" dirty="0" err="1">
                <a:solidFill>
                  <a:srgbClr val="0FCBC2"/>
                </a:solidFill>
              </a:rPr>
              <a:t>and</a:t>
            </a:r>
            <a:r>
              <a:rPr lang="nl-NL" dirty="0">
                <a:solidFill>
                  <a:srgbClr val="0FCBC2"/>
                </a:solidFill>
              </a:rPr>
              <a:t> </a:t>
            </a:r>
            <a:r>
              <a:rPr lang="nl-NL" dirty="0" err="1">
                <a:solidFill>
                  <a:srgbClr val="0FCBC2"/>
                </a:solidFill>
              </a:rPr>
              <a:t>undercurrent</a:t>
            </a:r>
            <a:endParaRPr lang="nl-NL" dirty="0">
              <a:solidFill>
                <a:srgbClr val="0FCBC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6451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>
          <a:xfrm>
            <a:off x="867780" y="128245"/>
            <a:ext cx="6090841" cy="519271"/>
          </a:xfrm>
        </p:spPr>
        <p:txBody>
          <a:bodyPr/>
          <a:lstStyle/>
          <a:p>
            <a:r>
              <a:rPr lang="nl-NL" dirty="0">
                <a:solidFill>
                  <a:srgbClr val="0FCBC2"/>
                </a:solidFill>
              </a:rPr>
              <a:t>1. Peer coaching</a:t>
            </a:r>
          </a:p>
        </p:txBody>
      </p:sp>
      <p:sp>
        <p:nvSpPr>
          <p:cNvPr id="146436" name="Text Box 4"/>
          <p:cNvSpPr txBox="1">
            <a:spLocks noChangeArrowheads="1"/>
          </p:cNvSpPr>
          <p:nvPr/>
        </p:nvSpPr>
        <p:spPr bwMode="auto">
          <a:xfrm>
            <a:off x="662780" y="937410"/>
            <a:ext cx="6500839" cy="782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73728" tIns="36864" rIns="73728" bIns="36864">
            <a:spAutoFit/>
          </a:bodyPr>
          <a:lstStyle/>
          <a:p>
            <a:pPr algn="l">
              <a:lnSpc>
                <a:spcPct val="100000"/>
              </a:lnSpc>
            </a:pPr>
            <a:r>
              <a:rPr lang="nl-NL" sz="2300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'</a:t>
            </a:r>
            <a:r>
              <a:rPr lang="nl-NL" sz="2300" u="sng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Helping</a:t>
            </a:r>
            <a:r>
              <a:rPr lang="nl-NL" sz="23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nl-NL" sz="2300" u="sng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people</a:t>
            </a:r>
            <a:r>
              <a:rPr lang="nl-NL" sz="23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nl-NL" sz="23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to</a:t>
            </a:r>
            <a:r>
              <a:rPr lang="nl-NL" sz="23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nl-NL" sz="2300" u="sng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develop</a:t>
            </a:r>
            <a:r>
              <a:rPr lang="nl-NL" sz="23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nl-NL" sz="23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and</a:t>
            </a:r>
            <a:r>
              <a:rPr lang="nl-NL" sz="23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nl-NL" sz="2300" u="sng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perform</a:t>
            </a:r>
            <a:r>
              <a:rPr lang="nl-NL" sz="23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nl-NL" sz="23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to</a:t>
            </a:r>
            <a:r>
              <a:rPr lang="nl-NL" sz="23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nl-NL" sz="23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their</a:t>
            </a:r>
            <a:r>
              <a:rPr lang="nl-NL" sz="23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full </a:t>
            </a:r>
            <a:r>
              <a:rPr lang="nl-NL" sz="2300" u="sng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potential</a:t>
            </a:r>
            <a:r>
              <a:rPr lang="nl-NL" sz="2300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'</a:t>
            </a:r>
            <a:endParaRPr lang="nl-NL" sz="23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4643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19616" y="1962747"/>
            <a:ext cx="6586255" cy="881816"/>
          </a:xfrm>
          <a:noFill/>
          <a:ln/>
        </p:spPr>
        <p:txBody>
          <a:bodyPr/>
          <a:lstStyle/>
          <a:p>
            <a:pPr>
              <a:spcBef>
                <a:spcPct val="40000"/>
              </a:spcBef>
            </a:pPr>
            <a:r>
              <a:rPr lang="nl-NL" sz="1600" dirty="0" err="1"/>
              <a:t>Helping</a:t>
            </a:r>
            <a:endParaRPr lang="nl-NL" sz="1600" dirty="0"/>
          </a:p>
          <a:p>
            <a:pPr lvl="1"/>
            <a:r>
              <a:rPr lang="nl-NL" sz="1600" dirty="0" err="1"/>
              <a:t>So</a:t>
            </a:r>
            <a:r>
              <a:rPr lang="nl-NL" sz="1600" dirty="0"/>
              <a:t> </a:t>
            </a:r>
            <a:r>
              <a:rPr lang="nl-NL" sz="1600" dirty="0" err="1"/>
              <a:t>that</a:t>
            </a:r>
            <a:r>
              <a:rPr lang="nl-NL" sz="1600" dirty="0"/>
              <a:t> </a:t>
            </a:r>
            <a:r>
              <a:rPr lang="nl-NL" sz="1600" dirty="0" err="1"/>
              <a:t>they</a:t>
            </a:r>
            <a:r>
              <a:rPr lang="nl-NL" sz="1600" dirty="0"/>
              <a:t> </a:t>
            </a:r>
            <a:r>
              <a:rPr lang="nl-NL" sz="1600" dirty="0" err="1"/>
              <a:t>can</a:t>
            </a:r>
            <a:r>
              <a:rPr lang="nl-NL" sz="1600" dirty="0"/>
              <a:t> </a:t>
            </a:r>
            <a:r>
              <a:rPr lang="nl-NL" sz="1600" dirty="0" err="1"/>
              <a:t>solve</a:t>
            </a:r>
            <a:r>
              <a:rPr lang="nl-NL" sz="1600" dirty="0"/>
              <a:t> </a:t>
            </a:r>
            <a:r>
              <a:rPr lang="nl-NL" sz="1600" dirty="0" err="1"/>
              <a:t>their</a:t>
            </a:r>
            <a:r>
              <a:rPr lang="nl-NL" sz="1600" dirty="0"/>
              <a:t> </a:t>
            </a:r>
            <a:r>
              <a:rPr lang="nl-NL" sz="1600" dirty="0" err="1"/>
              <a:t>own</a:t>
            </a:r>
            <a:r>
              <a:rPr lang="nl-NL" sz="1600" dirty="0"/>
              <a:t> </a:t>
            </a:r>
            <a:r>
              <a:rPr lang="nl-NL" sz="1600" dirty="0" err="1"/>
              <a:t>problem</a:t>
            </a:r>
            <a:endParaRPr lang="nl-NL" sz="1600" dirty="0"/>
          </a:p>
          <a:p>
            <a:pPr>
              <a:spcBef>
                <a:spcPct val="40000"/>
              </a:spcBef>
            </a:pPr>
            <a:r>
              <a:rPr lang="nl-NL" sz="1600" dirty="0"/>
              <a:t>People</a:t>
            </a:r>
          </a:p>
          <a:p>
            <a:pPr lvl="1"/>
            <a:r>
              <a:rPr lang="nl-NL" sz="1600" dirty="0" err="1"/>
              <a:t>They</a:t>
            </a:r>
            <a:r>
              <a:rPr lang="nl-NL" sz="1600" dirty="0"/>
              <a:t> have </a:t>
            </a:r>
            <a:r>
              <a:rPr lang="nl-NL" sz="1600" dirty="0" err="1"/>
              <a:t>ownership</a:t>
            </a:r>
            <a:r>
              <a:rPr lang="nl-NL" sz="1600" dirty="0"/>
              <a:t> of the </a:t>
            </a:r>
            <a:r>
              <a:rPr lang="nl-NL" sz="1600" dirty="0" err="1"/>
              <a:t>process</a:t>
            </a:r>
            <a:endParaRPr lang="nl-NL" sz="1600" dirty="0"/>
          </a:p>
          <a:p>
            <a:pPr>
              <a:spcBef>
                <a:spcPct val="40000"/>
              </a:spcBef>
            </a:pPr>
            <a:r>
              <a:rPr lang="nl-NL" sz="1600" dirty="0" err="1"/>
              <a:t>Develop</a:t>
            </a:r>
            <a:endParaRPr lang="nl-NL" sz="1600" dirty="0"/>
          </a:p>
          <a:p>
            <a:pPr lvl="1"/>
            <a:r>
              <a:rPr lang="nl-NL" sz="1600" dirty="0"/>
              <a:t>Learning is a </a:t>
            </a:r>
            <a:r>
              <a:rPr lang="nl-NL" sz="1600" dirty="0" err="1"/>
              <a:t>key</a:t>
            </a:r>
            <a:r>
              <a:rPr lang="nl-NL" sz="1600" dirty="0"/>
              <a:t> element</a:t>
            </a:r>
          </a:p>
          <a:p>
            <a:pPr>
              <a:spcBef>
                <a:spcPct val="40000"/>
              </a:spcBef>
            </a:pPr>
            <a:r>
              <a:rPr lang="nl-NL" sz="1600" dirty="0" err="1"/>
              <a:t>Perform</a:t>
            </a:r>
            <a:endParaRPr lang="nl-NL" sz="1600" dirty="0"/>
          </a:p>
          <a:p>
            <a:pPr lvl="1"/>
            <a:r>
              <a:rPr lang="nl-NL" sz="1600" dirty="0" err="1"/>
              <a:t>Related</a:t>
            </a:r>
            <a:r>
              <a:rPr lang="nl-NL" sz="1600" dirty="0"/>
              <a:t> tot the </a:t>
            </a:r>
            <a:r>
              <a:rPr lang="nl-NL" sz="1600" dirty="0" err="1"/>
              <a:t>organization's</a:t>
            </a:r>
            <a:r>
              <a:rPr lang="nl-NL" sz="1600" dirty="0"/>
              <a:t> goals</a:t>
            </a:r>
          </a:p>
          <a:p>
            <a:pPr>
              <a:spcBef>
                <a:spcPct val="40000"/>
              </a:spcBef>
            </a:pPr>
            <a:r>
              <a:rPr lang="nl-NL" sz="1600" dirty="0" err="1"/>
              <a:t>Potential</a:t>
            </a:r>
            <a:endParaRPr lang="nl-NL" sz="1600" dirty="0"/>
          </a:p>
          <a:p>
            <a:pPr lvl="1"/>
            <a:r>
              <a:rPr lang="nl-NL" sz="1600" dirty="0"/>
              <a:t>For </a:t>
            </a:r>
            <a:r>
              <a:rPr lang="nl-NL" sz="1600" dirty="0" err="1"/>
              <a:t>current</a:t>
            </a:r>
            <a:r>
              <a:rPr lang="nl-NL" sz="1600" dirty="0"/>
              <a:t> or </a:t>
            </a:r>
            <a:r>
              <a:rPr lang="nl-NL" sz="1600" dirty="0" err="1"/>
              <a:t>future</a:t>
            </a:r>
            <a:r>
              <a:rPr lang="nl-NL" sz="1600" dirty="0"/>
              <a:t> jobs </a:t>
            </a:r>
          </a:p>
        </p:txBody>
      </p:sp>
    </p:spTree>
    <p:extLst>
      <p:ext uri="{BB962C8B-B14F-4D97-AF65-F5344CB8AC3E}">
        <p14:creationId xmlns:p14="http://schemas.microsoft.com/office/powerpoint/2010/main" val="424727755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6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464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464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464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464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464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464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464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4643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4643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7" grpId="0" build="p" autoUpdateAnimBg="0"/>
      <p:bldP spid="146437" grpId="1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>
          <a:xfrm>
            <a:off x="275244" y="543939"/>
            <a:ext cx="6942256" cy="562372"/>
          </a:xfrm>
        </p:spPr>
        <p:txBody>
          <a:bodyPr/>
          <a:lstStyle/>
          <a:p>
            <a:r>
              <a:rPr lang="nl-NL" sz="3200" dirty="0"/>
              <a:t>Coaching </a:t>
            </a:r>
            <a:r>
              <a:rPr lang="nl-NL" sz="3200" dirty="0" err="1"/>
              <a:t>characteristics</a:t>
            </a:r>
            <a:endParaRPr lang="nl-NL" sz="3200" dirty="0"/>
          </a:p>
        </p:txBody>
      </p:sp>
      <p:sp>
        <p:nvSpPr>
          <p:cNvPr id="147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39180" y="1306393"/>
            <a:ext cx="6090841" cy="618133"/>
          </a:xfrm>
        </p:spPr>
        <p:txBody>
          <a:bodyPr/>
          <a:lstStyle/>
          <a:p>
            <a:pPr>
              <a:lnSpc>
                <a:spcPct val="80000"/>
              </a:lnSpc>
              <a:spcBef>
                <a:spcPct val="60000"/>
              </a:spcBef>
              <a:buFont typeface="Wingdings" pitchFamily="2" charset="2"/>
              <a:buChar char=""/>
            </a:pPr>
            <a:r>
              <a:rPr lang="nl-NL" sz="1600" dirty="0" err="1">
                <a:solidFill>
                  <a:schemeClr val="tx2"/>
                </a:solidFill>
              </a:rPr>
              <a:t>Key</a:t>
            </a:r>
            <a:r>
              <a:rPr lang="nl-NL" sz="1600" dirty="0">
                <a:solidFill>
                  <a:schemeClr val="tx2"/>
                </a:solidFill>
              </a:rPr>
              <a:t> </a:t>
            </a:r>
            <a:r>
              <a:rPr lang="nl-NL" sz="1600" dirty="0" err="1">
                <a:solidFill>
                  <a:schemeClr val="tx2"/>
                </a:solidFill>
              </a:rPr>
              <a:t>added</a:t>
            </a:r>
            <a:r>
              <a:rPr lang="nl-NL" sz="1600" dirty="0">
                <a:solidFill>
                  <a:schemeClr val="tx2"/>
                </a:solidFill>
              </a:rPr>
              <a:t> </a:t>
            </a:r>
            <a:r>
              <a:rPr lang="nl-NL" sz="1600" dirty="0" err="1">
                <a:solidFill>
                  <a:schemeClr val="tx2"/>
                </a:solidFill>
              </a:rPr>
              <a:t>value</a:t>
            </a:r>
            <a:r>
              <a:rPr lang="nl-NL" sz="1600" dirty="0">
                <a:solidFill>
                  <a:schemeClr val="tx2"/>
                </a:solidFill>
              </a:rPr>
              <a:t>:</a:t>
            </a:r>
            <a:r>
              <a:rPr lang="nl-NL" sz="1600" dirty="0"/>
              <a:t> </a:t>
            </a:r>
            <a:r>
              <a:rPr lang="nl-NL" sz="1600" dirty="0" err="1"/>
              <a:t>to</a:t>
            </a:r>
            <a:r>
              <a:rPr lang="nl-NL" sz="1600" dirty="0"/>
              <a:t> help </a:t>
            </a:r>
            <a:r>
              <a:rPr lang="nl-NL" sz="1600" dirty="0" err="1"/>
              <a:t>staff</a:t>
            </a:r>
            <a:r>
              <a:rPr lang="nl-NL" sz="1600" dirty="0"/>
              <a:t> </a:t>
            </a:r>
            <a:r>
              <a:rPr lang="nl-NL" sz="1600" dirty="0" err="1"/>
              <a:t>to</a:t>
            </a:r>
            <a:r>
              <a:rPr lang="nl-NL" sz="1600" dirty="0"/>
              <a:t> </a:t>
            </a:r>
            <a:r>
              <a:rPr lang="nl-NL" sz="1600" dirty="0" err="1"/>
              <a:t>learn</a:t>
            </a:r>
            <a:r>
              <a:rPr lang="nl-NL" sz="1600" dirty="0"/>
              <a:t>, </a:t>
            </a:r>
            <a:r>
              <a:rPr lang="nl-NL" sz="1600" dirty="0" err="1"/>
              <a:t>grow</a:t>
            </a:r>
            <a:r>
              <a:rPr lang="nl-NL" sz="1600" dirty="0"/>
              <a:t> </a:t>
            </a:r>
            <a:r>
              <a:rPr lang="nl-NL" sz="1600" dirty="0" err="1"/>
              <a:t>and</a:t>
            </a:r>
            <a:r>
              <a:rPr lang="nl-NL" sz="1600" dirty="0"/>
              <a:t> </a:t>
            </a:r>
            <a:r>
              <a:rPr lang="nl-NL" sz="1600" dirty="0" err="1"/>
              <a:t>develop</a:t>
            </a:r>
            <a:endParaRPr lang="nl-NL" sz="1600" dirty="0"/>
          </a:p>
          <a:p>
            <a:pPr>
              <a:lnSpc>
                <a:spcPct val="80000"/>
              </a:lnSpc>
              <a:spcBef>
                <a:spcPct val="60000"/>
              </a:spcBef>
              <a:buFont typeface="Wingdings" pitchFamily="2" charset="2"/>
              <a:buChar char=""/>
            </a:pPr>
            <a:r>
              <a:rPr lang="nl-NL" sz="1600" dirty="0" err="1">
                <a:solidFill>
                  <a:schemeClr val="tx2"/>
                </a:solidFill>
              </a:rPr>
              <a:t>Purpose</a:t>
            </a:r>
            <a:r>
              <a:rPr lang="nl-NL" sz="1600" dirty="0">
                <a:solidFill>
                  <a:schemeClr val="tx2"/>
                </a:solidFill>
              </a:rPr>
              <a:t>:</a:t>
            </a:r>
            <a:r>
              <a:rPr lang="nl-NL" sz="1600" dirty="0"/>
              <a:t> </a:t>
            </a:r>
            <a:r>
              <a:rPr lang="nl-NL" sz="1600" dirty="0" err="1"/>
              <a:t>improving</a:t>
            </a:r>
            <a:r>
              <a:rPr lang="nl-NL" sz="1600" dirty="0"/>
              <a:t> the performance of team </a:t>
            </a:r>
            <a:r>
              <a:rPr lang="nl-NL" sz="1600" dirty="0" err="1"/>
              <a:t>and</a:t>
            </a:r>
            <a:r>
              <a:rPr lang="nl-NL" sz="1600" dirty="0"/>
              <a:t> </a:t>
            </a:r>
            <a:r>
              <a:rPr lang="nl-NL" sz="1600" dirty="0" err="1"/>
              <a:t>individual</a:t>
            </a:r>
            <a:r>
              <a:rPr lang="nl-NL" sz="1600" dirty="0"/>
              <a:t> </a:t>
            </a:r>
            <a:r>
              <a:rPr lang="nl-NL" sz="1600" dirty="0" err="1"/>
              <a:t>staff</a:t>
            </a:r>
            <a:r>
              <a:rPr lang="nl-NL" sz="1600" dirty="0"/>
              <a:t> members</a:t>
            </a:r>
          </a:p>
          <a:p>
            <a:pPr>
              <a:lnSpc>
                <a:spcPct val="80000"/>
              </a:lnSpc>
              <a:spcBef>
                <a:spcPct val="60000"/>
              </a:spcBef>
              <a:buFont typeface="Wingdings" pitchFamily="2" charset="2"/>
              <a:buChar char=""/>
            </a:pPr>
            <a:r>
              <a:rPr lang="nl-NL" sz="1600" dirty="0" err="1">
                <a:solidFill>
                  <a:schemeClr val="tx2"/>
                </a:solidFill>
              </a:rPr>
              <a:t>Location</a:t>
            </a:r>
            <a:r>
              <a:rPr lang="nl-NL" sz="1600" dirty="0">
                <a:solidFill>
                  <a:schemeClr val="tx2"/>
                </a:solidFill>
              </a:rPr>
              <a:t> of </a:t>
            </a:r>
            <a:r>
              <a:rPr lang="nl-NL" sz="1600" dirty="0" err="1">
                <a:solidFill>
                  <a:schemeClr val="tx2"/>
                </a:solidFill>
              </a:rPr>
              <a:t>learning</a:t>
            </a:r>
            <a:r>
              <a:rPr lang="nl-NL" sz="1600" dirty="0">
                <a:solidFill>
                  <a:schemeClr val="tx2"/>
                </a:solidFill>
              </a:rPr>
              <a:t>:</a:t>
            </a:r>
            <a:r>
              <a:rPr lang="nl-NL" sz="1600" dirty="0"/>
              <a:t> on the job, real </a:t>
            </a:r>
            <a:r>
              <a:rPr lang="nl-NL" sz="1600" dirty="0" err="1"/>
              <a:t>work</a:t>
            </a:r>
            <a:r>
              <a:rPr lang="nl-NL" sz="1600" dirty="0"/>
              <a:t> is </a:t>
            </a:r>
            <a:r>
              <a:rPr lang="nl-NL" sz="1600" dirty="0" err="1"/>
              <a:t>being</a:t>
            </a:r>
            <a:r>
              <a:rPr lang="nl-NL" sz="1600" dirty="0"/>
              <a:t> </a:t>
            </a:r>
            <a:r>
              <a:rPr lang="nl-NL" sz="1600" dirty="0" err="1"/>
              <a:t>carried</a:t>
            </a:r>
            <a:r>
              <a:rPr lang="nl-NL" sz="1600" dirty="0"/>
              <a:t> out as part of the </a:t>
            </a:r>
            <a:r>
              <a:rPr lang="nl-NL" sz="1600" dirty="0" err="1"/>
              <a:t>learning</a:t>
            </a:r>
            <a:r>
              <a:rPr lang="nl-NL" sz="1600" dirty="0"/>
              <a:t> </a:t>
            </a:r>
            <a:r>
              <a:rPr lang="nl-NL" sz="1600" dirty="0" err="1"/>
              <a:t>experience</a:t>
            </a:r>
            <a:endParaRPr lang="nl-NL" sz="1600" dirty="0"/>
          </a:p>
          <a:p>
            <a:pPr>
              <a:lnSpc>
                <a:spcPct val="80000"/>
              </a:lnSpc>
              <a:spcBef>
                <a:spcPct val="60000"/>
              </a:spcBef>
              <a:buFont typeface="Wingdings" pitchFamily="2" charset="2"/>
              <a:buChar char=""/>
            </a:pPr>
            <a:r>
              <a:rPr lang="nl-NL" sz="1600" dirty="0">
                <a:solidFill>
                  <a:schemeClr val="tx2"/>
                </a:solidFill>
              </a:rPr>
              <a:t>Focus:</a:t>
            </a:r>
            <a:r>
              <a:rPr lang="nl-NL" sz="1600" dirty="0"/>
              <a:t> the </a:t>
            </a:r>
            <a:r>
              <a:rPr lang="nl-NL" sz="1600" dirty="0" err="1"/>
              <a:t>Learner's</a:t>
            </a:r>
            <a:r>
              <a:rPr lang="nl-NL" sz="1600" dirty="0"/>
              <a:t> </a:t>
            </a:r>
            <a:r>
              <a:rPr lang="nl-NL" sz="1600" dirty="0" err="1"/>
              <a:t>learning</a:t>
            </a:r>
            <a:endParaRPr lang="nl-NL" sz="1600" dirty="0"/>
          </a:p>
          <a:p>
            <a:pPr>
              <a:lnSpc>
                <a:spcPct val="80000"/>
              </a:lnSpc>
              <a:spcBef>
                <a:spcPct val="60000"/>
              </a:spcBef>
              <a:buFont typeface="Wingdings" pitchFamily="2" charset="2"/>
              <a:buChar char=""/>
            </a:pPr>
            <a:r>
              <a:rPr lang="nl-NL" sz="1600" dirty="0" err="1">
                <a:solidFill>
                  <a:schemeClr val="tx2"/>
                </a:solidFill>
              </a:rPr>
              <a:t>Usual</a:t>
            </a:r>
            <a:r>
              <a:rPr lang="nl-NL" sz="1600" dirty="0">
                <a:solidFill>
                  <a:schemeClr val="tx2"/>
                </a:solidFill>
              </a:rPr>
              <a:t> </a:t>
            </a:r>
            <a:r>
              <a:rPr lang="nl-NL" sz="1600" dirty="0" err="1">
                <a:solidFill>
                  <a:schemeClr val="tx2"/>
                </a:solidFill>
              </a:rPr>
              <a:t>style</a:t>
            </a:r>
            <a:r>
              <a:rPr lang="nl-NL" sz="1600" dirty="0">
                <a:solidFill>
                  <a:schemeClr val="tx2"/>
                </a:solidFill>
              </a:rPr>
              <a:t>:</a:t>
            </a:r>
            <a:r>
              <a:rPr lang="nl-NL" sz="1600" dirty="0"/>
              <a:t> hands off</a:t>
            </a:r>
          </a:p>
          <a:p>
            <a:pPr>
              <a:lnSpc>
                <a:spcPct val="80000"/>
              </a:lnSpc>
              <a:spcBef>
                <a:spcPct val="60000"/>
              </a:spcBef>
              <a:buFont typeface="Wingdings" pitchFamily="2" charset="2"/>
              <a:buChar char=""/>
            </a:pPr>
            <a:r>
              <a:rPr lang="nl-NL" sz="1600" dirty="0" err="1"/>
              <a:t>Coach's</a:t>
            </a:r>
            <a:r>
              <a:rPr lang="nl-NL" sz="1600" dirty="0"/>
              <a:t> </a:t>
            </a:r>
            <a:r>
              <a:rPr lang="nl-NL" sz="1600" dirty="0" err="1"/>
              <a:t>own</a:t>
            </a:r>
            <a:r>
              <a:rPr lang="nl-NL" sz="1600" dirty="0"/>
              <a:t> </a:t>
            </a:r>
            <a:r>
              <a:rPr lang="nl-NL" sz="1600" dirty="0" err="1"/>
              <a:t>knowledge</a:t>
            </a:r>
            <a:r>
              <a:rPr lang="nl-NL" sz="1600" dirty="0"/>
              <a:t> </a:t>
            </a:r>
            <a:r>
              <a:rPr lang="nl-NL" sz="1600" dirty="0" err="1"/>
              <a:t>and</a:t>
            </a:r>
            <a:r>
              <a:rPr lang="nl-NL" sz="1600" dirty="0"/>
              <a:t> skills </a:t>
            </a:r>
            <a:r>
              <a:rPr lang="nl-NL" sz="1600" dirty="0" err="1"/>
              <a:t>don't</a:t>
            </a:r>
            <a:r>
              <a:rPr lang="nl-NL" sz="1600" dirty="0"/>
              <a:t> limit the </a:t>
            </a:r>
            <a:r>
              <a:rPr lang="nl-NL" sz="1600" dirty="0" err="1"/>
              <a:t>learning</a:t>
            </a:r>
            <a:endParaRPr lang="nl-NL" sz="1600" dirty="0"/>
          </a:p>
          <a:p>
            <a:pPr>
              <a:lnSpc>
                <a:spcPct val="80000"/>
              </a:lnSpc>
              <a:spcBef>
                <a:spcPct val="60000"/>
              </a:spcBef>
              <a:buFont typeface="Wingdings" pitchFamily="2" charset="2"/>
              <a:buChar char=""/>
            </a:pPr>
            <a:r>
              <a:rPr lang="nl-NL" sz="1600" dirty="0"/>
              <a:t>The best performer is </a:t>
            </a:r>
            <a:r>
              <a:rPr lang="nl-NL" sz="1600" b="1" dirty="0" err="1">
                <a:solidFill>
                  <a:schemeClr val="hlink"/>
                </a:solidFill>
              </a:rPr>
              <a:t>not</a:t>
            </a:r>
            <a:r>
              <a:rPr lang="nl-NL" sz="1600" dirty="0"/>
              <a:t> </a:t>
            </a:r>
            <a:r>
              <a:rPr lang="nl-NL" sz="1600" dirty="0" err="1"/>
              <a:t>necessarily</a:t>
            </a:r>
            <a:r>
              <a:rPr lang="nl-NL" sz="1600" dirty="0"/>
              <a:t> the best coach</a:t>
            </a:r>
          </a:p>
          <a:p>
            <a:pPr>
              <a:lnSpc>
                <a:spcPct val="80000"/>
              </a:lnSpc>
              <a:spcBef>
                <a:spcPct val="60000"/>
              </a:spcBef>
              <a:buFont typeface="Wingdings" pitchFamily="2" charset="2"/>
              <a:buChar char=""/>
            </a:pPr>
            <a:r>
              <a:rPr lang="nl-NL" sz="1600" dirty="0" err="1">
                <a:solidFill>
                  <a:schemeClr val="tx2"/>
                </a:solidFill>
              </a:rPr>
              <a:t>Key</a:t>
            </a:r>
            <a:r>
              <a:rPr lang="nl-NL" sz="1600" dirty="0">
                <a:solidFill>
                  <a:schemeClr val="tx2"/>
                </a:solidFill>
              </a:rPr>
              <a:t> </a:t>
            </a:r>
            <a:r>
              <a:rPr lang="nl-NL" sz="1600" dirty="0" err="1">
                <a:solidFill>
                  <a:schemeClr val="tx2"/>
                </a:solidFill>
              </a:rPr>
              <a:t>role</a:t>
            </a:r>
            <a:r>
              <a:rPr lang="nl-NL" sz="1600" dirty="0">
                <a:solidFill>
                  <a:schemeClr val="tx2"/>
                </a:solidFill>
              </a:rPr>
              <a:t>:</a:t>
            </a:r>
            <a:r>
              <a:rPr lang="nl-NL" sz="1600" dirty="0"/>
              <a:t> </a:t>
            </a:r>
            <a:r>
              <a:rPr lang="nl-NL" sz="1600" dirty="0" err="1"/>
              <a:t>to</a:t>
            </a:r>
            <a:r>
              <a:rPr lang="nl-NL" sz="1600" dirty="0"/>
              <a:t> </a:t>
            </a:r>
            <a:r>
              <a:rPr lang="nl-NL" sz="1600" dirty="0" err="1"/>
              <a:t>create</a:t>
            </a:r>
            <a:r>
              <a:rPr lang="nl-NL" sz="1600" dirty="0"/>
              <a:t> </a:t>
            </a:r>
            <a:r>
              <a:rPr lang="nl-NL" sz="1600" dirty="0" err="1"/>
              <a:t>conditions</a:t>
            </a:r>
            <a:r>
              <a:rPr lang="nl-NL" sz="1600" dirty="0"/>
              <a:t> in </a:t>
            </a:r>
            <a:r>
              <a:rPr lang="nl-NL" sz="1600" dirty="0" err="1"/>
              <a:t>which</a:t>
            </a:r>
            <a:r>
              <a:rPr lang="nl-NL" sz="1600" dirty="0"/>
              <a:t> </a:t>
            </a:r>
            <a:r>
              <a:rPr lang="nl-NL" sz="1600" dirty="0" err="1"/>
              <a:t>their</a:t>
            </a:r>
            <a:r>
              <a:rPr lang="nl-NL" sz="1600" dirty="0"/>
              <a:t> </a:t>
            </a:r>
            <a:r>
              <a:rPr lang="nl-NL" sz="1600" dirty="0" err="1"/>
              <a:t>people</a:t>
            </a:r>
            <a:r>
              <a:rPr lang="nl-NL" sz="1600" dirty="0"/>
              <a:t> </a:t>
            </a:r>
            <a:r>
              <a:rPr lang="nl-NL" sz="1600" dirty="0" err="1"/>
              <a:t>can</a:t>
            </a:r>
            <a:r>
              <a:rPr lang="nl-NL" sz="1600" dirty="0"/>
              <a:t> </a:t>
            </a:r>
            <a:r>
              <a:rPr lang="nl-NL" sz="1600" dirty="0" err="1"/>
              <a:t>perform</a:t>
            </a:r>
            <a:r>
              <a:rPr lang="nl-NL" sz="1600" dirty="0"/>
              <a:t> </a:t>
            </a:r>
            <a:r>
              <a:rPr lang="nl-NL" sz="1600" dirty="0" err="1"/>
              <a:t>to</a:t>
            </a:r>
            <a:r>
              <a:rPr lang="nl-NL" sz="1600" dirty="0"/>
              <a:t> </a:t>
            </a:r>
            <a:r>
              <a:rPr lang="nl-NL" sz="1600" dirty="0" err="1"/>
              <a:t>their</a:t>
            </a:r>
            <a:r>
              <a:rPr lang="nl-NL" sz="1600" dirty="0"/>
              <a:t> best </a:t>
            </a:r>
            <a:r>
              <a:rPr lang="nl-NL" sz="1600" dirty="0" err="1"/>
              <a:t>ability</a:t>
            </a:r>
            <a:endParaRPr lang="nl-NL" sz="1600" dirty="0"/>
          </a:p>
        </p:txBody>
      </p:sp>
    </p:spTree>
    <p:extLst>
      <p:ext uri="{BB962C8B-B14F-4D97-AF65-F5344CB8AC3E}">
        <p14:creationId xmlns:p14="http://schemas.microsoft.com/office/powerpoint/2010/main" val="178439459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7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7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7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47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7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7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47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47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59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39180" y="895946"/>
            <a:ext cx="6090841" cy="461800"/>
          </a:xfrm>
        </p:spPr>
        <p:txBody>
          <a:bodyPr/>
          <a:lstStyle/>
          <a:p>
            <a:r>
              <a:rPr lang="nl-NL" sz="3200" dirty="0" err="1"/>
              <a:t>Tasks</a:t>
            </a:r>
            <a:r>
              <a:rPr lang="nl-NL" sz="3200" dirty="0"/>
              <a:t> of the team coach</a:t>
            </a:r>
          </a:p>
        </p:txBody>
      </p:sp>
      <p:sp>
        <p:nvSpPr>
          <p:cNvPr id="141315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965200" y="1828800"/>
            <a:ext cx="6876670" cy="2456873"/>
          </a:xfrm>
        </p:spPr>
        <p:txBody>
          <a:bodyPr/>
          <a:lstStyle/>
          <a:p>
            <a:pPr marL="384000" indent="-384000">
              <a:lnSpc>
                <a:spcPct val="120000"/>
              </a:lnSpc>
              <a:buSzPct val="120000"/>
              <a:buFont typeface="Wingdings" pitchFamily="2" charset="2"/>
              <a:buChar char=""/>
            </a:pPr>
            <a:r>
              <a:rPr lang="nl-NL" sz="2100" dirty="0"/>
              <a:t>Draw attention </a:t>
            </a:r>
            <a:r>
              <a:rPr lang="nl-NL" sz="2100" dirty="0" err="1"/>
              <a:t>to</a:t>
            </a:r>
            <a:r>
              <a:rPr lang="nl-NL" sz="2100" dirty="0"/>
              <a:t> the team </a:t>
            </a:r>
            <a:r>
              <a:rPr lang="nl-NL" sz="2100" dirty="0" err="1"/>
              <a:t>process</a:t>
            </a:r>
            <a:endParaRPr lang="nl-NL" sz="2100" dirty="0"/>
          </a:p>
          <a:p>
            <a:pPr marL="384000" indent="-384000">
              <a:lnSpc>
                <a:spcPct val="120000"/>
              </a:lnSpc>
              <a:buSzPct val="120000"/>
              <a:buFont typeface="Wingdings" pitchFamily="2" charset="2"/>
              <a:buChar char=""/>
            </a:pPr>
            <a:r>
              <a:rPr lang="nl-NL" sz="2100" dirty="0" err="1"/>
              <a:t>Leave</a:t>
            </a:r>
            <a:r>
              <a:rPr lang="nl-NL" sz="2100" dirty="0"/>
              <a:t> </a:t>
            </a:r>
            <a:r>
              <a:rPr lang="nl-NL" sz="2100" dirty="0" err="1"/>
              <a:t>enough</a:t>
            </a:r>
            <a:r>
              <a:rPr lang="nl-NL" sz="2100" dirty="0"/>
              <a:t> scope</a:t>
            </a:r>
          </a:p>
          <a:p>
            <a:pPr marL="384000" indent="-384000">
              <a:lnSpc>
                <a:spcPct val="120000"/>
              </a:lnSpc>
              <a:buSzPct val="120000"/>
              <a:buFont typeface="Wingdings" pitchFamily="2" charset="2"/>
              <a:buChar char=""/>
            </a:pPr>
            <a:r>
              <a:rPr lang="nl-NL" sz="2100" dirty="0" err="1"/>
              <a:t>Ask</a:t>
            </a:r>
            <a:r>
              <a:rPr lang="nl-NL" sz="2100" dirty="0"/>
              <a:t> </a:t>
            </a:r>
            <a:r>
              <a:rPr lang="nl-NL" sz="2100" dirty="0" err="1"/>
              <a:t>questions</a:t>
            </a:r>
            <a:endParaRPr lang="nl-NL" sz="2100" dirty="0"/>
          </a:p>
          <a:p>
            <a:pPr marL="384000" indent="-384000">
              <a:lnSpc>
                <a:spcPct val="120000"/>
              </a:lnSpc>
              <a:buSzPct val="120000"/>
              <a:buFont typeface="Wingdings" pitchFamily="2" charset="2"/>
              <a:buChar char=""/>
            </a:pPr>
            <a:r>
              <a:rPr lang="nl-NL" sz="2100" dirty="0" err="1"/>
              <a:t>Give</a:t>
            </a:r>
            <a:r>
              <a:rPr lang="nl-NL" sz="2100" dirty="0"/>
              <a:t> feedback</a:t>
            </a:r>
          </a:p>
          <a:p>
            <a:pPr marL="384000" indent="-384000">
              <a:lnSpc>
                <a:spcPct val="120000"/>
              </a:lnSpc>
              <a:buSzPct val="120000"/>
              <a:buFont typeface="Wingdings" pitchFamily="2" charset="2"/>
              <a:buChar char=""/>
            </a:pPr>
            <a:r>
              <a:rPr lang="nl-NL" sz="2100" dirty="0"/>
              <a:t>Set </a:t>
            </a:r>
            <a:r>
              <a:rPr lang="nl-NL" sz="2100" dirty="0" err="1"/>
              <a:t>example</a:t>
            </a:r>
            <a:endParaRPr lang="nl-NL" sz="2100" dirty="0"/>
          </a:p>
        </p:txBody>
      </p:sp>
    </p:spTree>
    <p:extLst>
      <p:ext uri="{BB962C8B-B14F-4D97-AF65-F5344CB8AC3E}">
        <p14:creationId xmlns:p14="http://schemas.microsoft.com/office/powerpoint/2010/main" val="469881342"/>
      </p:ext>
    </p:extLst>
  </p:cSld>
  <p:clrMapOvr>
    <a:masterClrMapping/>
  </p:clrMapOvr>
  <p:transition>
    <p:dissolv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6" name="Text Box 4"/>
          <p:cNvSpPr txBox="1">
            <a:spLocks noChangeArrowheads="1"/>
          </p:cNvSpPr>
          <p:nvPr/>
        </p:nvSpPr>
        <p:spPr bwMode="auto">
          <a:xfrm>
            <a:off x="542723" y="841362"/>
            <a:ext cx="6411480" cy="720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73728" tIns="36864" rIns="73728" bIns="36864">
            <a:spAutoFit/>
          </a:bodyPr>
          <a:lstStyle/>
          <a:p>
            <a:pPr algn="l"/>
            <a:r>
              <a:rPr lang="nl-NL" sz="21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 </a:t>
            </a:r>
            <a:r>
              <a:rPr lang="nl-NL" sz="2100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principle</a:t>
            </a:r>
            <a:r>
              <a:rPr lang="nl-NL" sz="21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nl-NL" sz="2100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any</a:t>
            </a:r>
            <a:r>
              <a:rPr lang="nl-NL" sz="21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team </a:t>
            </a:r>
            <a:r>
              <a:rPr lang="nl-NL" sz="2100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member</a:t>
            </a:r>
            <a:r>
              <a:rPr lang="nl-NL" sz="21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nl-NL" sz="2100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can</a:t>
            </a:r>
            <a:r>
              <a:rPr lang="nl-NL" sz="21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nl-NL" sz="2100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assume</a:t>
            </a:r>
            <a:r>
              <a:rPr lang="nl-NL" sz="21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nl-NL" sz="2100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any</a:t>
            </a:r>
            <a:r>
              <a:rPr lang="nl-NL" sz="21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nl-NL" sz="2100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leadership</a:t>
            </a:r>
            <a:r>
              <a:rPr lang="nl-NL" sz="21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nl-NL" sz="2100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function</a:t>
            </a:r>
            <a:r>
              <a:rPr lang="nl-NL" sz="21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at </a:t>
            </a:r>
            <a:r>
              <a:rPr lang="nl-NL" sz="2100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any</a:t>
            </a:r>
            <a:r>
              <a:rPr lang="nl-NL" sz="21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moment</a:t>
            </a:r>
            <a:endParaRPr lang="nl-NL" sz="2100" b="1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61805" name="Rectangle 13"/>
          <p:cNvSpPr>
            <a:spLocks noGrp="1" noChangeArrowheads="1"/>
          </p:cNvSpPr>
          <p:nvPr>
            <p:ph type="title"/>
          </p:nvPr>
        </p:nvSpPr>
        <p:spPr>
          <a:xfrm>
            <a:off x="863362" y="228600"/>
            <a:ext cx="6090841" cy="246285"/>
          </a:xfrm>
        </p:spPr>
        <p:txBody>
          <a:bodyPr/>
          <a:lstStyle/>
          <a:p>
            <a:r>
              <a:rPr lang="nl-NL" sz="2300" dirty="0"/>
              <a:t>Coaching as a </a:t>
            </a:r>
            <a:r>
              <a:rPr lang="nl-NL" sz="2300" b="1" dirty="0"/>
              <a:t>shared</a:t>
            </a:r>
            <a:r>
              <a:rPr lang="nl-NL" sz="2300" dirty="0"/>
              <a:t> </a:t>
            </a:r>
            <a:r>
              <a:rPr lang="nl-NL" sz="2300" dirty="0" err="1"/>
              <a:t>leadership</a:t>
            </a:r>
            <a:r>
              <a:rPr lang="nl-NL" sz="2300" dirty="0"/>
              <a:t> </a:t>
            </a:r>
            <a:r>
              <a:rPr lang="nl-NL" sz="2300" dirty="0" err="1"/>
              <a:t>function</a:t>
            </a:r>
            <a:endParaRPr lang="nl-NL" sz="2300" dirty="0"/>
          </a:p>
        </p:txBody>
      </p:sp>
      <p:sp>
        <p:nvSpPr>
          <p:cNvPr id="161806" name="Rectangle 14"/>
          <p:cNvSpPr>
            <a:spLocks noGrp="1" noChangeArrowheads="1"/>
          </p:cNvSpPr>
          <p:nvPr>
            <p:ph type="body" idx="1"/>
          </p:nvPr>
        </p:nvSpPr>
        <p:spPr>
          <a:xfrm>
            <a:off x="203200" y="1752600"/>
            <a:ext cx="6876670" cy="1078249"/>
          </a:xfrm>
        </p:spPr>
        <p:txBody>
          <a:bodyPr/>
          <a:lstStyle/>
          <a:p>
            <a:r>
              <a:rPr lang="nl-NL" sz="2000" dirty="0"/>
              <a:t>The team members </a:t>
            </a:r>
            <a:r>
              <a:rPr lang="nl-NL" sz="2000" dirty="0" err="1"/>
              <a:t>increasingly</a:t>
            </a:r>
            <a:r>
              <a:rPr lang="nl-NL" sz="2000" dirty="0"/>
              <a:t> take over the </a:t>
            </a:r>
            <a:r>
              <a:rPr lang="nl-NL" sz="2000" dirty="0" err="1"/>
              <a:t>task</a:t>
            </a:r>
            <a:r>
              <a:rPr lang="nl-NL" sz="2000" dirty="0"/>
              <a:t> of a coach </a:t>
            </a:r>
            <a:r>
              <a:rPr lang="nl-NL" sz="2000" dirty="0" err="1"/>
              <a:t>by</a:t>
            </a:r>
            <a:r>
              <a:rPr lang="nl-NL" sz="2000" dirty="0"/>
              <a:t>:</a:t>
            </a:r>
          </a:p>
          <a:p>
            <a:pPr lvl="1"/>
            <a:r>
              <a:rPr lang="nl-NL" sz="2000" dirty="0" err="1"/>
              <a:t>Calling</a:t>
            </a:r>
            <a:r>
              <a:rPr lang="nl-NL" sz="2000" dirty="0"/>
              <a:t> attention </a:t>
            </a:r>
            <a:r>
              <a:rPr lang="nl-NL" sz="2000" dirty="0" err="1"/>
              <a:t>to</a:t>
            </a:r>
            <a:r>
              <a:rPr lang="nl-NL" sz="2000" dirty="0"/>
              <a:t> the team </a:t>
            </a:r>
            <a:r>
              <a:rPr lang="nl-NL" sz="2000" dirty="0" err="1"/>
              <a:t>process</a:t>
            </a:r>
            <a:endParaRPr lang="nl-NL" sz="2000" dirty="0"/>
          </a:p>
          <a:p>
            <a:pPr lvl="1"/>
            <a:r>
              <a:rPr lang="nl-NL" sz="2000" dirty="0" err="1"/>
              <a:t>Giving</a:t>
            </a:r>
            <a:r>
              <a:rPr lang="nl-NL" sz="2000" dirty="0"/>
              <a:t> </a:t>
            </a:r>
            <a:r>
              <a:rPr lang="nl-NL" sz="2000" dirty="0" err="1"/>
              <a:t>each</a:t>
            </a:r>
            <a:r>
              <a:rPr lang="nl-NL" sz="2000" dirty="0"/>
              <a:t> </a:t>
            </a:r>
            <a:r>
              <a:rPr lang="nl-NL" sz="2000" dirty="0" err="1"/>
              <a:t>other</a:t>
            </a:r>
            <a:r>
              <a:rPr lang="nl-NL" sz="2000" dirty="0"/>
              <a:t> room </a:t>
            </a:r>
            <a:r>
              <a:rPr lang="nl-NL" sz="2000" dirty="0" err="1"/>
              <a:t>to</a:t>
            </a:r>
            <a:r>
              <a:rPr lang="nl-NL" sz="2000" dirty="0"/>
              <a:t> </a:t>
            </a:r>
            <a:r>
              <a:rPr lang="nl-NL" sz="2000" dirty="0" err="1"/>
              <a:t>arrange</a:t>
            </a:r>
            <a:r>
              <a:rPr lang="nl-NL" sz="2000" dirty="0"/>
              <a:t> </a:t>
            </a:r>
            <a:r>
              <a:rPr lang="nl-NL" sz="2000" dirty="0" err="1"/>
              <a:t>the</a:t>
            </a:r>
            <a:r>
              <a:rPr lang="nl-NL" sz="2000" dirty="0"/>
              <a:t> </a:t>
            </a:r>
            <a:r>
              <a:rPr lang="nl-NL" sz="2000" dirty="0" err="1"/>
              <a:t>process</a:t>
            </a:r>
            <a:endParaRPr lang="nl-NL" sz="2000" dirty="0"/>
          </a:p>
          <a:p>
            <a:pPr lvl="1"/>
            <a:r>
              <a:rPr lang="nl-NL" sz="2000" dirty="0" err="1"/>
              <a:t>Asking</a:t>
            </a:r>
            <a:r>
              <a:rPr lang="nl-NL" sz="2000" dirty="0"/>
              <a:t> </a:t>
            </a:r>
            <a:r>
              <a:rPr lang="nl-NL" sz="2000" dirty="0" err="1"/>
              <a:t>each</a:t>
            </a:r>
            <a:r>
              <a:rPr lang="nl-NL" sz="2000" dirty="0"/>
              <a:t> </a:t>
            </a:r>
            <a:r>
              <a:rPr lang="nl-NL" sz="2000" dirty="0" err="1"/>
              <a:t>other</a:t>
            </a:r>
            <a:r>
              <a:rPr lang="nl-NL" sz="2000" dirty="0"/>
              <a:t> </a:t>
            </a:r>
            <a:r>
              <a:rPr lang="nl-NL" sz="2000" dirty="0" err="1"/>
              <a:t>questions</a:t>
            </a:r>
            <a:r>
              <a:rPr lang="nl-NL" sz="2000" dirty="0"/>
              <a:t> </a:t>
            </a:r>
            <a:r>
              <a:rPr lang="nl-NL" sz="2000" dirty="0" err="1"/>
              <a:t>about</a:t>
            </a:r>
            <a:r>
              <a:rPr lang="nl-NL" sz="2000" dirty="0"/>
              <a:t> the </a:t>
            </a:r>
            <a:r>
              <a:rPr lang="nl-NL" sz="2000" dirty="0" err="1"/>
              <a:t>process</a:t>
            </a:r>
            <a:endParaRPr lang="nl-NL" sz="2000" dirty="0"/>
          </a:p>
          <a:p>
            <a:pPr lvl="1"/>
            <a:r>
              <a:rPr lang="nl-NL" sz="2000" dirty="0" err="1"/>
              <a:t>Pointing</a:t>
            </a:r>
            <a:r>
              <a:rPr lang="nl-NL" sz="2000" dirty="0"/>
              <a:t> out </a:t>
            </a:r>
            <a:r>
              <a:rPr lang="nl-NL" sz="2000" dirty="0" err="1"/>
              <a:t>to</a:t>
            </a:r>
            <a:r>
              <a:rPr lang="nl-NL" sz="2000" dirty="0"/>
              <a:t> </a:t>
            </a:r>
            <a:r>
              <a:rPr lang="nl-NL" sz="2000" dirty="0" err="1"/>
              <a:t>each</a:t>
            </a:r>
            <a:r>
              <a:rPr lang="nl-NL" sz="2000" dirty="0"/>
              <a:t> </a:t>
            </a:r>
            <a:r>
              <a:rPr lang="nl-NL" sz="2000" dirty="0" err="1"/>
              <a:t>other</a:t>
            </a:r>
            <a:r>
              <a:rPr lang="nl-NL" sz="2000" dirty="0"/>
              <a:t> </a:t>
            </a:r>
            <a:r>
              <a:rPr lang="nl-NL" sz="2000" dirty="0" err="1"/>
              <a:t>effective</a:t>
            </a:r>
            <a:r>
              <a:rPr lang="nl-NL" sz="2000" dirty="0"/>
              <a:t> </a:t>
            </a:r>
            <a:r>
              <a:rPr lang="nl-NL" sz="2000" dirty="0" err="1"/>
              <a:t>and</a:t>
            </a:r>
            <a:r>
              <a:rPr lang="nl-NL" sz="2000" dirty="0"/>
              <a:t> </a:t>
            </a:r>
            <a:r>
              <a:rPr lang="nl-NL" sz="2000" dirty="0" err="1"/>
              <a:t>ineffective</a:t>
            </a:r>
            <a:r>
              <a:rPr lang="nl-NL" sz="2000" dirty="0"/>
              <a:t> team </a:t>
            </a:r>
            <a:r>
              <a:rPr lang="nl-NL" sz="2000" dirty="0" err="1"/>
              <a:t>behaviour</a:t>
            </a:r>
            <a:endParaRPr lang="nl-NL" sz="2000" dirty="0"/>
          </a:p>
          <a:p>
            <a:pPr lvl="1"/>
            <a:r>
              <a:rPr lang="nl-NL" sz="2000" dirty="0" err="1"/>
              <a:t>Inspiring</a:t>
            </a:r>
            <a:r>
              <a:rPr lang="nl-NL" sz="2000" dirty="0"/>
              <a:t> </a:t>
            </a:r>
            <a:r>
              <a:rPr lang="nl-NL" sz="2000" dirty="0" err="1"/>
              <a:t>and</a:t>
            </a:r>
            <a:r>
              <a:rPr lang="nl-NL" sz="2000" dirty="0"/>
              <a:t> </a:t>
            </a:r>
            <a:r>
              <a:rPr lang="nl-NL" sz="2000" dirty="0" err="1"/>
              <a:t>rewarding</a:t>
            </a:r>
            <a:r>
              <a:rPr lang="nl-NL" sz="2000" dirty="0"/>
              <a:t> </a:t>
            </a:r>
            <a:r>
              <a:rPr lang="nl-NL" sz="2000" dirty="0" err="1"/>
              <a:t>one</a:t>
            </a:r>
            <a:r>
              <a:rPr lang="nl-NL" sz="2000" dirty="0"/>
              <a:t> </a:t>
            </a:r>
            <a:r>
              <a:rPr lang="nl-NL" sz="2000" dirty="0" err="1"/>
              <a:t>another</a:t>
            </a:r>
            <a:endParaRPr lang="nl-NL" sz="2000" dirty="0"/>
          </a:p>
        </p:txBody>
      </p:sp>
    </p:spTree>
    <p:extLst>
      <p:ext uri="{BB962C8B-B14F-4D97-AF65-F5344CB8AC3E}">
        <p14:creationId xmlns:p14="http://schemas.microsoft.com/office/powerpoint/2010/main" val="280902722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1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18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618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18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618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618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618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796" grpId="0" autoUpdateAnimBg="0"/>
      <p:bldP spid="161806" grpId="0" build="p" bldLvl="2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67096-1FEA-1534-A610-96A74CD43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>
                <a:solidFill>
                  <a:srgbClr val="0FCBC2"/>
                </a:solidFill>
              </a:rPr>
              <a:t>3. Coaching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552C6-5DD5-A0C5-F417-196E80D153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0954795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557178" y="104951"/>
            <a:ext cx="6563916" cy="4536371"/>
            <a:chOff x="424" y="85"/>
            <a:chExt cx="4995" cy="3674"/>
          </a:xfrm>
        </p:grpSpPr>
        <p:sp>
          <p:nvSpPr>
            <p:cNvPr id="10247" name="Text Box 7"/>
            <p:cNvSpPr txBox="1">
              <a:spLocks noChangeArrowheads="1"/>
            </p:cNvSpPr>
            <p:nvPr/>
          </p:nvSpPr>
          <p:spPr bwMode="auto">
            <a:xfrm>
              <a:off x="2113" y="85"/>
              <a:ext cx="1352" cy="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nl-NL" dirty="0" err="1"/>
                <a:t>Desired</a:t>
              </a:r>
              <a:r>
                <a:rPr lang="nl-NL" dirty="0"/>
                <a:t> </a:t>
              </a:r>
              <a:r>
                <a:rPr lang="nl-NL" dirty="0" err="1"/>
                <a:t>situation</a:t>
              </a:r>
              <a:endParaRPr lang="nl-NL" dirty="0"/>
            </a:p>
          </p:txBody>
        </p:sp>
        <p:sp>
          <p:nvSpPr>
            <p:cNvPr id="10248" name="Text Box 8"/>
            <p:cNvSpPr txBox="1">
              <a:spLocks noChangeArrowheads="1"/>
            </p:cNvSpPr>
            <p:nvPr/>
          </p:nvSpPr>
          <p:spPr bwMode="auto">
            <a:xfrm>
              <a:off x="4237" y="2521"/>
              <a:ext cx="1182" cy="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nl-NL" dirty="0"/>
                <a:t>resources</a:t>
              </a:r>
            </a:p>
          </p:txBody>
        </p:sp>
        <p:sp>
          <p:nvSpPr>
            <p:cNvPr id="10249" name="Text Box 9"/>
            <p:cNvSpPr txBox="1">
              <a:spLocks noChangeArrowheads="1"/>
            </p:cNvSpPr>
            <p:nvPr/>
          </p:nvSpPr>
          <p:spPr bwMode="auto">
            <a:xfrm>
              <a:off x="2204" y="3460"/>
              <a:ext cx="1351" cy="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nl-NL" dirty="0" err="1"/>
                <a:t>Current</a:t>
              </a:r>
              <a:r>
                <a:rPr lang="nl-NL" dirty="0"/>
                <a:t> </a:t>
              </a:r>
              <a:r>
                <a:rPr lang="nl-NL" dirty="0" err="1"/>
                <a:t>situation</a:t>
              </a:r>
              <a:endParaRPr lang="nl-NL" dirty="0"/>
            </a:p>
          </p:txBody>
        </p:sp>
        <p:sp>
          <p:nvSpPr>
            <p:cNvPr id="10250" name="Text Box 10"/>
            <p:cNvSpPr txBox="1">
              <a:spLocks noChangeArrowheads="1"/>
            </p:cNvSpPr>
            <p:nvPr/>
          </p:nvSpPr>
          <p:spPr bwMode="auto">
            <a:xfrm>
              <a:off x="424" y="2521"/>
              <a:ext cx="955" cy="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nl-NL" dirty="0" err="1"/>
                <a:t>road</a:t>
              </a:r>
              <a:r>
                <a:rPr lang="nl-NL" dirty="0"/>
                <a:t> </a:t>
              </a:r>
              <a:r>
                <a:rPr lang="nl-NL" dirty="0" err="1"/>
                <a:t>blocks</a:t>
              </a:r>
              <a:endParaRPr lang="nl-NL" dirty="0"/>
            </a:p>
          </p:txBody>
        </p:sp>
        <p:sp>
          <p:nvSpPr>
            <p:cNvPr id="10251" name="Line 11"/>
            <p:cNvSpPr>
              <a:spLocks noChangeShapeType="1"/>
            </p:cNvSpPr>
            <p:nvPr/>
          </p:nvSpPr>
          <p:spPr bwMode="auto">
            <a:xfrm flipV="1">
              <a:off x="2837" y="1375"/>
              <a:ext cx="0" cy="1209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nl-NL"/>
            </a:p>
          </p:txBody>
        </p:sp>
        <p:sp>
          <p:nvSpPr>
            <p:cNvPr id="10252" name="Line 12"/>
            <p:cNvSpPr>
              <a:spLocks noChangeShapeType="1"/>
            </p:cNvSpPr>
            <p:nvPr/>
          </p:nvSpPr>
          <p:spPr bwMode="auto">
            <a:xfrm>
              <a:off x="1783" y="2004"/>
              <a:ext cx="2156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nl-NL"/>
            </a:p>
          </p:txBody>
        </p:sp>
      </p:grpSp>
      <p:pic>
        <p:nvPicPr>
          <p:cNvPr id="3" name="Picture 4" descr="http://getthisripped.com/wp-content/uploads/2011/06/Workout-To-Get-Ripped-Before-and-After-2.jpeg">
            <a:extLst>
              <a:ext uri="{FF2B5EF4-FFF2-40B4-BE49-F238E27FC236}">
                <a16:creationId xmlns:a16="http://schemas.microsoft.com/office/drawing/2014/main" id="{E2DE0435-25FC-A314-8EB5-C20DA7D195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2023" y="677939"/>
            <a:ext cx="1645990" cy="976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E220880-284F-C302-91EB-D5349CE965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8800" y="3112307"/>
            <a:ext cx="1254963" cy="1179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>
            <a:extLst>
              <a:ext uri="{FF2B5EF4-FFF2-40B4-BE49-F238E27FC236}">
                <a16:creationId xmlns:a16="http://schemas.microsoft.com/office/drawing/2014/main" id="{A5DCA99C-0CC9-3E20-9966-E3D4BFC1AF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875" y="1995709"/>
            <a:ext cx="1560017" cy="1099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5DBD48C4-69AB-DD54-B15A-E6E2131386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3701" y="2008565"/>
            <a:ext cx="1727223" cy="1086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2742192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875827\AppData\Local\Microsoft\Windows\Temporary Internet Files\Content.IE5\C1DBBY90\current 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3310" y="0"/>
            <a:ext cx="4380666" cy="533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kstvak 3"/>
          <p:cNvSpPr txBox="1"/>
          <p:nvPr/>
        </p:nvSpPr>
        <p:spPr>
          <a:xfrm>
            <a:off x="387023" y="370745"/>
            <a:ext cx="3874430" cy="520724"/>
          </a:xfrm>
          <a:prstGeom prst="rect">
            <a:avLst/>
          </a:prstGeom>
          <a:noFill/>
        </p:spPr>
        <p:txBody>
          <a:bodyPr wrap="square" lIns="73728" tIns="36864" rIns="73728" bIns="36864" rtlCol="0">
            <a:spAutoFit/>
          </a:bodyPr>
          <a:lstStyle/>
          <a:p>
            <a:r>
              <a:rPr lang="nl-NL" sz="2900" b="1" dirty="0"/>
              <a:t>CURRENT SITUATION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486" y="1210838"/>
            <a:ext cx="2728066" cy="2563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5860046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94031-830C-BF85-E654-85A8AF3E8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7320" y="533400"/>
            <a:ext cx="6434559" cy="1143371"/>
          </a:xfrm>
        </p:spPr>
        <p:txBody>
          <a:bodyPr/>
          <a:lstStyle/>
          <a:p>
            <a:r>
              <a:rPr lang="en-NL" dirty="0"/>
              <a:t>Tip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9BF92D-0DBF-6C8D-719B-A2CB8F6BB8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7320" y="1687657"/>
            <a:ext cx="6265280" cy="1981200"/>
          </a:xfrm>
        </p:spPr>
        <p:txBody>
          <a:bodyPr/>
          <a:lstStyle/>
          <a:p>
            <a:pPr algn="l"/>
            <a:r>
              <a:rPr lang="en-NL" dirty="0"/>
              <a:t>Try to get the person into the state</a:t>
            </a:r>
          </a:p>
          <a:p>
            <a:pPr marL="457200" indent="-457200" algn="l">
              <a:buFontTx/>
              <a:buChar char="-"/>
            </a:pPr>
            <a:r>
              <a:rPr lang="en-NL" sz="2800" dirty="0"/>
              <a:t>Can you give an example /moment</a:t>
            </a:r>
          </a:p>
          <a:p>
            <a:pPr marL="457200" indent="-457200" algn="l">
              <a:buFontTx/>
              <a:buChar char="-"/>
            </a:pPr>
            <a:r>
              <a:rPr lang="en-GB" sz="2800" dirty="0"/>
              <a:t>What did you see, hear, feel</a:t>
            </a:r>
          </a:p>
          <a:p>
            <a:pPr marL="457200" indent="-457200" algn="l">
              <a:buFontTx/>
              <a:buChar char="-"/>
            </a:pPr>
            <a:r>
              <a:rPr lang="en-GB" sz="2800" dirty="0"/>
              <a:t>(Even when it is heavy)</a:t>
            </a:r>
            <a:endParaRPr lang="en-NL" sz="2800" dirty="0"/>
          </a:p>
        </p:txBody>
      </p:sp>
    </p:spTree>
    <p:extLst>
      <p:ext uri="{BB962C8B-B14F-4D97-AF65-F5344CB8AC3E}">
        <p14:creationId xmlns:p14="http://schemas.microsoft.com/office/powerpoint/2010/main" val="10313103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875827\AppData\Local\Microsoft\Windows\Temporary Internet Files\Content.IE5\IUPYM36G\desired 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01800" y="891469"/>
            <a:ext cx="4604004" cy="410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kstvak 4"/>
          <p:cNvSpPr txBox="1"/>
          <p:nvPr/>
        </p:nvSpPr>
        <p:spPr>
          <a:xfrm>
            <a:off x="2108200" y="370745"/>
            <a:ext cx="3874430" cy="520724"/>
          </a:xfrm>
          <a:prstGeom prst="rect">
            <a:avLst/>
          </a:prstGeom>
          <a:noFill/>
        </p:spPr>
        <p:txBody>
          <a:bodyPr wrap="square" lIns="73728" tIns="36864" rIns="73728" bIns="36864" rtlCol="0">
            <a:spAutoFit/>
          </a:bodyPr>
          <a:lstStyle/>
          <a:p>
            <a:r>
              <a:rPr lang="nl-NL" sz="2900" b="1" dirty="0"/>
              <a:t>DESIRED SITUATION</a:t>
            </a:r>
          </a:p>
        </p:txBody>
      </p:sp>
      <p:pic>
        <p:nvPicPr>
          <p:cNvPr id="4100" name="Picture 4" descr="http://getthisripped.com/wp-content/uploads/2011/06/Workout-To-Get-Ripped-Before-and-After-2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6961" y="1658888"/>
            <a:ext cx="3890376" cy="2307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2388656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C0FD9-20E0-E6AA-D3E0-F4DE6B06A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Tips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7355F-34DC-A2DF-10B8-5C69A47DFD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NL" dirty="0"/>
              <a:t>Again: Try to get the person into the state</a:t>
            </a:r>
          </a:p>
          <a:p>
            <a:pPr marL="457200" indent="-457200" algn="l">
              <a:buFontTx/>
              <a:buChar char="-"/>
            </a:pPr>
            <a:r>
              <a:rPr lang="en-NL" sz="3200" dirty="0"/>
              <a:t>Can you give an example /moment</a:t>
            </a:r>
          </a:p>
          <a:p>
            <a:pPr marL="457200" indent="-457200" algn="l">
              <a:buFontTx/>
              <a:buChar char="-"/>
            </a:pPr>
            <a:r>
              <a:rPr lang="en-GB" sz="3200" dirty="0"/>
              <a:t>What did you see, hear, feel</a:t>
            </a:r>
          </a:p>
          <a:p>
            <a:pPr marL="457200" indent="-457200" algn="l">
              <a:buFontTx/>
              <a:buChar char="-"/>
            </a:pPr>
            <a:r>
              <a:rPr lang="nl-NL" sz="3200" dirty="0" err="1"/>
              <a:t>Hopefully</a:t>
            </a:r>
            <a:r>
              <a:rPr lang="nl-NL" sz="3200" dirty="0"/>
              <a:t> </a:t>
            </a:r>
            <a:r>
              <a:rPr lang="nl-NL" sz="3200" dirty="0" err="1"/>
              <a:t>the</a:t>
            </a:r>
            <a:r>
              <a:rPr lang="nl-NL" sz="3200" dirty="0"/>
              <a:t> </a:t>
            </a:r>
            <a:r>
              <a:rPr lang="nl-NL" sz="3200" dirty="0" err="1"/>
              <a:t>difference</a:t>
            </a:r>
            <a:r>
              <a:rPr lang="nl-NL" sz="3200" dirty="0"/>
              <a:t> </a:t>
            </a:r>
            <a:r>
              <a:rPr lang="nl-NL" sz="3200" dirty="0" err="1"/>
              <a:t>with</a:t>
            </a:r>
            <a:r>
              <a:rPr lang="nl-NL" sz="3200" dirty="0"/>
              <a:t> </a:t>
            </a:r>
            <a:r>
              <a:rPr lang="nl-NL" sz="3200" dirty="0" err="1"/>
              <a:t>current</a:t>
            </a:r>
            <a:r>
              <a:rPr lang="nl-NL" sz="3200" dirty="0"/>
              <a:t> </a:t>
            </a:r>
            <a:r>
              <a:rPr lang="nl-NL" sz="3200" dirty="0" err="1"/>
              <a:t>situation</a:t>
            </a:r>
            <a:r>
              <a:rPr lang="nl-NL" sz="3200" dirty="0"/>
              <a:t> is </a:t>
            </a:r>
            <a:r>
              <a:rPr lang="nl-NL" sz="3200" dirty="0" err="1"/>
              <a:t>clear</a:t>
            </a:r>
            <a:endParaRPr lang="en-NL" sz="3200" dirty="0"/>
          </a:p>
          <a:p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2915242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875827\AppData\Local\Microsoft\Windows\Temporary Internet Files\Content.IE5\IUPYM36G\imped1 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16000" y="818795"/>
            <a:ext cx="3755217" cy="451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kstvak 4"/>
          <p:cNvSpPr txBox="1"/>
          <p:nvPr/>
        </p:nvSpPr>
        <p:spPr>
          <a:xfrm>
            <a:off x="2956247" y="231438"/>
            <a:ext cx="3874430" cy="520724"/>
          </a:xfrm>
          <a:prstGeom prst="rect">
            <a:avLst/>
          </a:prstGeom>
          <a:noFill/>
        </p:spPr>
        <p:txBody>
          <a:bodyPr wrap="square" lIns="73728" tIns="36864" rIns="73728" bIns="36864" rtlCol="0">
            <a:spAutoFit/>
          </a:bodyPr>
          <a:lstStyle/>
          <a:p>
            <a:r>
              <a:rPr lang="nl-NL" sz="2900" b="1" dirty="0"/>
              <a:t>ROAD BLOCKS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9321" y="1305538"/>
            <a:ext cx="3708260" cy="2613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5273048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7F90A-DF37-C10E-1E34-96E380428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DCC70-0B97-6B5D-0F1E-E2A308A2C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NL" dirty="0"/>
              <a:t>What are barriers?</a:t>
            </a:r>
          </a:p>
          <a:p>
            <a:r>
              <a:rPr lang="en-NL" dirty="0"/>
              <a:t>(4Wh) When and where do these occur?</a:t>
            </a:r>
          </a:p>
          <a:p>
            <a:r>
              <a:rPr lang="en-NL" dirty="0"/>
              <a:t>Who is involved / whose problem is it?</a:t>
            </a:r>
          </a:p>
          <a:p>
            <a:r>
              <a:rPr lang="en-NL" dirty="0"/>
              <a:t>Why is it a problem?</a:t>
            </a:r>
          </a:p>
          <a:p>
            <a:r>
              <a:rPr lang="en-NL" dirty="0"/>
              <a:t>How does it occur?</a:t>
            </a:r>
          </a:p>
          <a:p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3420928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NL" dirty="0"/>
          </a:p>
        </p:txBody>
      </p:sp>
      <p:pic>
        <p:nvPicPr>
          <p:cNvPr id="3074" name="Picture 2" descr="C:\Users\875827\AppData\Local\Microsoft\Windows\Temporary Internet Files\Content.IE5\C1DBBY90\imped2 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85896" y="0"/>
            <a:ext cx="5078164" cy="533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kstvak 4"/>
          <p:cNvSpPr txBox="1"/>
          <p:nvPr/>
        </p:nvSpPr>
        <p:spPr>
          <a:xfrm>
            <a:off x="387023" y="370745"/>
            <a:ext cx="3874430" cy="520724"/>
          </a:xfrm>
          <a:prstGeom prst="rect">
            <a:avLst/>
          </a:prstGeom>
          <a:noFill/>
        </p:spPr>
        <p:txBody>
          <a:bodyPr wrap="square" lIns="73728" tIns="36864" rIns="73728" bIns="36864" rtlCol="0">
            <a:spAutoFit/>
          </a:bodyPr>
          <a:lstStyle/>
          <a:p>
            <a:r>
              <a:rPr lang="nl-NL" sz="2900" b="1" dirty="0"/>
              <a:t>RESOURCES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2895" y="1502587"/>
            <a:ext cx="3745177" cy="235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7518115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E8B99-C0AD-D9D6-2198-3F7E9D53E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C8C04-874D-9785-1BEA-0D13DC4CB8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NL" dirty="0"/>
              <a:t>What can you/we do about it?</a:t>
            </a:r>
          </a:p>
          <a:p>
            <a:r>
              <a:rPr lang="en-NL" dirty="0"/>
              <a:t>Where can we find help?</a:t>
            </a:r>
          </a:p>
          <a:p>
            <a:r>
              <a:rPr lang="en-NL" dirty="0"/>
              <a:t>Who can help?</a:t>
            </a:r>
          </a:p>
          <a:p>
            <a:r>
              <a:rPr lang="en-NL" dirty="0"/>
              <a:t>What factors facilitate the desire?</a:t>
            </a:r>
          </a:p>
        </p:txBody>
      </p:sp>
    </p:spTree>
    <p:extLst>
      <p:ext uri="{BB962C8B-B14F-4D97-AF65-F5344CB8AC3E}">
        <p14:creationId xmlns:p14="http://schemas.microsoft.com/office/powerpoint/2010/main" val="2542568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DB8C8-E2BF-F669-A822-45A62881F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Evaluation</a:t>
            </a:r>
          </a:p>
        </p:txBody>
      </p:sp>
      <p:pic>
        <p:nvPicPr>
          <p:cNvPr id="5" name="Content Placeholder 4" descr="Timeline&#10;&#10;Description automatically generated">
            <a:extLst>
              <a:ext uri="{FF2B5EF4-FFF2-40B4-BE49-F238E27FC236}">
                <a16:creationId xmlns:a16="http://schemas.microsoft.com/office/drawing/2014/main" id="{8CF0D3B6-BE79-40A9-F8ED-97545BE92F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1153" y="1244600"/>
            <a:ext cx="5086894" cy="3519488"/>
          </a:xfrm>
        </p:spPr>
      </p:pic>
    </p:spTree>
    <p:extLst>
      <p:ext uri="{BB962C8B-B14F-4D97-AF65-F5344CB8AC3E}">
        <p14:creationId xmlns:p14="http://schemas.microsoft.com/office/powerpoint/2010/main" val="18938736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78460" y="101600"/>
            <a:ext cx="6812280" cy="889000"/>
          </a:xfrm>
        </p:spPr>
        <p:txBody>
          <a:bodyPr/>
          <a:lstStyle/>
          <a:p>
            <a:r>
              <a:rPr lang="nl-NL" dirty="0">
                <a:solidFill>
                  <a:srgbClr val="00A7A2"/>
                </a:solidFill>
              </a:rPr>
              <a:t>Program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378460" y="990600"/>
            <a:ext cx="6812280" cy="3520193"/>
          </a:xfrm>
        </p:spPr>
        <p:txBody>
          <a:bodyPr/>
          <a:lstStyle/>
          <a:p>
            <a:pPr marL="0" indent="0">
              <a:buNone/>
            </a:pPr>
            <a:r>
              <a:rPr lang="nl-NL" dirty="0">
                <a:solidFill>
                  <a:srgbClr val="0FCBC2"/>
                </a:solidFill>
              </a:rPr>
              <a:t>Day 2</a:t>
            </a:r>
          </a:p>
          <a:p>
            <a:pPr marL="0" indent="0">
              <a:buNone/>
            </a:pP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Back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to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learning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styles</a:t>
            </a:r>
            <a:endParaRPr lang="nl-NL" dirty="0">
              <a:solidFill>
                <a:schemeClr val="bg1">
                  <a:lumMod val="65000"/>
                </a:schemeClr>
              </a:solidFill>
            </a:endParaRPr>
          </a:p>
          <a:p>
            <a:pPr marL="514350" indent="-514350">
              <a:buAutoNum type="arabicPeriod"/>
            </a:pP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Peer coaching</a:t>
            </a:r>
          </a:p>
          <a:p>
            <a:pPr marL="514350" indent="-514350">
              <a:buAutoNum type="arabicPeriod"/>
            </a:pP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Coaching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method</a:t>
            </a:r>
            <a:endParaRPr lang="nl-NL" dirty="0">
              <a:solidFill>
                <a:schemeClr val="bg1">
                  <a:lumMod val="65000"/>
                </a:schemeClr>
              </a:solidFill>
            </a:endParaRPr>
          </a:p>
          <a:p>
            <a:pPr marL="514350" indent="-514350">
              <a:buFont typeface="Arial" pitchFamily="34" charset="0"/>
              <a:buAutoNum type="arabicPeriod"/>
            </a:pPr>
            <a:r>
              <a:rPr lang="nl-NL" dirty="0" err="1">
                <a:solidFill>
                  <a:srgbClr val="0FCBC2"/>
                </a:solidFill>
              </a:rPr>
              <a:t>Where</a:t>
            </a:r>
            <a:r>
              <a:rPr lang="nl-NL" dirty="0">
                <a:solidFill>
                  <a:srgbClr val="0FCBC2"/>
                </a:solidFill>
              </a:rPr>
              <a:t> </a:t>
            </a:r>
            <a:r>
              <a:rPr lang="nl-NL" dirty="0" err="1">
                <a:solidFill>
                  <a:srgbClr val="0FCBC2"/>
                </a:solidFill>
              </a:rPr>
              <a:t>can</a:t>
            </a:r>
            <a:r>
              <a:rPr lang="nl-NL" dirty="0">
                <a:solidFill>
                  <a:srgbClr val="0FCBC2"/>
                </a:solidFill>
              </a:rPr>
              <a:t> </a:t>
            </a:r>
            <a:r>
              <a:rPr lang="nl-NL" dirty="0" err="1">
                <a:solidFill>
                  <a:srgbClr val="0FCBC2"/>
                </a:solidFill>
              </a:rPr>
              <a:t>the</a:t>
            </a:r>
            <a:r>
              <a:rPr lang="nl-NL" dirty="0">
                <a:solidFill>
                  <a:srgbClr val="0FCBC2"/>
                </a:solidFill>
              </a:rPr>
              <a:t> PDCA </a:t>
            </a:r>
            <a:r>
              <a:rPr lang="nl-NL" dirty="0" err="1">
                <a:solidFill>
                  <a:srgbClr val="0FCBC2"/>
                </a:solidFill>
              </a:rPr>
              <a:t>falter</a:t>
            </a:r>
            <a:r>
              <a:rPr lang="nl-NL" dirty="0">
                <a:solidFill>
                  <a:srgbClr val="0FCBC2"/>
                </a:solidFill>
              </a:rPr>
              <a:t>?</a:t>
            </a:r>
          </a:p>
          <a:p>
            <a:pPr marL="514350" indent="-514350">
              <a:buAutoNum type="arabicPeriod"/>
            </a:pPr>
            <a:r>
              <a:rPr lang="nl-NL" dirty="0" err="1">
                <a:solidFill>
                  <a:srgbClr val="0FCBC2"/>
                </a:solidFill>
              </a:rPr>
              <a:t>Uppercurrent</a:t>
            </a:r>
            <a:r>
              <a:rPr lang="nl-NL" dirty="0">
                <a:solidFill>
                  <a:srgbClr val="0FCBC2"/>
                </a:solidFill>
              </a:rPr>
              <a:t> </a:t>
            </a:r>
            <a:r>
              <a:rPr lang="nl-NL" dirty="0" err="1">
                <a:solidFill>
                  <a:srgbClr val="0FCBC2"/>
                </a:solidFill>
              </a:rPr>
              <a:t>and</a:t>
            </a:r>
            <a:r>
              <a:rPr lang="nl-NL" dirty="0">
                <a:solidFill>
                  <a:srgbClr val="0FCBC2"/>
                </a:solidFill>
              </a:rPr>
              <a:t> </a:t>
            </a:r>
            <a:r>
              <a:rPr lang="nl-NL" dirty="0" err="1">
                <a:solidFill>
                  <a:srgbClr val="0FCBC2"/>
                </a:solidFill>
              </a:rPr>
              <a:t>undercurrent</a:t>
            </a:r>
            <a:endParaRPr lang="nl-NL" dirty="0">
              <a:solidFill>
                <a:srgbClr val="0FCBC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14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20A5F-A6B0-6DE6-6BBD-B52391AB11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sz="3200" dirty="0">
                <a:solidFill>
                  <a:srgbClr val="0FCBC2"/>
                </a:solidFill>
              </a:rPr>
              <a:t>3. Where can the PDCA falter?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191D5-DD27-C592-323C-0DB430DA6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1981200"/>
            <a:ext cx="6812280" cy="352019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A</a:t>
            </a:r>
            <a:r>
              <a:rPr lang="en-NL" dirty="0"/>
              <a:t>nd what can you do about it.</a:t>
            </a:r>
          </a:p>
        </p:txBody>
      </p:sp>
    </p:spTree>
    <p:extLst>
      <p:ext uri="{BB962C8B-B14F-4D97-AF65-F5344CB8AC3E}">
        <p14:creationId xmlns:p14="http://schemas.microsoft.com/office/powerpoint/2010/main" val="1783214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DB7D0-FDA6-2380-FEF0-52753180B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C8EBF-B607-DA86-809F-30501FECC6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NL" dirty="0"/>
              <a:t>Individual level</a:t>
            </a:r>
          </a:p>
          <a:p>
            <a:r>
              <a:rPr lang="en-GB" dirty="0"/>
              <a:t>T</a:t>
            </a:r>
            <a:r>
              <a:rPr lang="en-NL" dirty="0"/>
              <a:t>eam level</a:t>
            </a:r>
          </a:p>
          <a:p>
            <a:r>
              <a:rPr lang="en-NL" dirty="0"/>
              <a:t>Organisational level</a:t>
            </a:r>
          </a:p>
        </p:txBody>
      </p:sp>
    </p:spTree>
    <p:extLst>
      <p:ext uri="{BB962C8B-B14F-4D97-AF65-F5344CB8AC3E}">
        <p14:creationId xmlns:p14="http://schemas.microsoft.com/office/powerpoint/2010/main" val="299117355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94E3A-5D73-3071-25ED-19C5D4B38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L"/>
          </a:p>
        </p:txBody>
      </p:sp>
      <p:pic>
        <p:nvPicPr>
          <p:cNvPr id="1026" name="Picture 2" descr="Artikelen procesmanagement en de Deming PDCA cyclus">
            <a:extLst>
              <a:ext uri="{FF2B5EF4-FFF2-40B4-BE49-F238E27FC236}">
                <a16:creationId xmlns:a16="http://schemas.microsoft.com/office/drawing/2014/main" id="{7BDB3894-645D-E86B-0CDC-F62898FE20F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856" y="1244600"/>
            <a:ext cx="3519488" cy="351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895269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45B98-0F35-96C3-6F75-ABB5F9C89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Team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7A68E-8C7D-4C49-E10E-6A7931A169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NL" dirty="0"/>
              <a:t>Barriers and resources in planning.</a:t>
            </a:r>
          </a:p>
          <a:p>
            <a:r>
              <a:rPr lang="en-NL" dirty="0"/>
              <a:t>Do you have a plan/procedure/protocol at all?</a:t>
            </a:r>
          </a:p>
          <a:p>
            <a:r>
              <a:rPr lang="en-NL" dirty="0"/>
              <a:t>Does staff know that?</a:t>
            </a:r>
          </a:p>
          <a:p>
            <a:r>
              <a:rPr lang="en-NL" dirty="0"/>
              <a:t>Does staff know what is in it?</a:t>
            </a:r>
          </a:p>
          <a:p>
            <a:endParaRPr lang="en-NL" dirty="0"/>
          </a:p>
          <a:p>
            <a:r>
              <a:rPr lang="en-NL" dirty="0"/>
              <a:t>So?</a:t>
            </a:r>
          </a:p>
        </p:txBody>
      </p:sp>
    </p:spTree>
    <p:extLst>
      <p:ext uri="{BB962C8B-B14F-4D97-AF65-F5344CB8AC3E}">
        <p14:creationId xmlns:p14="http://schemas.microsoft.com/office/powerpoint/2010/main" val="786966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0F312-059E-60B2-DC73-D791A39B9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Do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114E3-1F5C-552F-5443-D52EA4628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NL" dirty="0"/>
              <a:t>What are barriers en resources in doing what you planned?</a:t>
            </a:r>
          </a:p>
          <a:p>
            <a:r>
              <a:rPr lang="en-NL" dirty="0"/>
              <a:t>Does staff know how to do?</a:t>
            </a:r>
          </a:p>
          <a:p>
            <a:endParaRPr lang="en-NL" dirty="0"/>
          </a:p>
          <a:p>
            <a:endParaRPr lang="en-NL" dirty="0"/>
          </a:p>
          <a:p>
            <a:r>
              <a:rPr lang="en-NL" dirty="0"/>
              <a:t>So?</a:t>
            </a:r>
          </a:p>
        </p:txBody>
      </p:sp>
    </p:spTree>
    <p:extLst>
      <p:ext uri="{BB962C8B-B14F-4D97-AF65-F5344CB8AC3E}">
        <p14:creationId xmlns:p14="http://schemas.microsoft.com/office/powerpoint/2010/main" val="162683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6C896-73FB-25D3-B569-FE2FB6FDA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Check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E4EA4-5E00-948B-D9C7-D5D7C6607D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NL" dirty="0"/>
              <a:t>Barriers and resources in checking.</a:t>
            </a:r>
          </a:p>
          <a:p>
            <a:r>
              <a:rPr lang="en-NL" dirty="0"/>
              <a:t>Do you check? With whom?</a:t>
            </a:r>
          </a:p>
          <a:p>
            <a:r>
              <a:rPr lang="en-NL" dirty="0"/>
              <a:t>Do you analyse the results? (stoplight?)</a:t>
            </a:r>
          </a:p>
          <a:p>
            <a:r>
              <a:rPr lang="en-NL" dirty="0"/>
              <a:t>Do you discuss how to adjust?</a:t>
            </a:r>
          </a:p>
          <a:p>
            <a:r>
              <a:rPr lang="en-NL" dirty="0"/>
              <a:t>So?</a:t>
            </a:r>
          </a:p>
        </p:txBody>
      </p:sp>
    </p:spTree>
    <p:extLst>
      <p:ext uri="{BB962C8B-B14F-4D97-AF65-F5344CB8AC3E}">
        <p14:creationId xmlns:p14="http://schemas.microsoft.com/office/powerpoint/2010/main" val="1797417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BFB70-21E4-D9A0-F29B-3495255A1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DBC79-ADCD-BE54-96C2-395770B8A5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NL" dirty="0"/>
              <a:t>Barriers and resources in acting upon the check.</a:t>
            </a:r>
          </a:p>
          <a:p>
            <a:r>
              <a:rPr lang="en-NL" dirty="0"/>
              <a:t>Do people adjust?</a:t>
            </a:r>
          </a:p>
          <a:p>
            <a:r>
              <a:rPr lang="en-NL" dirty="0"/>
              <a:t>Are decisions taken?</a:t>
            </a:r>
          </a:p>
          <a:p>
            <a:r>
              <a:rPr lang="en-NL" dirty="0"/>
              <a:t>So?</a:t>
            </a:r>
          </a:p>
        </p:txBody>
      </p:sp>
    </p:spTree>
    <p:extLst>
      <p:ext uri="{BB962C8B-B14F-4D97-AF65-F5344CB8AC3E}">
        <p14:creationId xmlns:p14="http://schemas.microsoft.com/office/powerpoint/2010/main" val="1083594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78460" y="101600"/>
            <a:ext cx="6812280" cy="889000"/>
          </a:xfrm>
        </p:spPr>
        <p:txBody>
          <a:bodyPr/>
          <a:lstStyle/>
          <a:p>
            <a:r>
              <a:rPr lang="nl-NL" dirty="0">
                <a:solidFill>
                  <a:srgbClr val="00A7A2"/>
                </a:solidFill>
              </a:rPr>
              <a:t>Program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378460" y="990600"/>
            <a:ext cx="6812280" cy="3520193"/>
          </a:xfrm>
        </p:spPr>
        <p:txBody>
          <a:bodyPr/>
          <a:lstStyle/>
          <a:p>
            <a:pPr marL="0" indent="0">
              <a:buNone/>
            </a:pPr>
            <a:r>
              <a:rPr lang="nl-NL" dirty="0">
                <a:solidFill>
                  <a:srgbClr val="0FCBC2"/>
                </a:solidFill>
              </a:rPr>
              <a:t>Day 2</a:t>
            </a:r>
          </a:p>
          <a:p>
            <a:pPr marL="0" indent="0">
              <a:buNone/>
            </a:pP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Back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to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learning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styles</a:t>
            </a:r>
            <a:endParaRPr lang="nl-NL" dirty="0">
              <a:solidFill>
                <a:schemeClr val="bg1">
                  <a:lumMod val="65000"/>
                </a:schemeClr>
              </a:solidFill>
            </a:endParaRPr>
          </a:p>
          <a:p>
            <a:pPr marL="514350" indent="-514350">
              <a:buAutoNum type="arabicPeriod"/>
            </a:pP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Peer coaching</a:t>
            </a:r>
          </a:p>
          <a:p>
            <a:pPr marL="514350" indent="-514350">
              <a:buAutoNum type="arabicPeriod"/>
            </a:pP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Coaching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method</a:t>
            </a:r>
            <a:endParaRPr lang="nl-NL" dirty="0">
              <a:solidFill>
                <a:schemeClr val="bg1">
                  <a:lumMod val="65000"/>
                </a:schemeClr>
              </a:solidFill>
            </a:endParaRPr>
          </a:p>
          <a:p>
            <a:pPr marL="514350" indent="-514350">
              <a:buFont typeface="Arial" pitchFamily="34" charset="0"/>
              <a:buAutoNum type="arabicPeriod"/>
            </a:pP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Where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can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the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 PDCA </a:t>
            </a:r>
            <a:r>
              <a:rPr lang="nl-NL" dirty="0" err="1">
                <a:solidFill>
                  <a:schemeClr val="bg1">
                    <a:lumMod val="65000"/>
                  </a:schemeClr>
                </a:solidFill>
              </a:rPr>
              <a:t>falter</a:t>
            </a:r>
            <a:r>
              <a:rPr lang="nl-NL" dirty="0">
                <a:solidFill>
                  <a:schemeClr val="bg1">
                    <a:lumMod val="65000"/>
                  </a:schemeClr>
                </a:solidFill>
              </a:rPr>
              <a:t>?</a:t>
            </a:r>
          </a:p>
          <a:p>
            <a:pPr marL="514350" indent="-514350">
              <a:buAutoNum type="arabicPeriod"/>
            </a:pPr>
            <a:r>
              <a:rPr lang="nl-NL" dirty="0" err="1">
                <a:solidFill>
                  <a:srgbClr val="0FCBC2"/>
                </a:solidFill>
              </a:rPr>
              <a:t>Uppercurrent</a:t>
            </a:r>
            <a:r>
              <a:rPr lang="nl-NL" dirty="0">
                <a:solidFill>
                  <a:srgbClr val="0FCBC2"/>
                </a:solidFill>
              </a:rPr>
              <a:t> </a:t>
            </a:r>
            <a:r>
              <a:rPr lang="nl-NL" dirty="0" err="1">
                <a:solidFill>
                  <a:srgbClr val="0FCBC2"/>
                </a:solidFill>
              </a:rPr>
              <a:t>and</a:t>
            </a:r>
            <a:r>
              <a:rPr lang="nl-NL" dirty="0">
                <a:solidFill>
                  <a:srgbClr val="0FCBC2"/>
                </a:solidFill>
              </a:rPr>
              <a:t> </a:t>
            </a:r>
            <a:r>
              <a:rPr lang="nl-NL" dirty="0" err="1">
                <a:solidFill>
                  <a:srgbClr val="0FCBC2"/>
                </a:solidFill>
              </a:rPr>
              <a:t>undercurrent</a:t>
            </a:r>
            <a:endParaRPr lang="nl-NL" dirty="0">
              <a:solidFill>
                <a:srgbClr val="0FCBC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259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6B246-F378-A6E7-7661-BCB0CFE7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600" y="455181"/>
            <a:ext cx="6987540" cy="1866900"/>
          </a:xfrm>
        </p:spPr>
        <p:txBody>
          <a:bodyPr/>
          <a:lstStyle/>
          <a:p>
            <a:r>
              <a:rPr lang="en-NL" dirty="0">
                <a:solidFill>
                  <a:srgbClr val="0FCBC2"/>
                </a:solidFill>
              </a:rPr>
              <a:t>4. Uppercurrent and undercurrent</a:t>
            </a:r>
          </a:p>
        </p:txBody>
      </p:sp>
      <p:pic>
        <p:nvPicPr>
          <p:cNvPr id="4" name="Veranderen makkelijker maken!" descr="Veranderen makkelijker maken!">
            <a:hlinkClick r:id="" action="ppaction://media"/>
            <a:extLst>
              <a:ext uri="{FF2B5EF4-FFF2-40B4-BE49-F238E27FC236}">
                <a16:creationId xmlns:a16="http://schemas.microsoft.com/office/drawing/2014/main" id="{A791D3F5-1312-7A5E-E797-E0A1E6B2761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44612" y="2133600"/>
            <a:ext cx="4879975" cy="2745219"/>
          </a:xfrm>
        </p:spPr>
      </p:pic>
    </p:spTree>
    <p:extLst>
      <p:ext uri="{BB962C8B-B14F-4D97-AF65-F5344CB8AC3E}">
        <p14:creationId xmlns:p14="http://schemas.microsoft.com/office/powerpoint/2010/main" val="4257598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7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5840B-C4D4-91DD-6F6F-528B976BE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460" y="85590"/>
            <a:ext cx="6812280" cy="889000"/>
          </a:xfrm>
          <a:noFill/>
        </p:spPr>
        <p:txBody>
          <a:bodyPr/>
          <a:lstStyle/>
          <a:p>
            <a:r>
              <a:rPr lang="en-NL" dirty="0">
                <a:solidFill>
                  <a:srgbClr val="00A7A2"/>
                </a:solidFill>
              </a:rPr>
              <a:t>Change</a:t>
            </a:r>
          </a:p>
        </p:txBody>
      </p:sp>
      <p:pic>
        <p:nvPicPr>
          <p:cNvPr id="5" name="Content Placeholder 4" descr="Graphical user interface&#10;&#10;Description automatically generated">
            <a:extLst>
              <a:ext uri="{FF2B5EF4-FFF2-40B4-BE49-F238E27FC236}">
                <a16:creationId xmlns:a16="http://schemas.microsoft.com/office/drawing/2014/main" id="{6083A57F-3013-04C7-1380-81675BC99C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2010" y="913201"/>
            <a:ext cx="4122636" cy="2140220"/>
          </a:xfrm>
          <a:solidFill>
            <a:schemeClr val="bg1"/>
          </a:solidFill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7129E35B-B0F8-EA27-85AE-9563E0EC35C2}"/>
              </a:ext>
            </a:extLst>
          </p:cNvPr>
          <p:cNvSpPr/>
          <p:nvPr/>
        </p:nvSpPr>
        <p:spPr>
          <a:xfrm>
            <a:off x="238907" y="2511290"/>
            <a:ext cx="1600200" cy="1378220"/>
          </a:xfrm>
          <a:prstGeom prst="ellipse">
            <a:avLst/>
          </a:prstGeom>
          <a:solidFill>
            <a:srgbClr val="0FCBC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NL" dirty="0"/>
              <a:t>Current situation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799FE2-4124-5F88-4413-A1FA1F2C77E2}"/>
              </a:ext>
            </a:extLst>
          </p:cNvPr>
          <p:cNvSpPr txBox="1"/>
          <p:nvPr/>
        </p:nvSpPr>
        <p:spPr>
          <a:xfrm>
            <a:off x="2946400" y="728535"/>
            <a:ext cx="56573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NL" dirty="0"/>
          </a:p>
        </p:txBody>
      </p:sp>
      <p:sp>
        <p:nvSpPr>
          <p:cNvPr id="11" name="Heart 10">
            <a:extLst>
              <a:ext uri="{FF2B5EF4-FFF2-40B4-BE49-F238E27FC236}">
                <a16:creationId xmlns:a16="http://schemas.microsoft.com/office/drawing/2014/main" id="{CEF17918-A1F8-8A69-F324-AC7A5D5409E1}"/>
              </a:ext>
            </a:extLst>
          </p:cNvPr>
          <p:cNvSpPr/>
          <p:nvPr/>
        </p:nvSpPr>
        <p:spPr>
          <a:xfrm>
            <a:off x="5882388" y="2537047"/>
            <a:ext cx="1533471" cy="1402080"/>
          </a:xfrm>
          <a:prstGeom prst="heart">
            <a:avLst/>
          </a:prstGeom>
          <a:solidFill>
            <a:srgbClr val="0FCBC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NL" dirty="0"/>
              <a:t>Desired situation</a:t>
            </a:r>
          </a:p>
        </p:txBody>
      </p:sp>
      <p:pic>
        <p:nvPicPr>
          <p:cNvPr id="4" name="Picture 3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0DD6E049-CAF2-D41C-EDF0-1037881B5B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932" y="90237"/>
            <a:ext cx="1681763" cy="945992"/>
          </a:xfrm>
          <a:prstGeom prst="rect">
            <a:avLst/>
          </a:prstGeom>
        </p:spPr>
      </p:pic>
      <p:pic>
        <p:nvPicPr>
          <p:cNvPr id="6" name="Picture 5" descr="Timeline&#10;&#10;Description automatically generated with medium confidence">
            <a:extLst>
              <a:ext uri="{FF2B5EF4-FFF2-40B4-BE49-F238E27FC236}">
                <a16:creationId xmlns:a16="http://schemas.microsoft.com/office/drawing/2014/main" id="{E1335680-6F29-8F9D-661D-F292348EA5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2394" y="2796945"/>
            <a:ext cx="3921867" cy="2284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8452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3A70B-CA87-FFF5-763E-6717DCD8A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Thermometer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DD3DD-91B3-6AB2-E549-0889317927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NL" dirty="0"/>
              <a:t>Elephant dictionary</a:t>
            </a:r>
          </a:p>
          <a:p>
            <a:pPr marL="0" indent="0">
              <a:buNone/>
            </a:pPr>
            <a:endParaRPr lang="en-NL" dirty="0"/>
          </a:p>
          <a:p>
            <a:pPr marL="0" indent="0">
              <a:buNone/>
            </a:pPr>
            <a:r>
              <a:rPr lang="en-NL" dirty="0"/>
              <a:t>Things dont ever change here.</a:t>
            </a:r>
          </a:p>
          <a:p>
            <a:pPr marL="0" indent="0">
              <a:buNone/>
            </a:pPr>
            <a:r>
              <a:rPr lang="en-NL" dirty="0"/>
              <a:t>We do not need to change, everything </a:t>
            </a:r>
            <a:r>
              <a:rPr lang="en-GB" dirty="0"/>
              <a:t>is</a:t>
            </a:r>
            <a:r>
              <a:rPr lang="en-NL" dirty="0"/>
              <a:t> ok!</a:t>
            </a:r>
          </a:p>
          <a:p>
            <a:pPr marL="0" indent="0">
              <a:buNone/>
            </a:pPr>
            <a:r>
              <a:rPr lang="en-NL" dirty="0"/>
              <a:t>We tried this before…</a:t>
            </a:r>
          </a:p>
          <a:p>
            <a:pPr marL="0" indent="0">
              <a:buNone/>
            </a:pPr>
            <a:endParaRPr lang="en-NL" dirty="0"/>
          </a:p>
          <a:p>
            <a:endParaRPr lang="en-NL" dirty="0"/>
          </a:p>
          <a:p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1097857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8BFDF-E0F8-4266-603C-37A29583B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06944-E058-A19E-FB97-C45B76921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85832982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01EF-B4A8-56A2-7E53-4598DEE81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Five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58EA4-4C7E-DF25-3537-07A0D2C14C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NL" dirty="0"/>
              <a:t>Sense of urgency</a:t>
            </a:r>
          </a:p>
          <a:p>
            <a:pPr marL="514350" indent="-514350">
              <a:buAutoNum type="arabicPeriod"/>
            </a:pPr>
            <a:r>
              <a:rPr lang="en-NL" dirty="0"/>
              <a:t>Letting go</a:t>
            </a:r>
          </a:p>
          <a:p>
            <a:pPr marL="514350" indent="-514350">
              <a:buAutoNum type="arabicPeriod"/>
            </a:pPr>
            <a:r>
              <a:rPr lang="en-NL" dirty="0"/>
              <a:t>Do not kn</a:t>
            </a:r>
            <a:r>
              <a:rPr lang="en-GB" dirty="0"/>
              <a:t>ow</a:t>
            </a:r>
            <a:endParaRPr lang="en-NL" dirty="0"/>
          </a:p>
          <a:p>
            <a:pPr marL="514350" indent="-514350">
              <a:buAutoNum type="arabicPeriod"/>
            </a:pPr>
            <a:r>
              <a:rPr lang="en-NL" dirty="0"/>
              <a:t>Co-create</a:t>
            </a:r>
          </a:p>
          <a:p>
            <a:pPr marL="514350" indent="-514350">
              <a:buAutoNum type="arabicPeriod"/>
            </a:pPr>
            <a:r>
              <a:rPr lang="en-NL" dirty="0"/>
              <a:t>New beginning</a:t>
            </a:r>
          </a:p>
        </p:txBody>
      </p:sp>
    </p:spTree>
    <p:extLst>
      <p:ext uri="{BB962C8B-B14F-4D97-AF65-F5344CB8AC3E}">
        <p14:creationId xmlns:p14="http://schemas.microsoft.com/office/powerpoint/2010/main" val="312761239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Leader Time: 6 ways to increase the sense of urgency on your team - The  Business Journals">
            <a:extLst>
              <a:ext uri="{FF2B5EF4-FFF2-40B4-BE49-F238E27FC236}">
                <a16:creationId xmlns:a16="http://schemas.microsoft.com/office/drawing/2014/main" id="{E20BB229-008D-E2C1-2D55-C9556B890BA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23" r="9402" b="1"/>
          <a:stretch/>
        </p:blipFill>
        <p:spPr bwMode="auto">
          <a:xfrm>
            <a:off x="20" y="10"/>
            <a:ext cx="7569180" cy="533399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92219117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D0541CA-B740-46F8-20EC-A563B0B67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460" y="213607"/>
            <a:ext cx="6812280" cy="889000"/>
          </a:xfrm>
        </p:spPr>
        <p:txBody>
          <a:bodyPr/>
          <a:lstStyle/>
          <a:p>
            <a:r>
              <a:rPr lang="en-US" dirty="0"/>
              <a:t>1. Sense of urgency</a:t>
            </a:r>
            <a:br>
              <a:rPr lang="en-US" dirty="0"/>
            </a:b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14B52FB-9849-F963-AB41-098915BF1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1244601"/>
            <a:ext cx="6812280" cy="3520193"/>
          </a:xfrm>
        </p:spPr>
        <p:txBody>
          <a:bodyPr/>
          <a:lstStyle/>
          <a:p>
            <a:pPr marL="514350" indent="-514350">
              <a:buAutoNum type="arabicPeriod"/>
            </a:pPr>
            <a:endParaRPr lang="en-US" dirty="0"/>
          </a:p>
          <a:p>
            <a:pPr fontAlgn="t"/>
            <a:r>
              <a:rPr lang="nl-NL" sz="2400" dirty="0" err="1"/>
              <a:t>Repeat</a:t>
            </a:r>
            <a:r>
              <a:rPr lang="nl-NL" sz="2400" dirty="0"/>
              <a:t>, </a:t>
            </a:r>
            <a:r>
              <a:rPr lang="nl-NL" sz="2400" dirty="0" err="1"/>
              <a:t>repeat</a:t>
            </a:r>
            <a:r>
              <a:rPr lang="nl-NL" sz="2400" dirty="0"/>
              <a:t>, </a:t>
            </a:r>
            <a:r>
              <a:rPr lang="nl-NL" sz="2400" dirty="0" err="1"/>
              <a:t>repeat</a:t>
            </a:r>
            <a:endParaRPr lang="nl-NL" sz="2400" dirty="0"/>
          </a:p>
          <a:p>
            <a:pPr fontAlgn="t"/>
            <a:r>
              <a:rPr lang="nl-NL" sz="2400" dirty="0"/>
              <a:t>Do </a:t>
            </a:r>
            <a:r>
              <a:rPr lang="nl-NL" sz="2400" dirty="0" err="1"/>
              <a:t>not</a:t>
            </a:r>
            <a:r>
              <a:rPr lang="nl-NL" sz="2400" dirty="0"/>
              <a:t> </a:t>
            </a:r>
            <a:r>
              <a:rPr lang="nl-NL" sz="2400" dirty="0" err="1"/>
              <a:t>give</a:t>
            </a:r>
            <a:r>
              <a:rPr lang="nl-NL" sz="2400" dirty="0"/>
              <a:t> up</a:t>
            </a:r>
            <a:endParaRPr lang="en-NL" sz="2400" dirty="0"/>
          </a:p>
          <a:p>
            <a:pPr fontAlgn="t"/>
            <a:r>
              <a:rPr lang="nl-NL" sz="2400" dirty="0"/>
              <a:t>Change </a:t>
            </a:r>
            <a:r>
              <a:rPr lang="nl-NL" sz="2400" dirty="0" err="1"/>
              <a:t>your</a:t>
            </a:r>
            <a:r>
              <a:rPr lang="nl-NL" sz="2400" dirty="0"/>
              <a:t> </a:t>
            </a:r>
            <a:r>
              <a:rPr lang="nl-NL" sz="2400" dirty="0" err="1"/>
              <a:t>own</a:t>
            </a:r>
            <a:r>
              <a:rPr lang="nl-NL" sz="2400" dirty="0"/>
              <a:t> </a:t>
            </a:r>
            <a:r>
              <a:rPr lang="nl-NL" sz="2400" dirty="0" err="1"/>
              <a:t>behaviour</a:t>
            </a:r>
            <a:endParaRPr lang="nl-NL" sz="2400" dirty="0"/>
          </a:p>
          <a:p>
            <a:pPr fontAlgn="t"/>
            <a:r>
              <a:rPr lang="nl-NL" sz="2400" dirty="0" err="1"/>
              <a:t>Inspire</a:t>
            </a:r>
            <a:endParaRPr lang="en-NL" sz="2400" dirty="0"/>
          </a:p>
          <a:p>
            <a:pPr fontAlgn="t"/>
            <a:r>
              <a:rPr lang="nl-NL" sz="2400" dirty="0" err="1"/>
              <a:t>Recognise</a:t>
            </a:r>
            <a:r>
              <a:rPr lang="nl-NL" sz="2400" dirty="0"/>
              <a:t> supporters</a:t>
            </a:r>
          </a:p>
          <a:p>
            <a:pPr fontAlgn="t"/>
            <a:r>
              <a:rPr lang="nl-NL" sz="2400" dirty="0" err="1"/>
              <a:t>Your</a:t>
            </a:r>
            <a:r>
              <a:rPr lang="nl-NL" sz="2400" dirty="0"/>
              <a:t> </a:t>
            </a:r>
            <a:r>
              <a:rPr lang="nl-NL" sz="2400" dirty="0" err="1"/>
              <a:t>urgency</a:t>
            </a:r>
            <a:r>
              <a:rPr lang="nl-NL" sz="2400" dirty="0"/>
              <a:t>???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94222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What We Gain from Letting Go | Meer">
            <a:extLst>
              <a:ext uri="{FF2B5EF4-FFF2-40B4-BE49-F238E27FC236}">
                <a16:creationId xmlns:a16="http://schemas.microsoft.com/office/drawing/2014/main" id="{4E1BC160-7783-F92A-51AA-5F4D42FF77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92" r="1888" b="2"/>
          <a:stretch/>
        </p:blipFill>
        <p:spPr bwMode="auto">
          <a:xfrm>
            <a:off x="20" y="10"/>
            <a:ext cx="7569180" cy="533399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80716051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5E5B4-B930-AF6D-1C23-D0624FEA4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2. Letting go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BC1BE-31F8-F485-21C2-9A212C788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1447800"/>
            <a:ext cx="6812280" cy="3520193"/>
          </a:xfrm>
        </p:spPr>
        <p:txBody>
          <a:bodyPr/>
          <a:lstStyle/>
          <a:p>
            <a:r>
              <a:rPr lang="en-NL" sz="2400" dirty="0">
                <a:latin typeface="Arial" panose="020B0604020202020204" pitchFamily="34" charset="0"/>
                <a:cs typeface="Arial" panose="020B0604020202020204" pitchFamily="34" charset="0"/>
              </a:rPr>
              <a:t>Every change has a price.</a:t>
            </a:r>
          </a:p>
          <a:p>
            <a:r>
              <a:rPr lang="nl-NL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Knowing</a:t>
            </a:r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nl-NL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nl-NL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nl-NL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price</a:t>
            </a:r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is, </a:t>
            </a:r>
            <a:r>
              <a:rPr lang="nl-NL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makes</a:t>
            </a:r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change </a:t>
            </a:r>
            <a:r>
              <a:rPr lang="nl-NL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easier</a:t>
            </a:r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</a:t>
            </a:r>
            <a:r>
              <a:rPr lang="nl-NL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nl-NL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ignore</a:t>
            </a:r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nl-NL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nl-NL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gets</a:t>
            </a:r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lost.</a:t>
            </a:r>
          </a:p>
          <a:p>
            <a:r>
              <a:rPr lang="nl-NL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Recognise</a:t>
            </a:r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supporters</a:t>
            </a:r>
          </a:p>
          <a:p>
            <a:r>
              <a:rPr lang="nl-NL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nl-NL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nl-NL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nl-NL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losses</a:t>
            </a:r>
            <a:r>
              <a:rPr lang="nl-NL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NL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890193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oung Puzzled Woman Gesturing Do Not Know and Holding Smart Phone in Hand.  Oops, Question, Doubt, I Don`t Know. Stock Vector - Illustration of call,  conversation: 132450924">
            <a:extLst>
              <a:ext uri="{FF2B5EF4-FFF2-40B4-BE49-F238E27FC236}">
                <a16:creationId xmlns:a16="http://schemas.microsoft.com/office/drawing/2014/main" id="{CF5C13BC-B30D-36CB-8743-C04483568A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07936" y="52388"/>
            <a:ext cx="4353329" cy="522922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7626494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0B796-3BFD-5FED-8100-6903DCE09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3. Do not know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F1860-F3E2-2A3D-3EAC-D666F836D8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NL" dirty="0"/>
              <a:t>Which behaviour that we do not want reoccurs?</a:t>
            </a:r>
          </a:p>
          <a:p>
            <a:pPr fontAlgn="t"/>
            <a:r>
              <a:rPr lang="nl-NL" dirty="0" err="1"/>
              <a:t>What</a:t>
            </a:r>
            <a:r>
              <a:rPr lang="nl-NL" dirty="0"/>
              <a:t> does </a:t>
            </a:r>
            <a:r>
              <a:rPr lang="nl-NL" dirty="0" err="1"/>
              <a:t>that</a:t>
            </a:r>
            <a:r>
              <a:rPr lang="nl-NL" dirty="0"/>
              <a:t> </a:t>
            </a:r>
            <a:r>
              <a:rPr lang="nl-NL" dirty="0" err="1"/>
              <a:t>solve</a:t>
            </a:r>
            <a:r>
              <a:rPr lang="nl-NL" dirty="0"/>
              <a:t>?</a:t>
            </a:r>
            <a:endParaRPr lang="en-NL" dirty="0"/>
          </a:p>
          <a:p>
            <a:pPr fontAlgn="t"/>
            <a:r>
              <a:rPr lang="nl-NL" dirty="0" err="1"/>
              <a:t>What</a:t>
            </a:r>
            <a:r>
              <a:rPr lang="nl-NL" dirty="0"/>
              <a:t> </a:t>
            </a:r>
            <a:r>
              <a:rPr lang="nl-NL" dirty="0" err="1"/>
              <a:t>will</a:t>
            </a:r>
            <a:r>
              <a:rPr lang="nl-NL" dirty="0"/>
              <a:t> happen, </a:t>
            </a:r>
            <a:r>
              <a:rPr lang="nl-NL" dirty="0" err="1"/>
              <a:t>if</a:t>
            </a:r>
            <a:r>
              <a:rPr lang="nl-NL" dirty="0"/>
              <a:t> </a:t>
            </a:r>
            <a:r>
              <a:rPr lang="nl-NL" dirty="0" err="1"/>
              <a:t>it</a:t>
            </a:r>
            <a:r>
              <a:rPr lang="nl-NL" dirty="0"/>
              <a:t> </a:t>
            </a:r>
            <a:r>
              <a:rPr lang="nl-NL" dirty="0" err="1"/>
              <a:t>stops</a:t>
            </a:r>
            <a:r>
              <a:rPr lang="nl-NL" dirty="0"/>
              <a:t>?</a:t>
            </a:r>
            <a:endParaRPr lang="en-NL" dirty="0"/>
          </a:p>
          <a:p>
            <a:pPr fontAlgn="t"/>
            <a:r>
              <a:rPr lang="nl-NL" dirty="0"/>
              <a:t>Who </a:t>
            </a:r>
            <a:r>
              <a:rPr lang="nl-NL" dirty="0" err="1"/>
              <a:t>will</a:t>
            </a:r>
            <a:r>
              <a:rPr lang="nl-NL" dirty="0"/>
              <a:t> suffer most?</a:t>
            </a:r>
          </a:p>
          <a:p>
            <a:pPr fontAlgn="t"/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whom</a:t>
            </a:r>
            <a:r>
              <a:rPr lang="nl-NL" dirty="0"/>
              <a:t> are </a:t>
            </a:r>
            <a:r>
              <a:rPr lang="nl-NL" dirty="0" err="1"/>
              <a:t>people</a:t>
            </a:r>
            <a:r>
              <a:rPr lang="nl-NL" dirty="0"/>
              <a:t> </a:t>
            </a:r>
            <a:r>
              <a:rPr lang="nl-NL" dirty="0" err="1"/>
              <a:t>loyal</a:t>
            </a:r>
            <a:r>
              <a:rPr lang="nl-NL" dirty="0"/>
              <a:t> in </a:t>
            </a:r>
            <a:r>
              <a:rPr lang="nl-NL" dirty="0" err="1"/>
              <a:t>doing</a:t>
            </a:r>
            <a:r>
              <a:rPr lang="nl-NL" dirty="0"/>
              <a:t> </a:t>
            </a:r>
            <a:r>
              <a:rPr lang="nl-NL" dirty="0" err="1"/>
              <a:t>so</a:t>
            </a:r>
            <a:r>
              <a:rPr lang="nl-NL" dirty="0"/>
              <a:t>? </a:t>
            </a:r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148706075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CB34E214-7A96-6902-293A-08AB1F29A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460" y="213607"/>
            <a:ext cx="6812280" cy="889000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Picture 2" descr="Jaarthema 'Creatie' | Parkstraatgemeente">
            <a:extLst>
              <a:ext uri="{FF2B5EF4-FFF2-40B4-BE49-F238E27FC236}">
                <a16:creationId xmlns:a16="http://schemas.microsoft.com/office/drawing/2014/main" id="{32731261-F6EA-5852-E98C-8AB459189E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0546" y="1244601"/>
            <a:ext cx="5668107" cy="352019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08566503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92226-5BE6-6EC7-5B98-B849238A8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4. Co-create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9ADA6-FFE5-4B61-F94A-6A9B8BF0B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1600200"/>
            <a:ext cx="6812280" cy="3520193"/>
          </a:xfrm>
        </p:spPr>
        <p:txBody>
          <a:bodyPr/>
          <a:lstStyle/>
          <a:p>
            <a:pPr fontAlgn="t"/>
            <a:r>
              <a:rPr lang="nl-NL" sz="2400" dirty="0"/>
              <a:t>Experiment</a:t>
            </a:r>
            <a:endParaRPr lang="en-NL" sz="2400" dirty="0"/>
          </a:p>
          <a:p>
            <a:pPr fontAlgn="t"/>
            <a:r>
              <a:rPr lang="nl-NL" sz="2400" dirty="0" err="1"/>
              <a:t>Within</a:t>
            </a:r>
            <a:r>
              <a:rPr lang="nl-NL" sz="2400" dirty="0"/>
              <a:t> </a:t>
            </a:r>
            <a:r>
              <a:rPr lang="nl-NL" sz="2400" dirty="0" err="1"/>
              <a:t>simple</a:t>
            </a:r>
            <a:r>
              <a:rPr lang="nl-NL" sz="2400" dirty="0"/>
              <a:t> </a:t>
            </a:r>
            <a:r>
              <a:rPr lang="nl-NL" sz="2400" dirty="0" err="1"/>
              <a:t>rules</a:t>
            </a:r>
            <a:endParaRPr lang="en-NL" sz="2400" dirty="0"/>
          </a:p>
          <a:p>
            <a:pPr fontAlgn="t"/>
            <a:r>
              <a:rPr lang="en-NL" sz="2400" dirty="0"/>
              <a:t>We learn from mistakes</a:t>
            </a:r>
          </a:p>
          <a:p>
            <a:pPr fontAlgn="t"/>
            <a:r>
              <a:rPr lang="en-NL" sz="2400" dirty="0"/>
              <a:t>Recognise support</a:t>
            </a:r>
          </a:p>
          <a:p>
            <a:pPr fontAlgn="t"/>
            <a:r>
              <a:rPr lang="nl-NL" sz="2400" dirty="0" err="1"/>
              <a:t>Know</a:t>
            </a:r>
            <a:r>
              <a:rPr lang="nl-NL" sz="2400" dirty="0"/>
              <a:t> </a:t>
            </a:r>
            <a:r>
              <a:rPr lang="nl-NL" sz="2400" dirty="0" err="1"/>
              <a:t>your</a:t>
            </a:r>
            <a:r>
              <a:rPr lang="nl-NL" sz="2400" dirty="0"/>
              <a:t> </a:t>
            </a:r>
            <a:r>
              <a:rPr lang="nl-NL" sz="2400" dirty="0" err="1"/>
              <a:t>own</a:t>
            </a:r>
            <a:r>
              <a:rPr lang="nl-NL" sz="2400" dirty="0"/>
              <a:t> </a:t>
            </a:r>
            <a:r>
              <a:rPr lang="nl-NL" sz="2400" dirty="0" err="1"/>
              <a:t>creation</a:t>
            </a:r>
            <a:r>
              <a:rPr lang="nl-NL" sz="2400" dirty="0"/>
              <a:t> </a:t>
            </a:r>
            <a:r>
              <a:rPr lang="nl-NL" sz="2400" dirty="0" err="1"/>
              <a:t>history</a:t>
            </a:r>
            <a:endParaRPr lang="nl-NL" sz="2400" dirty="0"/>
          </a:p>
          <a:p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263856432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Nieuw begin!">
            <a:extLst>
              <a:ext uri="{FF2B5EF4-FFF2-40B4-BE49-F238E27FC236}">
                <a16:creationId xmlns:a16="http://schemas.microsoft.com/office/drawing/2014/main" id="{F09CDC2C-09CF-7520-101E-3C64D0A11EA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5920"/>
          <a:stretch/>
        </p:blipFill>
        <p:spPr bwMode="auto">
          <a:xfrm>
            <a:off x="20" y="10"/>
            <a:ext cx="7569180" cy="533399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70298610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82A97-01E3-1581-5EB9-69C2D8F21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5. New Beginning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45715-9A28-8937-B381-A62F783312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NL" sz="2400" dirty="0"/>
              <a:t>Be the example</a:t>
            </a:r>
          </a:p>
          <a:p>
            <a:pPr fontAlgn="t"/>
            <a:r>
              <a:rPr lang="nl-NL" sz="2400" dirty="0" err="1"/>
              <a:t>Reward</a:t>
            </a:r>
            <a:r>
              <a:rPr lang="nl-NL" sz="2400" dirty="0"/>
              <a:t> </a:t>
            </a:r>
          </a:p>
          <a:p>
            <a:pPr fontAlgn="t"/>
            <a:r>
              <a:rPr lang="nl-NL" sz="2400" dirty="0" err="1"/>
              <a:t>Cherish</a:t>
            </a:r>
            <a:r>
              <a:rPr lang="nl-NL" sz="2400" dirty="0"/>
              <a:t> </a:t>
            </a:r>
            <a:r>
              <a:rPr lang="nl-NL" sz="2400" dirty="0" err="1"/>
              <a:t>successes</a:t>
            </a:r>
            <a:endParaRPr lang="nl-NL" sz="2400" dirty="0"/>
          </a:p>
          <a:p>
            <a:pPr fontAlgn="t"/>
            <a:r>
              <a:rPr lang="nl-NL" sz="2400" dirty="0" err="1"/>
              <a:t>Recognise</a:t>
            </a:r>
            <a:r>
              <a:rPr lang="nl-NL" sz="2400" dirty="0"/>
              <a:t> support</a:t>
            </a:r>
            <a:endParaRPr lang="en-NL" sz="2400" dirty="0"/>
          </a:p>
          <a:p>
            <a:pPr fontAlgn="t"/>
            <a:r>
              <a:rPr lang="nl-NL" sz="2400" dirty="0" err="1"/>
              <a:t>What</a:t>
            </a:r>
            <a:r>
              <a:rPr lang="nl-NL" sz="2400" dirty="0"/>
              <a:t> is </a:t>
            </a:r>
            <a:r>
              <a:rPr lang="nl-NL" sz="2400" dirty="0" err="1"/>
              <a:t>your</a:t>
            </a:r>
            <a:r>
              <a:rPr lang="nl-NL" sz="2400" dirty="0"/>
              <a:t> </a:t>
            </a:r>
            <a:r>
              <a:rPr lang="nl-NL" sz="2400" dirty="0" err="1"/>
              <a:t>contribution</a:t>
            </a:r>
            <a:r>
              <a:rPr lang="nl-NL" sz="2400" dirty="0"/>
              <a:t>?</a:t>
            </a:r>
            <a:endParaRPr lang="en-NL" sz="2400" dirty="0"/>
          </a:p>
          <a:p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90307755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36600" y="533400"/>
            <a:ext cx="6090840" cy="856191"/>
          </a:xfrm>
        </p:spPr>
        <p:txBody>
          <a:bodyPr/>
          <a:lstStyle/>
          <a:p>
            <a:r>
              <a:rPr lang="en-GB" dirty="0"/>
              <a:t>Resistance</a:t>
            </a:r>
          </a:p>
        </p:txBody>
      </p:sp>
      <p:pic>
        <p:nvPicPr>
          <p:cNvPr id="3" name="3.5. John Kotter - Resistance to Change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46200" y="1371600"/>
            <a:ext cx="4724400" cy="354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7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9171D-BA58-9D26-4BD2-0B86A241F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sz="3200" dirty="0"/>
              <a:t>Rogers (Diffusion of innovation)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8F8B0FA3-CDD8-3C33-FBB8-50F8E7C945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87468"/>
            <a:ext cx="7569200" cy="2959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31616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927B8-FC15-A995-162E-9EE0B921C6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4EF72-D362-BCBA-8712-1D6E47447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1102607"/>
            <a:ext cx="6812280" cy="3520193"/>
          </a:xfrm>
        </p:spPr>
        <p:txBody>
          <a:bodyPr/>
          <a:lstStyle/>
          <a:p>
            <a:r>
              <a:rPr lang="en-GB" sz="2800" dirty="0"/>
              <a:t>Y</a:t>
            </a:r>
            <a:r>
              <a:rPr lang="en-NL" sz="2800" dirty="0"/>
              <a:t>our issues, 4Wh, Ishikawa, intervision</a:t>
            </a:r>
          </a:p>
          <a:p>
            <a:r>
              <a:rPr lang="en-NL" sz="2800" dirty="0"/>
              <a:t>Leadership: vision and action</a:t>
            </a:r>
          </a:p>
          <a:p>
            <a:r>
              <a:rPr lang="en-GB" sz="2800" dirty="0"/>
              <a:t>Y</a:t>
            </a:r>
            <a:r>
              <a:rPr lang="en-NL" sz="2800" dirty="0"/>
              <a:t>our roles: situational leadership</a:t>
            </a:r>
          </a:p>
          <a:p>
            <a:r>
              <a:rPr lang="en-NL" sz="2800" dirty="0"/>
              <a:t>PDCA: what are the barriers / resources</a:t>
            </a:r>
          </a:p>
          <a:p>
            <a:r>
              <a:rPr lang="en-NL" sz="2800" dirty="0"/>
              <a:t>Specifically: directing (meetings); coaching</a:t>
            </a:r>
          </a:p>
          <a:p>
            <a:r>
              <a:rPr lang="en-NL" sz="2800" dirty="0"/>
              <a:t>Understream</a:t>
            </a:r>
          </a:p>
        </p:txBody>
      </p:sp>
    </p:spTree>
    <p:extLst>
      <p:ext uri="{BB962C8B-B14F-4D97-AF65-F5344CB8AC3E}">
        <p14:creationId xmlns:p14="http://schemas.microsoft.com/office/powerpoint/2010/main" val="119258708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AC647-F517-6EB4-C9FD-7B7550292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E5646-F3AD-DBB7-4503-9B077530C9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NL" dirty="0"/>
              <a:t>What do you take home?</a:t>
            </a:r>
          </a:p>
          <a:p>
            <a:r>
              <a:rPr lang="en-NL" dirty="0"/>
              <a:t>Evaluation</a:t>
            </a:r>
          </a:p>
          <a:p>
            <a:r>
              <a:rPr lang="en-NL" dirty="0"/>
              <a:t>Certification</a:t>
            </a:r>
          </a:p>
        </p:txBody>
      </p:sp>
      <p:pic>
        <p:nvPicPr>
          <p:cNvPr id="4" name="y2mate.com - Bob Marley  The Wailers  Get Up Stand Up Live At The Rainbow Theatre London  1977_1080p">
            <a:hlinkClick r:id="" action="ppaction://media"/>
            <a:extLst>
              <a:ext uri="{FF2B5EF4-FFF2-40B4-BE49-F238E27FC236}">
                <a16:creationId xmlns:a16="http://schemas.microsoft.com/office/drawing/2014/main" id="{31F88BA7-8B9B-1042-50C4-4A88250456F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51200" y="2209800"/>
            <a:ext cx="3646311" cy="2051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538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9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ADFDB-E9A6-A4AC-298D-930E31D73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1ECE1-24BD-3937-7B1D-74D1FB7472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429341474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FC163-8803-3634-8447-42363BE98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8DE25-E1A2-F17C-5362-6B57D50BF1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412380730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9EA1D-F16C-5157-1150-BFF064ACB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Conflict resolution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4BEE3-494A-2D11-2C26-E4B73B7602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48575573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660400" y="457200"/>
            <a:ext cx="6433820" cy="781402"/>
          </a:xfrm>
        </p:spPr>
        <p:txBody>
          <a:bodyPr/>
          <a:lstStyle/>
          <a:p>
            <a:r>
              <a:rPr lang="nl-NL" dirty="0">
                <a:solidFill>
                  <a:srgbClr val="00A7A2"/>
                </a:solidFill>
              </a:rPr>
              <a:t>CONFLICT MANAGEMENT</a:t>
            </a:r>
          </a:p>
        </p:txBody>
      </p:sp>
      <p:sp>
        <p:nvSpPr>
          <p:cNvPr id="3" name="Ondertitel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nl-NL" dirty="0">
              <a:solidFill>
                <a:srgbClr val="00A7A2"/>
              </a:solidFill>
            </a:endParaRPr>
          </a:p>
          <a:p>
            <a:endParaRPr lang="nl-NL" dirty="0">
              <a:solidFill>
                <a:srgbClr val="00A7A2"/>
              </a:solidFill>
            </a:endParaRPr>
          </a:p>
        </p:txBody>
      </p:sp>
      <p:pic>
        <p:nvPicPr>
          <p:cNvPr id="4" name="Picture 8" descr="Image result for conflict managemen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55800" y="1371600"/>
            <a:ext cx="3998501" cy="2667000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3" name="Subtitel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" name="conflict williams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614" y="838200"/>
            <a:ext cx="7569200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0559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736600" y="457200"/>
            <a:ext cx="6433820" cy="1143353"/>
          </a:xfrm>
        </p:spPr>
        <p:txBody>
          <a:bodyPr/>
          <a:lstStyle/>
          <a:p>
            <a:r>
              <a:rPr lang="nl-NL" dirty="0" err="1">
                <a:solidFill>
                  <a:srgbClr val="00A7A2"/>
                </a:solidFill>
              </a:rPr>
              <a:t>Definition</a:t>
            </a:r>
            <a:endParaRPr lang="nl-NL" dirty="0">
              <a:solidFill>
                <a:srgbClr val="00A7A2"/>
              </a:solidFill>
            </a:endParaRPr>
          </a:p>
        </p:txBody>
      </p:sp>
      <p:pic>
        <p:nvPicPr>
          <p:cNvPr id="83969" name="Picture 1" descr="CONFLICTan expressed struggle between at least twointerdependent parties who perceive incompatiblegoals, scarce resources...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371600"/>
            <a:ext cx="5207000" cy="3524250"/>
          </a:xfrm>
          <a:prstGeom prst="rect">
            <a:avLst/>
          </a:prstGeom>
          <a:noFill/>
        </p:spPr>
      </p:pic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0" y="0"/>
            <a:ext cx="3313728" cy="661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nl-NL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nl-NL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nl-NL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nl-NL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3976" name="AutoShape 8" descr="Functional conflictConstructiveIncrease information &amp; ideasEncourages innovative thinkingUnshackles different points o..."/>
          <p:cNvSpPr>
            <a:spLocks noChangeAspect="1" noChangeArrowheads="1"/>
          </p:cNvSpPr>
          <p:nvPr/>
        </p:nvSpPr>
        <p:spPr bwMode="auto">
          <a:xfrm>
            <a:off x="155575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77" name="AutoShape 9" descr="Dysfunctional conflictTension, anxiety, stressDrives out low conflict tolerantpeopleReduce trustPoor decision because ..."/>
          <p:cNvSpPr>
            <a:spLocks noChangeAspect="1" noChangeArrowheads="1"/>
          </p:cNvSpPr>
          <p:nvPr/>
        </p:nvSpPr>
        <p:spPr bwMode="auto">
          <a:xfrm>
            <a:off x="349250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78" name="AutoShape 10" descr="Level of conflict     Types of conflict   Organization     Within &amp; between                    organization      Group    ..."/>
          <p:cNvSpPr>
            <a:spLocks noChangeAspect="1" noChangeArrowheads="1"/>
          </p:cNvSpPr>
          <p:nvPr/>
        </p:nvSpPr>
        <p:spPr bwMode="auto">
          <a:xfrm>
            <a:off x="542925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79" name="AutoShape 11" descr="Group ConflictIntragroup conflict:• conflict among members of a group• early stages of group development• ways of doing t..."/>
          <p:cNvSpPr>
            <a:spLocks noChangeAspect="1" noChangeArrowheads="1"/>
          </p:cNvSpPr>
          <p:nvPr/>
        </p:nvSpPr>
        <p:spPr bwMode="auto">
          <a:xfrm>
            <a:off x="736600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80" name="AutoShape 12" descr="Individual ConflictInterpersonal conflict:  • between two or more people a differences in views  about what should be don..."/>
          <p:cNvSpPr>
            <a:spLocks noChangeAspect="1" noChangeArrowheads="1"/>
          </p:cNvSpPr>
          <p:nvPr/>
        </p:nvSpPr>
        <p:spPr bwMode="auto">
          <a:xfrm>
            <a:off x="930275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81" name="AutoShape 13" descr="Conflict Managementis defined as “the opportunity toimprove situations and strengthenrelationships” "/>
          <p:cNvSpPr>
            <a:spLocks noChangeAspect="1" noChangeArrowheads="1"/>
          </p:cNvSpPr>
          <p:nvPr/>
        </p:nvSpPr>
        <p:spPr bwMode="auto">
          <a:xfrm>
            <a:off x="1123950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82" name="AutoShape 14" descr="5 ways to manage conflict•Avoidance•Competition (A)•Accommodation (B)•Compromise (C)•Collaboration (D) "/>
          <p:cNvSpPr>
            <a:spLocks noChangeAspect="1" noChangeArrowheads="1"/>
          </p:cNvSpPr>
          <p:nvPr/>
        </p:nvSpPr>
        <p:spPr bwMode="auto">
          <a:xfrm>
            <a:off x="1317625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83" name="AutoShape 15" descr="Conflict ContinuumI win, you lose (competition—A)I lose or give in (accommodate—B)We both get something (compromise—C)We b..."/>
          <p:cNvSpPr>
            <a:spLocks noChangeAspect="1" noChangeArrowheads="1"/>
          </p:cNvSpPr>
          <p:nvPr/>
        </p:nvSpPr>
        <p:spPr bwMode="auto">
          <a:xfrm>
            <a:off x="1511300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84" name="AutoShape 16" descr="CompetitionPlus •The winner is clear •Winners usually experience gainsMinus •Establishes the battleground for the next c..."/>
          <p:cNvSpPr>
            <a:spLocks noChangeAspect="1" noChangeArrowheads="1"/>
          </p:cNvSpPr>
          <p:nvPr/>
        </p:nvSpPr>
        <p:spPr bwMode="auto">
          <a:xfrm>
            <a:off x="1704975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85" name="AutoShape 17" descr="AccommodationPlus •Curtails conflict situation •Enhances ego of the otherMinus •Sometimes establishes a precedence •Does..."/>
          <p:cNvSpPr>
            <a:spLocks noChangeAspect="1" noChangeArrowheads="1"/>
          </p:cNvSpPr>
          <p:nvPr/>
        </p:nvSpPr>
        <p:spPr bwMode="auto">
          <a:xfrm>
            <a:off x="1898650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86" name="AutoShape 18" descr="CompromisePlus •Shows good will •Establishes friendshipMinus •No one gets what they want •May feel like a dead end "/>
          <p:cNvSpPr>
            <a:spLocks noChangeAspect="1" noChangeArrowheads="1"/>
          </p:cNvSpPr>
          <p:nvPr/>
        </p:nvSpPr>
        <p:spPr bwMode="auto">
          <a:xfrm>
            <a:off x="2092325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87" name="AutoShape 19" descr="CollaborationPlus •Everyone “wins” •Creates good feelingsMinus •Hard to achieve since no one knows how •Often confusing ..."/>
          <p:cNvSpPr>
            <a:spLocks noChangeAspect="1" noChangeArrowheads="1"/>
          </p:cNvSpPr>
          <p:nvPr/>
        </p:nvSpPr>
        <p:spPr bwMode="auto">
          <a:xfrm>
            <a:off x="2286000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88" name="AutoShape 20" descr="Tips for Managing Conflict1. Avoids feelings or perceptions that imply the  other person is wrong or needs to change.2. Co..."/>
          <p:cNvSpPr>
            <a:spLocks noChangeAspect="1" noChangeArrowheads="1"/>
          </p:cNvSpPr>
          <p:nvPr/>
        </p:nvSpPr>
        <p:spPr bwMode="auto">
          <a:xfrm>
            <a:off x="2479675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89" name="AutoShape 21" descr="ConclusionIndividuals should understand theirown personal triggers to better dealwith   conflict situations  in   thework..."/>
          <p:cNvSpPr>
            <a:spLocks noChangeAspect="1" noChangeArrowheads="1"/>
          </p:cNvSpPr>
          <p:nvPr/>
        </p:nvSpPr>
        <p:spPr bwMode="auto">
          <a:xfrm>
            <a:off x="2673350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90" name="AutoShape 22" descr="References:Lakra, Kerobin and Meena, Dinesh chand (2009 and 2010; respectively)Assignment on conflict management, submitte..."/>
          <p:cNvSpPr>
            <a:spLocks noChangeAspect="1" noChangeArrowheads="1"/>
          </p:cNvSpPr>
          <p:nvPr/>
        </p:nvSpPr>
        <p:spPr bwMode="auto">
          <a:xfrm>
            <a:off x="2867025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91" name="AutoShape 23" descr="Conflict management ppt"/>
          <p:cNvSpPr>
            <a:spLocks noChangeAspect="1" noChangeArrowheads="1"/>
          </p:cNvSpPr>
          <p:nvPr/>
        </p:nvSpPr>
        <p:spPr bwMode="auto">
          <a:xfrm>
            <a:off x="3060700" y="-60960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3992" name="AutoShape 24"/>
          <p:cNvSpPr>
            <a:spLocks noChangeAspect="1" noChangeArrowheads="1"/>
          </p:cNvSpPr>
          <p:nvPr/>
        </p:nvSpPr>
        <p:spPr bwMode="auto">
          <a:xfrm>
            <a:off x="155575" y="-46038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pic>
        <p:nvPicPr>
          <p:cNvPr id="2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75200" y="1828800"/>
            <a:ext cx="2528888" cy="189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nl-NL" dirty="0">
                <a:solidFill>
                  <a:srgbClr val="00A7A2"/>
                </a:solidFill>
              </a:rPr>
              <a:t>EXAMPLES</a:t>
            </a:r>
          </a:p>
        </p:txBody>
      </p:sp>
      <p:sp>
        <p:nvSpPr>
          <p:cNvPr id="3" name="Ondertitel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nl-NL"/>
          </a:p>
        </p:txBody>
      </p:sp>
    </p:spTree>
  </p:cSld>
  <p:clrMapOvr>
    <a:masterClrMapping/>
  </p:clrMapOvr>
  <p:transition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431800" y="381000"/>
            <a:ext cx="6433820" cy="1143353"/>
          </a:xfrm>
        </p:spPr>
        <p:txBody>
          <a:bodyPr/>
          <a:lstStyle/>
          <a:p>
            <a:r>
              <a:rPr lang="nl-NL" dirty="0"/>
              <a:t>The </a:t>
            </a:r>
            <a:r>
              <a:rPr lang="nl-NL" dirty="0" err="1"/>
              <a:t>way</a:t>
            </a:r>
            <a:r>
              <a:rPr lang="nl-NL" dirty="0"/>
              <a:t> we </a:t>
            </a:r>
            <a:r>
              <a:rPr lang="nl-NL"/>
              <a:t>react</a:t>
            </a:r>
            <a:endParaRPr lang="nl-NL" dirty="0"/>
          </a:p>
        </p:txBody>
      </p:sp>
      <p:pic>
        <p:nvPicPr>
          <p:cNvPr id="1026" name="Picture 2" descr="C:\Users\Everard\AppData\Local\Microsoft\Windows\Temporary Internet Files\Content.Outlook\42ZDHNAR\Image-1.png"/>
          <p:cNvPicPr>
            <a:picLocks noChangeAspect="1" noChangeArrowheads="1"/>
          </p:cNvPicPr>
          <p:nvPr/>
        </p:nvPicPr>
        <p:blipFill>
          <a:blip r:embed="rId2">
            <a:lum contrast="-40000"/>
          </a:blip>
          <a:srcRect/>
          <a:stretch>
            <a:fillRect/>
          </a:stretch>
        </p:blipFill>
        <p:spPr bwMode="auto">
          <a:xfrm>
            <a:off x="965200" y="1524000"/>
            <a:ext cx="5638800" cy="3352800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 err="1">
                <a:solidFill>
                  <a:srgbClr val="00A7A2"/>
                </a:solidFill>
              </a:rPr>
              <a:t>Conflicts</a:t>
            </a:r>
            <a:endParaRPr lang="nl-NL" dirty="0">
              <a:solidFill>
                <a:srgbClr val="00A7A2"/>
              </a:solidFill>
            </a:endParaRP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14720" indent="-414720">
              <a:buNone/>
            </a:pPr>
            <a:r>
              <a:rPr lang="nl-NL" dirty="0">
                <a:solidFill>
                  <a:srgbClr val="00A7A2"/>
                </a:solidFill>
              </a:rPr>
              <a:t>........  are </a:t>
            </a:r>
            <a:r>
              <a:rPr lang="nl-NL" dirty="0" err="1">
                <a:solidFill>
                  <a:srgbClr val="00A7A2"/>
                </a:solidFill>
              </a:rPr>
              <a:t>not</a:t>
            </a:r>
            <a:r>
              <a:rPr lang="nl-NL" dirty="0">
                <a:solidFill>
                  <a:srgbClr val="00A7A2"/>
                </a:solidFill>
              </a:rPr>
              <a:t> </a:t>
            </a:r>
            <a:r>
              <a:rPr lang="nl-NL" dirty="0" err="1">
                <a:solidFill>
                  <a:srgbClr val="00A7A2"/>
                </a:solidFill>
              </a:rPr>
              <a:t>good</a:t>
            </a:r>
            <a:r>
              <a:rPr lang="nl-NL" dirty="0">
                <a:solidFill>
                  <a:srgbClr val="00A7A2"/>
                </a:solidFill>
              </a:rPr>
              <a:t> nor bad.</a:t>
            </a:r>
          </a:p>
          <a:p>
            <a:pPr marL="414720" indent="-414720">
              <a:buNone/>
            </a:pPr>
            <a:r>
              <a:rPr lang="nl-NL" dirty="0">
                <a:solidFill>
                  <a:srgbClr val="00A7A2"/>
                </a:solidFill>
              </a:rPr>
              <a:t>………  are </a:t>
            </a:r>
            <a:r>
              <a:rPr lang="nl-NL" dirty="0" err="1">
                <a:solidFill>
                  <a:srgbClr val="00A7A2"/>
                </a:solidFill>
              </a:rPr>
              <a:t>inevitable</a:t>
            </a:r>
            <a:endParaRPr lang="nl-NL" dirty="0">
              <a:solidFill>
                <a:srgbClr val="00A7A2"/>
              </a:solidFill>
            </a:endParaRPr>
          </a:p>
          <a:p>
            <a:pPr marL="414720" indent="-414720">
              <a:buNone/>
            </a:pPr>
            <a:r>
              <a:rPr lang="nl-NL" dirty="0">
                <a:solidFill>
                  <a:srgbClr val="00A7A2"/>
                </a:solidFill>
              </a:rPr>
              <a:t>......... are </a:t>
            </a:r>
            <a:r>
              <a:rPr lang="nl-NL" dirty="0" err="1">
                <a:solidFill>
                  <a:srgbClr val="00A7A2"/>
                </a:solidFill>
              </a:rPr>
              <a:t>necessary</a:t>
            </a:r>
            <a:r>
              <a:rPr lang="nl-NL" dirty="0">
                <a:solidFill>
                  <a:srgbClr val="00A7A2"/>
                </a:solidFill>
              </a:rPr>
              <a:t> </a:t>
            </a:r>
            <a:r>
              <a:rPr lang="nl-NL" dirty="0" err="1">
                <a:solidFill>
                  <a:srgbClr val="00A7A2"/>
                </a:solidFill>
              </a:rPr>
              <a:t>for</a:t>
            </a:r>
            <a:r>
              <a:rPr lang="nl-NL" dirty="0">
                <a:solidFill>
                  <a:srgbClr val="00A7A2"/>
                </a:solidFill>
              </a:rPr>
              <a:t> a team</a:t>
            </a:r>
          </a:p>
          <a:p>
            <a:pPr marL="414720" indent="-414720" algn="ctr">
              <a:buNone/>
            </a:pPr>
            <a:r>
              <a:rPr lang="nl-NL" dirty="0" err="1">
                <a:solidFill>
                  <a:srgbClr val="00A7A2"/>
                </a:solidFill>
              </a:rPr>
              <a:t>Unresolved</a:t>
            </a:r>
            <a:r>
              <a:rPr lang="nl-NL" dirty="0">
                <a:solidFill>
                  <a:srgbClr val="00A7A2"/>
                </a:solidFill>
              </a:rPr>
              <a:t> </a:t>
            </a:r>
            <a:r>
              <a:rPr lang="nl-NL" dirty="0" err="1">
                <a:solidFill>
                  <a:srgbClr val="00A7A2"/>
                </a:solidFill>
              </a:rPr>
              <a:t>conflicts</a:t>
            </a:r>
            <a:r>
              <a:rPr lang="nl-NL" dirty="0">
                <a:solidFill>
                  <a:srgbClr val="00A7A2"/>
                </a:solidFill>
              </a:rPr>
              <a:t> are bad </a:t>
            </a:r>
            <a:r>
              <a:rPr lang="nl-NL" dirty="0" err="1">
                <a:solidFill>
                  <a:srgbClr val="00A7A2"/>
                </a:solidFill>
              </a:rPr>
              <a:t>for</a:t>
            </a:r>
            <a:r>
              <a:rPr lang="nl-NL" dirty="0">
                <a:solidFill>
                  <a:srgbClr val="00A7A2"/>
                </a:solidFill>
              </a:rPr>
              <a:t> </a:t>
            </a:r>
          </a:p>
          <a:p>
            <a:pPr marL="414720" indent="-414720" algn="ctr">
              <a:buNone/>
            </a:pPr>
            <a:r>
              <a:rPr lang="nl-NL" dirty="0" err="1">
                <a:solidFill>
                  <a:srgbClr val="00A7A2"/>
                </a:solidFill>
              </a:rPr>
              <a:t>health</a:t>
            </a:r>
            <a:r>
              <a:rPr lang="nl-NL" dirty="0">
                <a:solidFill>
                  <a:srgbClr val="00A7A2"/>
                </a:solidFill>
              </a:rPr>
              <a:t> and </a:t>
            </a:r>
            <a:r>
              <a:rPr lang="nl-NL" dirty="0" err="1">
                <a:solidFill>
                  <a:srgbClr val="00A7A2"/>
                </a:solidFill>
              </a:rPr>
              <a:t>for</a:t>
            </a:r>
            <a:r>
              <a:rPr lang="nl-NL" dirty="0">
                <a:solidFill>
                  <a:srgbClr val="00A7A2"/>
                </a:solidFill>
              </a:rPr>
              <a:t> </a:t>
            </a:r>
          </a:p>
          <a:p>
            <a:pPr marL="414720" indent="-414720" algn="ctr">
              <a:buNone/>
            </a:pPr>
            <a:r>
              <a:rPr lang="nl-NL" dirty="0" err="1">
                <a:solidFill>
                  <a:srgbClr val="00A7A2"/>
                </a:solidFill>
              </a:rPr>
              <a:t>healthcare</a:t>
            </a:r>
            <a:r>
              <a:rPr lang="nl-NL" dirty="0">
                <a:solidFill>
                  <a:srgbClr val="00A7A2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84200" y="228600"/>
            <a:ext cx="6812280" cy="889000"/>
          </a:xfrm>
        </p:spPr>
        <p:txBody>
          <a:bodyPr/>
          <a:lstStyle/>
          <a:p>
            <a:r>
              <a:rPr lang="nl-NL" sz="3600" dirty="0">
                <a:solidFill>
                  <a:srgbClr val="00A7A2"/>
                </a:solidFill>
              </a:rPr>
              <a:t>Conflict and unit performance</a:t>
            </a: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5600" y="1219200"/>
            <a:ext cx="6934105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>
                <a:solidFill>
                  <a:srgbClr val="00A7A2"/>
                </a:solidFill>
              </a:rPr>
              <a:t>Conflict </a:t>
            </a:r>
            <a:r>
              <a:rPr lang="nl-NL" dirty="0" err="1">
                <a:solidFill>
                  <a:srgbClr val="00A7A2"/>
                </a:solidFill>
              </a:rPr>
              <a:t>can</a:t>
            </a:r>
            <a:r>
              <a:rPr lang="nl-NL" dirty="0">
                <a:solidFill>
                  <a:srgbClr val="00A7A2"/>
                </a:solidFill>
              </a:rPr>
              <a:t> </a:t>
            </a:r>
            <a:r>
              <a:rPr lang="nl-NL" dirty="0" err="1">
                <a:solidFill>
                  <a:srgbClr val="00A7A2"/>
                </a:solidFill>
              </a:rPr>
              <a:t>be</a:t>
            </a:r>
            <a:endParaRPr lang="nl-NL" dirty="0">
              <a:solidFill>
                <a:srgbClr val="00A7A2"/>
              </a:solidFill>
            </a:endParaRP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355600" y="914400"/>
            <a:ext cx="6812280" cy="3520193"/>
          </a:xfrm>
        </p:spPr>
        <p:txBody>
          <a:bodyPr/>
          <a:lstStyle/>
          <a:p>
            <a:r>
              <a:rPr lang="nl-NL" sz="1800" b="1" dirty="0"/>
              <a:t>Personal</a:t>
            </a:r>
          </a:p>
          <a:p>
            <a:pPr lvl="1"/>
            <a:r>
              <a:rPr lang="nl-NL" sz="1800" dirty="0"/>
              <a:t>Space </a:t>
            </a:r>
            <a:r>
              <a:rPr lang="nl-NL" sz="1800" dirty="0" err="1"/>
              <a:t>needs</a:t>
            </a:r>
            <a:endParaRPr lang="nl-NL" sz="1800" dirty="0"/>
          </a:p>
          <a:p>
            <a:pPr lvl="1"/>
            <a:r>
              <a:rPr lang="nl-NL" sz="1800" dirty="0"/>
              <a:t>Stress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nl-NL" sz="1800" b="1" dirty="0" err="1"/>
              <a:t>Interpersonal</a:t>
            </a:r>
            <a:endParaRPr lang="nl-NL" sz="1800" b="1" dirty="0"/>
          </a:p>
          <a:p>
            <a:pPr marL="742950" lvl="2" indent="-342900"/>
            <a:r>
              <a:rPr lang="nl-NL" sz="1800" dirty="0" err="1"/>
              <a:t>Difference</a:t>
            </a:r>
            <a:r>
              <a:rPr lang="nl-NL" sz="1800" dirty="0"/>
              <a:t> of opinion/approach</a:t>
            </a:r>
          </a:p>
          <a:p>
            <a:pPr marL="742950" lvl="2" indent="-342900"/>
            <a:r>
              <a:rPr lang="nl-NL" sz="1800" dirty="0" err="1"/>
              <a:t>Imcompatible</a:t>
            </a:r>
            <a:r>
              <a:rPr lang="nl-NL" sz="1800" dirty="0"/>
              <a:t> </a:t>
            </a:r>
            <a:r>
              <a:rPr lang="nl-NL" sz="1800" dirty="0" err="1"/>
              <a:t>characters</a:t>
            </a:r>
            <a:r>
              <a:rPr lang="nl-NL" sz="1800" dirty="0"/>
              <a:t> </a:t>
            </a:r>
          </a:p>
          <a:p>
            <a:pPr marL="742950" lvl="2" indent="-342900"/>
            <a:r>
              <a:rPr lang="nl-NL" sz="1800" dirty="0" err="1"/>
              <a:t>Competing</a:t>
            </a:r>
            <a:r>
              <a:rPr lang="nl-NL" sz="1800" dirty="0"/>
              <a:t> </a:t>
            </a:r>
            <a:r>
              <a:rPr lang="nl-NL" sz="1800" dirty="0" err="1"/>
              <a:t>interests</a:t>
            </a:r>
            <a:r>
              <a:rPr lang="nl-NL" sz="1800" dirty="0"/>
              <a:t>/goals</a:t>
            </a:r>
          </a:p>
          <a:p>
            <a:pPr marL="742950" lvl="2" indent="-342900"/>
            <a:r>
              <a:rPr lang="nl-NL" sz="1800" dirty="0"/>
              <a:t>Value </a:t>
            </a:r>
            <a:r>
              <a:rPr lang="nl-NL" sz="1800" dirty="0" err="1"/>
              <a:t>conflicts</a:t>
            </a:r>
            <a:endParaRPr lang="nl-NL" sz="1800" dirty="0"/>
          </a:p>
          <a:p>
            <a:r>
              <a:rPr lang="nl-NL" sz="1800" b="1" dirty="0" err="1"/>
              <a:t>Structural</a:t>
            </a:r>
            <a:r>
              <a:rPr lang="nl-NL" sz="1800" b="1" dirty="0"/>
              <a:t> </a:t>
            </a:r>
          </a:p>
          <a:p>
            <a:pPr lvl="1"/>
            <a:r>
              <a:rPr lang="nl-NL" sz="1800" dirty="0" err="1"/>
              <a:t>Scarcity</a:t>
            </a:r>
            <a:r>
              <a:rPr lang="nl-NL" sz="1800" dirty="0"/>
              <a:t> </a:t>
            </a:r>
            <a:r>
              <a:rPr lang="nl-NL" sz="1800" dirty="0" err="1"/>
              <a:t>from</a:t>
            </a:r>
            <a:r>
              <a:rPr lang="nl-NL" sz="1800" dirty="0"/>
              <a:t> resources</a:t>
            </a:r>
          </a:p>
          <a:p>
            <a:pPr lvl="1"/>
            <a:r>
              <a:rPr lang="nl-NL" sz="1800" dirty="0" err="1"/>
              <a:t>Unclear</a:t>
            </a:r>
            <a:r>
              <a:rPr lang="nl-NL" sz="1800" dirty="0"/>
              <a:t> </a:t>
            </a:r>
            <a:r>
              <a:rPr lang="nl-NL" sz="1800" dirty="0" err="1"/>
              <a:t>responsibilities</a:t>
            </a:r>
            <a:endParaRPr lang="nl-NL" sz="2400" dirty="0"/>
          </a:p>
          <a:p>
            <a:r>
              <a:rPr lang="nl-NL" sz="1800" b="1" dirty="0" err="1"/>
              <a:t>Unclear</a:t>
            </a:r>
            <a:r>
              <a:rPr lang="nl-NL" sz="1800" b="1" dirty="0"/>
              <a:t>/</a:t>
            </a:r>
            <a:r>
              <a:rPr lang="nl-NL" sz="1800" b="1" dirty="0" err="1"/>
              <a:t>unspoken</a:t>
            </a:r>
            <a:endParaRPr lang="nl-NL" sz="1800" b="1" dirty="0"/>
          </a:p>
          <a:p>
            <a:endParaRPr lang="nl-NL" dirty="0"/>
          </a:p>
          <a:p>
            <a:endParaRPr lang="nl-N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object 36"/>
          <p:cNvSpPr>
            <a:spLocks/>
          </p:cNvSpPr>
          <p:nvPr/>
        </p:nvSpPr>
        <p:spPr bwMode="auto">
          <a:xfrm>
            <a:off x="431800" y="228600"/>
            <a:ext cx="6781800" cy="4179888"/>
          </a:xfrm>
          <a:custGeom>
            <a:avLst/>
            <a:gdLst/>
            <a:ahLst/>
            <a:cxnLst>
              <a:cxn ang="0">
                <a:pos x="9143860" y="1650"/>
              </a:cxn>
              <a:cxn ang="0">
                <a:pos x="0" y="1650"/>
              </a:cxn>
              <a:cxn ang="0">
                <a:pos x="0" y="6858000"/>
              </a:cxn>
              <a:cxn ang="0">
                <a:pos x="9143860" y="6858000"/>
              </a:cxn>
              <a:cxn ang="0">
                <a:pos x="9143860" y="1650"/>
              </a:cxn>
            </a:cxnLst>
            <a:rect l="0" t="0" r="r" b="b"/>
            <a:pathLst>
              <a:path w="9144000" h="6858000">
                <a:moveTo>
                  <a:pt x="9143860" y="1650"/>
                </a:moveTo>
                <a:lnTo>
                  <a:pt x="0" y="1650"/>
                </a:lnTo>
                <a:lnTo>
                  <a:pt x="0" y="6858000"/>
                </a:lnTo>
                <a:lnTo>
                  <a:pt x="9143860" y="6858000"/>
                </a:lnTo>
                <a:lnTo>
                  <a:pt x="9143860" y="1650"/>
                </a:lnTo>
                <a:close/>
              </a:path>
            </a:pathLst>
          </a:custGeom>
          <a:solidFill>
            <a:srgbClr val="C00000"/>
          </a:solidFill>
          <a:ln w="9525">
            <a:noFill/>
            <a:round/>
            <a:headEnd/>
            <a:tailEnd/>
          </a:ln>
        </p:spPr>
        <p:txBody>
          <a:bodyPr lIns="0" tIns="0" rIns="0" bIns="0"/>
          <a:lstStyle/>
          <a:p>
            <a:endParaRPr lang="nl-NL" dirty="0"/>
          </a:p>
        </p:txBody>
      </p:sp>
      <p:sp>
        <p:nvSpPr>
          <p:cNvPr id="19459" name="object 35"/>
          <p:cNvSpPr>
            <a:spLocks/>
          </p:cNvSpPr>
          <p:nvPr/>
        </p:nvSpPr>
        <p:spPr bwMode="auto">
          <a:xfrm>
            <a:off x="207628" y="4617861"/>
            <a:ext cx="7153945" cy="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8642604" y="0"/>
              </a:cxn>
            </a:cxnLst>
            <a:rect l="0" t="0" r="r" b="b"/>
            <a:pathLst>
              <a:path w="8642604">
                <a:moveTo>
                  <a:pt x="0" y="0"/>
                </a:moveTo>
                <a:lnTo>
                  <a:pt x="8642604" y="0"/>
                </a:lnTo>
              </a:path>
            </a:pathLst>
          </a:custGeom>
          <a:noFill/>
          <a:ln w="76200">
            <a:solidFill>
              <a:srgbClr val="4169FE"/>
            </a:solidFill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60" name="object 17"/>
          <p:cNvSpPr>
            <a:spLocks/>
          </p:cNvSpPr>
          <p:nvPr/>
        </p:nvSpPr>
        <p:spPr bwMode="auto">
          <a:xfrm>
            <a:off x="3220853" y="479072"/>
            <a:ext cx="1102527" cy="10334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1331975"/>
              </a:cxn>
              <a:cxn ang="0">
                <a:pos x="1331976" y="1331975"/>
              </a:cxn>
              <a:cxn ang="0">
                <a:pos x="1331976" y="0"/>
              </a:cxn>
              <a:cxn ang="0">
                <a:pos x="0" y="0"/>
              </a:cxn>
            </a:cxnLst>
            <a:rect l="0" t="0" r="r" b="b"/>
            <a:pathLst>
              <a:path w="1331976" h="1331976">
                <a:moveTo>
                  <a:pt x="0" y="0"/>
                </a:moveTo>
                <a:lnTo>
                  <a:pt x="0" y="1331975"/>
                </a:lnTo>
                <a:lnTo>
                  <a:pt x="1331976" y="1331975"/>
                </a:lnTo>
                <a:lnTo>
                  <a:pt x="1331976" y="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solidFill>
              <a:srgbClr val="FEFFFE"/>
            </a:solidFill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61" name="object 18"/>
          <p:cNvSpPr>
            <a:spLocks/>
          </p:cNvSpPr>
          <p:nvPr/>
        </p:nvSpPr>
        <p:spPr bwMode="auto">
          <a:xfrm>
            <a:off x="4323380" y="479072"/>
            <a:ext cx="1102528" cy="10334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1331975"/>
              </a:cxn>
              <a:cxn ang="0">
                <a:pos x="1331976" y="1331975"/>
              </a:cxn>
              <a:cxn ang="0">
                <a:pos x="1331976" y="0"/>
              </a:cxn>
              <a:cxn ang="0">
                <a:pos x="0" y="0"/>
              </a:cxn>
            </a:cxnLst>
            <a:rect l="0" t="0" r="r" b="b"/>
            <a:pathLst>
              <a:path w="1331976" h="1331976">
                <a:moveTo>
                  <a:pt x="0" y="0"/>
                </a:moveTo>
                <a:lnTo>
                  <a:pt x="0" y="1331975"/>
                </a:lnTo>
                <a:lnTo>
                  <a:pt x="1331976" y="1331975"/>
                </a:lnTo>
                <a:lnTo>
                  <a:pt x="1331976" y="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solidFill>
              <a:srgbClr val="FEFFFE"/>
            </a:solidFill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62" name="object 19"/>
          <p:cNvSpPr>
            <a:spLocks/>
          </p:cNvSpPr>
          <p:nvPr/>
        </p:nvSpPr>
        <p:spPr bwMode="auto">
          <a:xfrm>
            <a:off x="3220853" y="1513770"/>
            <a:ext cx="1102527" cy="1034697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1331976"/>
              </a:cxn>
              <a:cxn ang="0">
                <a:pos x="1331976" y="1331976"/>
              </a:cxn>
              <a:cxn ang="0">
                <a:pos x="1331976" y="0"/>
              </a:cxn>
              <a:cxn ang="0">
                <a:pos x="0" y="0"/>
              </a:cxn>
            </a:cxnLst>
            <a:rect l="0" t="0" r="r" b="b"/>
            <a:pathLst>
              <a:path w="1331976" h="1331976">
                <a:moveTo>
                  <a:pt x="0" y="0"/>
                </a:moveTo>
                <a:lnTo>
                  <a:pt x="0" y="1331976"/>
                </a:lnTo>
                <a:lnTo>
                  <a:pt x="1331976" y="1331976"/>
                </a:lnTo>
                <a:lnTo>
                  <a:pt x="1331976" y="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solidFill>
              <a:srgbClr val="FEFFFE"/>
            </a:solidFill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63" name="object 20"/>
          <p:cNvSpPr>
            <a:spLocks/>
          </p:cNvSpPr>
          <p:nvPr/>
        </p:nvSpPr>
        <p:spPr bwMode="auto">
          <a:xfrm>
            <a:off x="4323380" y="1513770"/>
            <a:ext cx="1102528" cy="1034697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1331976"/>
              </a:cxn>
              <a:cxn ang="0">
                <a:pos x="1331976" y="1331976"/>
              </a:cxn>
              <a:cxn ang="0">
                <a:pos x="1331976" y="0"/>
              </a:cxn>
              <a:cxn ang="0">
                <a:pos x="0" y="0"/>
              </a:cxn>
            </a:cxnLst>
            <a:rect l="0" t="0" r="r" b="b"/>
            <a:pathLst>
              <a:path w="1331976" h="1331976">
                <a:moveTo>
                  <a:pt x="0" y="0"/>
                </a:moveTo>
                <a:lnTo>
                  <a:pt x="0" y="1331976"/>
                </a:lnTo>
                <a:lnTo>
                  <a:pt x="1331976" y="1331976"/>
                </a:lnTo>
                <a:lnTo>
                  <a:pt x="1331976" y="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solidFill>
              <a:srgbClr val="FEFFFE"/>
            </a:solidFill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64" name="object 21"/>
          <p:cNvSpPr>
            <a:spLocks/>
          </p:cNvSpPr>
          <p:nvPr/>
        </p:nvSpPr>
        <p:spPr bwMode="auto">
          <a:xfrm>
            <a:off x="4616424" y="1261887"/>
            <a:ext cx="189230" cy="502532"/>
          </a:xfrm>
          <a:custGeom>
            <a:avLst/>
            <a:gdLst/>
            <a:ahLst/>
            <a:cxnLst>
              <a:cxn ang="0">
                <a:pos x="76200" y="457200"/>
              </a:cxn>
              <a:cxn ang="0">
                <a:pos x="76200" y="419100"/>
              </a:cxn>
              <a:cxn ang="0">
                <a:pos x="0" y="419100"/>
              </a:cxn>
              <a:cxn ang="0">
                <a:pos x="114300" y="647700"/>
              </a:cxn>
              <a:cxn ang="0">
                <a:pos x="76200" y="457200"/>
              </a:cxn>
              <a:cxn ang="0">
                <a:pos x="152400" y="457200"/>
              </a:cxn>
              <a:cxn ang="0">
                <a:pos x="228599" y="419100"/>
              </a:cxn>
              <a:cxn ang="0">
                <a:pos x="152400" y="419100"/>
              </a:cxn>
              <a:cxn ang="0">
                <a:pos x="152400" y="457200"/>
              </a:cxn>
              <a:cxn ang="0">
                <a:pos x="152400" y="0"/>
              </a:cxn>
              <a:cxn ang="0">
                <a:pos x="76200" y="0"/>
              </a:cxn>
              <a:cxn ang="0">
                <a:pos x="76200" y="457200"/>
              </a:cxn>
              <a:cxn ang="0">
                <a:pos x="114300" y="647700"/>
              </a:cxn>
              <a:cxn ang="0">
                <a:pos x="228599" y="419100"/>
              </a:cxn>
              <a:cxn ang="0">
                <a:pos x="152400" y="457200"/>
              </a:cxn>
              <a:cxn ang="0">
                <a:pos x="152400" y="0"/>
              </a:cxn>
            </a:cxnLst>
            <a:rect l="0" t="0" r="r" b="b"/>
            <a:pathLst>
              <a:path w="228599" h="647700">
                <a:moveTo>
                  <a:pt x="76200" y="457200"/>
                </a:moveTo>
                <a:lnTo>
                  <a:pt x="76200" y="419100"/>
                </a:lnTo>
                <a:lnTo>
                  <a:pt x="0" y="419100"/>
                </a:lnTo>
                <a:lnTo>
                  <a:pt x="114300" y="647700"/>
                </a:lnTo>
                <a:lnTo>
                  <a:pt x="76200" y="457200"/>
                </a:lnTo>
                <a:close/>
              </a:path>
              <a:path w="228599" h="647700">
                <a:moveTo>
                  <a:pt x="152400" y="457200"/>
                </a:moveTo>
                <a:lnTo>
                  <a:pt x="228599" y="419100"/>
                </a:lnTo>
                <a:lnTo>
                  <a:pt x="152400" y="419100"/>
                </a:lnTo>
                <a:lnTo>
                  <a:pt x="152400" y="457200"/>
                </a:lnTo>
                <a:close/>
              </a:path>
              <a:path w="228599" h="647700">
                <a:moveTo>
                  <a:pt x="152400" y="0"/>
                </a:moveTo>
                <a:lnTo>
                  <a:pt x="76200" y="0"/>
                </a:lnTo>
                <a:lnTo>
                  <a:pt x="76200" y="457200"/>
                </a:lnTo>
                <a:lnTo>
                  <a:pt x="114300" y="647700"/>
                </a:lnTo>
                <a:lnTo>
                  <a:pt x="228599" y="419100"/>
                </a:lnTo>
                <a:lnTo>
                  <a:pt x="152400" y="457200"/>
                </a:lnTo>
                <a:lnTo>
                  <a:pt x="152400" y="0"/>
                </a:lnTo>
                <a:close/>
              </a:path>
            </a:pathLst>
          </a:custGeom>
          <a:solidFill>
            <a:srgbClr val="FEFFFE"/>
          </a:solidFill>
          <a:ln w="9525">
            <a:noFill/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65" name="object 22"/>
          <p:cNvSpPr>
            <a:spLocks/>
          </p:cNvSpPr>
          <p:nvPr/>
        </p:nvSpPr>
        <p:spPr bwMode="auto">
          <a:xfrm>
            <a:off x="3841107" y="1261887"/>
            <a:ext cx="126153" cy="502532"/>
          </a:xfrm>
          <a:custGeom>
            <a:avLst/>
            <a:gdLst/>
            <a:ahLst/>
            <a:cxnLst>
              <a:cxn ang="0">
                <a:pos x="76200" y="228600"/>
              </a:cxn>
              <a:cxn ang="0">
                <a:pos x="76200" y="647700"/>
              </a:cxn>
              <a:cxn ang="0">
                <a:pos x="152400" y="647700"/>
              </a:cxn>
              <a:cxn ang="0">
                <a:pos x="152400" y="190500"/>
              </a:cxn>
              <a:cxn ang="0">
                <a:pos x="76200" y="190500"/>
              </a:cxn>
              <a:cxn ang="0">
                <a:pos x="76200" y="228600"/>
              </a:cxn>
              <a:cxn ang="0">
                <a:pos x="152400" y="228600"/>
              </a:cxn>
              <a:cxn ang="0">
                <a:pos x="228600" y="228600"/>
              </a:cxn>
              <a:cxn ang="0">
                <a:pos x="114300" y="0"/>
              </a:cxn>
              <a:cxn ang="0">
                <a:pos x="0" y="228600"/>
              </a:cxn>
              <a:cxn ang="0">
                <a:pos x="76200" y="228600"/>
              </a:cxn>
              <a:cxn ang="0">
                <a:pos x="76200" y="190500"/>
              </a:cxn>
              <a:cxn ang="0">
                <a:pos x="152400" y="190500"/>
              </a:cxn>
              <a:cxn ang="0">
                <a:pos x="152400" y="228600"/>
              </a:cxn>
            </a:cxnLst>
            <a:rect l="0" t="0" r="r" b="b"/>
            <a:pathLst>
              <a:path w="152400" h="647700">
                <a:moveTo>
                  <a:pt x="76200" y="228600"/>
                </a:moveTo>
                <a:lnTo>
                  <a:pt x="76200" y="647700"/>
                </a:lnTo>
                <a:lnTo>
                  <a:pt x="152400" y="647700"/>
                </a:lnTo>
                <a:lnTo>
                  <a:pt x="152400" y="190500"/>
                </a:lnTo>
                <a:lnTo>
                  <a:pt x="76200" y="190500"/>
                </a:lnTo>
                <a:lnTo>
                  <a:pt x="76200" y="228600"/>
                </a:lnTo>
                <a:close/>
              </a:path>
              <a:path w="152400" h="647700">
                <a:moveTo>
                  <a:pt x="152400" y="228600"/>
                </a:moveTo>
                <a:lnTo>
                  <a:pt x="228600" y="228600"/>
                </a:lnTo>
                <a:lnTo>
                  <a:pt x="114300" y="0"/>
                </a:lnTo>
                <a:lnTo>
                  <a:pt x="0" y="228600"/>
                </a:lnTo>
                <a:lnTo>
                  <a:pt x="76200" y="228600"/>
                </a:lnTo>
                <a:lnTo>
                  <a:pt x="76200" y="190500"/>
                </a:lnTo>
                <a:lnTo>
                  <a:pt x="152400" y="190500"/>
                </a:lnTo>
                <a:lnTo>
                  <a:pt x="152400" y="228600"/>
                </a:lnTo>
                <a:close/>
              </a:path>
            </a:pathLst>
          </a:custGeom>
          <a:solidFill>
            <a:srgbClr val="FEFFFE"/>
          </a:solidFill>
          <a:ln w="9525">
            <a:noFill/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66" name="object 23"/>
          <p:cNvSpPr>
            <a:spLocks/>
          </p:cNvSpPr>
          <p:nvPr/>
        </p:nvSpPr>
        <p:spPr bwMode="auto">
          <a:xfrm>
            <a:off x="4055304" y="1229783"/>
            <a:ext cx="536152" cy="177800"/>
          </a:xfrm>
          <a:custGeom>
            <a:avLst/>
            <a:gdLst/>
            <a:ahLst/>
            <a:cxnLst>
              <a:cxn ang="0">
                <a:pos x="0" y="76200"/>
              </a:cxn>
              <a:cxn ang="0">
                <a:pos x="0" y="152400"/>
              </a:cxn>
              <a:cxn ang="0">
                <a:pos x="457200" y="152400"/>
              </a:cxn>
              <a:cxn ang="0">
                <a:pos x="419100" y="228600"/>
              </a:cxn>
              <a:cxn ang="0">
                <a:pos x="647687" y="114300"/>
              </a:cxn>
              <a:cxn ang="0">
                <a:pos x="457200" y="76200"/>
              </a:cxn>
              <a:cxn ang="0">
                <a:pos x="0" y="76200"/>
              </a:cxn>
              <a:cxn ang="0">
                <a:pos x="457200" y="76200"/>
              </a:cxn>
              <a:cxn ang="0">
                <a:pos x="647687" y="114300"/>
              </a:cxn>
              <a:cxn ang="0">
                <a:pos x="419100" y="0"/>
              </a:cxn>
              <a:cxn ang="0">
                <a:pos x="419100" y="76200"/>
              </a:cxn>
              <a:cxn ang="0">
                <a:pos x="457200" y="76200"/>
              </a:cxn>
              <a:cxn ang="0">
                <a:pos x="419100" y="228600"/>
              </a:cxn>
              <a:cxn ang="0">
                <a:pos x="457200" y="152400"/>
              </a:cxn>
              <a:cxn ang="0">
                <a:pos x="419100" y="152400"/>
              </a:cxn>
              <a:cxn ang="0">
                <a:pos x="419100" y="228600"/>
              </a:cxn>
            </a:cxnLst>
            <a:rect l="0" t="0" r="r" b="b"/>
            <a:pathLst>
              <a:path w="647687" h="228600">
                <a:moveTo>
                  <a:pt x="0" y="76200"/>
                </a:moveTo>
                <a:lnTo>
                  <a:pt x="0" y="152400"/>
                </a:lnTo>
                <a:lnTo>
                  <a:pt x="457200" y="152400"/>
                </a:lnTo>
                <a:lnTo>
                  <a:pt x="419100" y="228600"/>
                </a:lnTo>
                <a:lnTo>
                  <a:pt x="647687" y="114300"/>
                </a:lnTo>
                <a:lnTo>
                  <a:pt x="457200" y="76200"/>
                </a:lnTo>
                <a:lnTo>
                  <a:pt x="0" y="76200"/>
                </a:lnTo>
                <a:close/>
              </a:path>
              <a:path w="647687" h="228600">
                <a:moveTo>
                  <a:pt x="457200" y="76200"/>
                </a:moveTo>
                <a:lnTo>
                  <a:pt x="647687" y="114300"/>
                </a:lnTo>
                <a:lnTo>
                  <a:pt x="419100" y="0"/>
                </a:lnTo>
                <a:lnTo>
                  <a:pt x="419100" y="76200"/>
                </a:lnTo>
                <a:lnTo>
                  <a:pt x="457200" y="76200"/>
                </a:lnTo>
                <a:close/>
              </a:path>
              <a:path w="647687" h="228600">
                <a:moveTo>
                  <a:pt x="419100" y="228600"/>
                </a:moveTo>
                <a:lnTo>
                  <a:pt x="457200" y="152400"/>
                </a:lnTo>
                <a:lnTo>
                  <a:pt x="419100" y="152400"/>
                </a:lnTo>
                <a:lnTo>
                  <a:pt x="419100" y="228600"/>
                </a:lnTo>
                <a:close/>
              </a:path>
            </a:pathLst>
          </a:custGeom>
          <a:solidFill>
            <a:srgbClr val="FEFFFE"/>
          </a:solidFill>
          <a:ln w="9525">
            <a:noFill/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67" name="object 24"/>
          <p:cNvSpPr>
            <a:spLocks/>
          </p:cNvSpPr>
          <p:nvPr/>
        </p:nvSpPr>
        <p:spPr bwMode="auto">
          <a:xfrm>
            <a:off x="4055304" y="1621191"/>
            <a:ext cx="536152" cy="176565"/>
          </a:xfrm>
          <a:custGeom>
            <a:avLst/>
            <a:gdLst/>
            <a:ahLst/>
            <a:cxnLst>
              <a:cxn ang="0">
                <a:pos x="228600" y="76200"/>
              </a:cxn>
              <a:cxn ang="0">
                <a:pos x="228600" y="0"/>
              </a:cxn>
              <a:cxn ang="0">
                <a:pos x="0" y="114299"/>
              </a:cxn>
              <a:cxn ang="0">
                <a:pos x="228600" y="228599"/>
              </a:cxn>
              <a:cxn ang="0">
                <a:pos x="228600" y="152400"/>
              </a:cxn>
              <a:cxn ang="0">
                <a:pos x="190500" y="152399"/>
              </a:cxn>
              <a:cxn ang="0">
                <a:pos x="190500" y="76199"/>
              </a:cxn>
              <a:cxn ang="0">
                <a:pos x="228600" y="76200"/>
              </a:cxn>
              <a:cxn ang="0">
                <a:pos x="190500" y="76199"/>
              </a:cxn>
              <a:cxn ang="0">
                <a:pos x="190500" y="152399"/>
              </a:cxn>
              <a:cxn ang="0">
                <a:pos x="647700" y="152399"/>
              </a:cxn>
              <a:cxn ang="0">
                <a:pos x="647700" y="76199"/>
              </a:cxn>
              <a:cxn ang="0">
                <a:pos x="190500" y="76199"/>
              </a:cxn>
            </a:cxnLst>
            <a:rect l="0" t="0" r="r" b="b"/>
            <a:pathLst>
              <a:path w="647700" h="228600">
                <a:moveTo>
                  <a:pt x="228600" y="76200"/>
                </a:moveTo>
                <a:lnTo>
                  <a:pt x="228600" y="0"/>
                </a:lnTo>
                <a:lnTo>
                  <a:pt x="0" y="114299"/>
                </a:lnTo>
                <a:lnTo>
                  <a:pt x="228600" y="228599"/>
                </a:lnTo>
                <a:lnTo>
                  <a:pt x="228600" y="152400"/>
                </a:lnTo>
                <a:lnTo>
                  <a:pt x="190500" y="152399"/>
                </a:lnTo>
                <a:lnTo>
                  <a:pt x="190500" y="76199"/>
                </a:lnTo>
                <a:lnTo>
                  <a:pt x="228600" y="76200"/>
                </a:lnTo>
                <a:close/>
              </a:path>
              <a:path w="647700" h="228600">
                <a:moveTo>
                  <a:pt x="190500" y="76199"/>
                </a:moveTo>
                <a:lnTo>
                  <a:pt x="190500" y="152399"/>
                </a:lnTo>
                <a:lnTo>
                  <a:pt x="647700" y="152399"/>
                </a:lnTo>
                <a:lnTo>
                  <a:pt x="647700" y="76199"/>
                </a:lnTo>
                <a:lnTo>
                  <a:pt x="190500" y="76199"/>
                </a:lnTo>
                <a:close/>
              </a:path>
            </a:pathLst>
          </a:custGeom>
          <a:solidFill>
            <a:srgbClr val="FEFFFE"/>
          </a:solidFill>
          <a:ln w="9525">
            <a:noFill/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68" name="object 25"/>
          <p:cNvSpPr>
            <a:spLocks/>
          </p:cNvSpPr>
          <p:nvPr/>
        </p:nvSpPr>
        <p:spPr bwMode="auto">
          <a:xfrm>
            <a:off x="2117011" y="1878013"/>
            <a:ext cx="1102527" cy="1034697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1331976"/>
              </a:cxn>
              <a:cxn ang="0">
                <a:pos x="1331976" y="1331976"/>
              </a:cxn>
              <a:cxn ang="0">
                <a:pos x="1331976" y="0"/>
              </a:cxn>
              <a:cxn ang="0">
                <a:pos x="0" y="0"/>
              </a:cxn>
            </a:cxnLst>
            <a:rect l="0" t="0" r="r" b="b"/>
            <a:pathLst>
              <a:path w="1331976" h="1331976">
                <a:moveTo>
                  <a:pt x="0" y="0"/>
                </a:moveTo>
                <a:lnTo>
                  <a:pt x="0" y="1331976"/>
                </a:lnTo>
                <a:lnTo>
                  <a:pt x="1331976" y="1331976"/>
                </a:lnTo>
                <a:lnTo>
                  <a:pt x="1331976" y="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solidFill>
              <a:srgbClr val="FEFFFE"/>
            </a:solidFill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69" name="object 26"/>
          <p:cNvSpPr>
            <a:spLocks/>
          </p:cNvSpPr>
          <p:nvPr/>
        </p:nvSpPr>
        <p:spPr bwMode="auto">
          <a:xfrm>
            <a:off x="3219539" y="1878013"/>
            <a:ext cx="1102528" cy="1034697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1331976"/>
              </a:cxn>
              <a:cxn ang="0">
                <a:pos x="1331976" y="1331976"/>
              </a:cxn>
              <a:cxn ang="0">
                <a:pos x="1331976" y="0"/>
              </a:cxn>
              <a:cxn ang="0">
                <a:pos x="0" y="0"/>
              </a:cxn>
            </a:cxnLst>
            <a:rect l="0" t="0" r="r" b="b"/>
            <a:pathLst>
              <a:path w="1331976" h="1331976">
                <a:moveTo>
                  <a:pt x="0" y="0"/>
                </a:moveTo>
                <a:lnTo>
                  <a:pt x="0" y="1331976"/>
                </a:lnTo>
                <a:lnTo>
                  <a:pt x="1331976" y="1331976"/>
                </a:lnTo>
                <a:lnTo>
                  <a:pt x="1331976" y="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solidFill>
              <a:srgbClr val="FEFFFE"/>
            </a:solidFill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70" name="object 27"/>
          <p:cNvSpPr>
            <a:spLocks/>
          </p:cNvSpPr>
          <p:nvPr/>
        </p:nvSpPr>
        <p:spPr bwMode="auto">
          <a:xfrm>
            <a:off x="2117011" y="2913944"/>
            <a:ext cx="1102527" cy="10334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1331976"/>
              </a:cxn>
              <a:cxn ang="0">
                <a:pos x="1331976" y="1331976"/>
              </a:cxn>
              <a:cxn ang="0">
                <a:pos x="1331976" y="0"/>
              </a:cxn>
              <a:cxn ang="0">
                <a:pos x="0" y="0"/>
              </a:cxn>
            </a:cxnLst>
            <a:rect l="0" t="0" r="r" b="b"/>
            <a:pathLst>
              <a:path w="1331976" h="1331976">
                <a:moveTo>
                  <a:pt x="0" y="0"/>
                </a:moveTo>
                <a:lnTo>
                  <a:pt x="0" y="1331976"/>
                </a:lnTo>
                <a:lnTo>
                  <a:pt x="1331976" y="1331976"/>
                </a:lnTo>
                <a:lnTo>
                  <a:pt x="1331976" y="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solidFill>
              <a:srgbClr val="FEFFFE"/>
            </a:solidFill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71" name="object 28"/>
          <p:cNvSpPr>
            <a:spLocks/>
          </p:cNvSpPr>
          <p:nvPr/>
        </p:nvSpPr>
        <p:spPr bwMode="auto">
          <a:xfrm>
            <a:off x="3219539" y="2913944"/>
            <a:ext cx="1102528" cy="10334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1331976"/>
              </a:cxn>
              <a:cxn ang="0">
                <a:pos x="1331976" y="1331976"/>
              </a:cxn>
              <a:cxn ang="0">
                <a:pos x="1331976" y="0"/>
              </a:cxn>
              <a:cxn ang="0">
                <a:pos x="0" y="0"/>
              </a:cxn>
            </a:cxnLst>
            <a:rect l="0" t="0" r="r" b="b"/>
            <a:pathLst>
              <a:path w="1331976" h="1331976">
                <a:moveTo>
                  <a:pt x="0" y="0"/>
                </a:moveTo>
                <a:lnTo>
                  <a:pt x="0" y="1331976"/>
                </a:lnTo>
                <a:lnTo>
                  <a:pt x="1331976" y="1331976"/>
                </a:lnTo>
                <a:lnTo>
                  <a:pt x="1331976" y="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solidFill>
              <a:srgbClr val="FEFFFE"/>
            </a:solidFill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72" name="object 29"/>
          <p:cNvSpPr>
            <a:spLocks/>
          </p:cNvSpPr>
          <p:nvPr/>
        </p:nvSpPr>
        <p:spPr bwMode="auto">
          <a:xfrm>
            <a:off x="3512582" y="2660827"/>
            <a:ext cx="189230" cy="502532"/>
          </a:xfrm>
          <a:custGeom>
            <a:avLst/>
            <a:gdLst/>
            <a:ahLst/>
            <a:cxnLst>
              <a:cxn ang="0">
                <a:pos x="76200" y="457200"/>
              </a:cxn>
              <a:cxn ang="0">
                <a:pos x="76200" y="419100"/>
              </a:cxn>
              <a:cxn ang="0">
                <a:pos x="0" y="419100"/>
              </a:cxn>
              <a:cxn ang="0">
                <a:pos x="114300" y="647700"/>
              </a:cxn>
              <a:cxn ang="0">
                <a:pos x="76200" y="457200"/>
              </a:cxn>
              <a:cxn ang="0">
                <a:pos x="152400" y="457200"/>
              </a:cxn>
              <a:cxn ang="0">
                <a:pos x="228600" y="419100"/>
              </a:cxn>
              <a:cxn ang="0">
                <a:pos x="152400" y="419100"/>
              </a:cxn>
              <a:cxn ang="0">
                <a:pos x="152400" y="457200"/>
              </a:cxn>
              <a:cxn ang="0">
                <a:pos x="152400" y="0"/>
              </a:cxn>
              <a:cxn ang="0">
                <a:pos x="76200" y="0"/>
              </a:cxn>
              <a:cxn ang="0">
                <a:pos x="76200" y="457200"/>
              </a:cxn>
              <a:cxn ang="0">
                <a:pos x="114300" y="647700"/>
              </a:cxn>
              <a:cxn ang="0">
                <a:pos x="228600" y="419100"/>
              </a:cxn>
              <a:cxn ang="0">
                <a:pos x="152400" y="457200"/>
              </a:cxn>
              <a:cxn ang="0">
                <a:pos x="152400" y="0"/>
              </a:cxn>
            </a:cxnLst>
            <a:rect l="0" t="0" r="r" b="b"/>
            <a:pathLst>
              <a:path w="228600" h="647700">
                <a:moveTo>
                  <a:pt x="76200" y="457200"/>
                </a:moveTo>
                <a:lnTo>
                  <a:pt x="76200" y="419100"/>
                </a:lnTo>
                <a:lnTo>
                  <a:pt x="0" y="419100"/>
                </a:lnTo>
                <a:lnTo>
                  <a:pt x="114300" y="647700"/>
                </a:lnTo>
                <a:lnTo>
                  <a:pt x="76200" y="457200"/>
                </a:lnTo>
                <a:close/>
              </a:path>
              <a:path w="228600" h="647700">
                <a:moveTo>
                  <a:pt x="152400" y="457200"/>
                </a:moveTo>
                <a:lnTo>
                  <a:pt x="228600" y="419100"/>
                </a:lnTo>
                <a:lnTo>
                  <a:pt x="152400" y="419100"/>
                </a:lnTo>
                <a:lnTo>
                  <a:pt x="152400" y="457200"/>
                </a:lnTo>
                <a:close/>
              </a:path>
              <a:path w="228600" h="647700">
                <a:moveTo>
                  <a:pt x="152400" y="0"/>
                </a:moveTo>
                <a:lnTo>
                  <a:pt x="76200" y="0"/>
                </a:lnTo>
                <a:lnTo>
                  <a:pt x="76200" y="457200"/>
                </a:lnTo>
                <a:lnTo>
                  <a:pt x="114300" y="647700"/>
                </a:lnTo>
                <a:lnTo>
                  <a:pt x="228600" y="419100"/>
                </a:lnTo>
                <a:lnTo>
                  <a:pt x="152400" y="457200"/>
                </a:lnTo>
                <a:lnTo>
                  <a:pt x="152400" y="0"/>
                </a:lnTo>
                <a:close/>
              </a:path>
            </a:pathLst>
          </a:custGeom>
          <a:solidFill>
            <a:srgbClr val="FEFFFE"/>
          </a:solidFill>
          <a:ln w="9525">
            <a:noFill/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73" name="object 30"/>
          <p:cNvSpPr>
            <a:spLocks/>
          </p:cNvSpPr>
          <p:nvPr/>
        </p:nvSpPr>
        <p:spPr bwMode="auto">
          <a:xfrm>
            <a:off x="2737265" y="2660827"/>
            <a:ext cx="126153" cy="502532"/>
          </a:xfrm>
          <a:custGeom>
            <a:avLst/>
            <a:gdLst/>
            <a:ahLst/>
            <a:cxnLst>
              <a:cxn ang="0">
                <a:pos x="76200" y="228600"/>
              </a:cxn>
              <a:cxn ang="0">
                <a:pos x="76200" y="647700"/>
              </a:cxn>
              <a:cxn ang="0">
                <a:pos x="152400" y="647700"/>
              </a:cxn>
              <a:cxn ang="0">
                <a:pos x="152400" y="190500"/>
              </a:cxn>
              <a:cxn ang="0">
                <a:pos x="76200" y="190500"/>
              </a:cxn>
              <a:cxn ang="0">
                <a:pos x="76200" y="228600"/>
              </a:cxn>
              <a:cxn ang="0">
                <a:pos x="152400" y="228600"/>
              </a:cxn>
              <a:cxn ang="0">
                <a:pos x="228600" y="228600"/>
              </a:cxn>
              <a:cxn ang="0">
                <a:pos x="114300" y="0"/>
              </a:cxn>
              <a:cxn ang="0">
                <a:pos x="0" y="228600"/>
              </a:cxn>
              <a:cxn ang="0">
                <a:pos x="76200" y="228600"/>
              </a:cxn>
              <a:cxn ang="0">
                <a:pos x="76200" y="190500"/>
              </a:cxn>
              <a:cxn ang="0">
                <a:pos x="152400" y="190500"/>
              </a:cxn>
              <a:cxn ang="0">
                <a:pos x="152400" y="228600"/>
              </a:cxn>
            </a:cxnLst>
            <a:rect l="0" t="0" r="r" b="b"/>
            <a:pathLst>
              <a:path w="152400" h="647700">
                <a:moveTo>
                  <a:pt x="76200" y="228600"/>
                </a:moveTo>
                <a:lnTo>
                  <a:pt x="76200" y="647700"/>
                </a:lnTo>
                <a:lnTo>
                  <a:pt x="152400" y="647700"/>
                </a:lnTo>
                <a:lnTo>
                  <a:pt x="152400" y="190500"/>
                </a:lnTo>
                <a:lnTo>
                  <a:pt x="76200" y="190500"/>
                </a:lnTo>
                <a:lnTo>
                  <a:pt x="76200" y="228600"/>
                </a:lnTo>
                <a:close/>
              </a:path>
              <a:path w="152400" h="647700">
                <a:moveTo>
                  <a:pt x="152400" y="228600"/>
                </a:moveTo>
                <a:lnTo>
                  <a:pt x="228600" y="228600"/>
                </a:lnTo>
                <a:lnTo>
                  <a:pt x="114300" y="0"/>
                </a:lnTo>
                <a:lnTo>
                  <a:pt x="0" y="228600"/>
                </a:lnTo>
                <a:lnTo>
                  <a:pt x="76200" y="228600"/>
                </a:lnTo>
                <a:lnTo>
                  <a:pt x="76200" y="190500"/>
                </a:lnTo>
                <a:lnTo>
                  <a:pt x="152400" y="190500"/>
                </a:lnTo>
                <a:lnTo>
                  <a:pt x="152400" y="228600"/>
                </a:lnTo>
                <a:close/>
              </a:path>
            </a:pathLst>
          </a:custGeom>
          <a:solidFill>
            <a:srgbClr val="FEFFFE"/>
          </a:solidFill>
          <a:ln w="9525">
            <a:noFill/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74" name="object 31"/>
          <p:cNvSpPr>
            <a:spLocks/>
          </p:cNvSpPr>
          <p:nvPr/>
        </p:nvSpPr>
        <p:spPr bwMode="auto">
          <a:xfrm>
            <a:off x="2951462" y="2628724"/>
            <a:ext cx="536152" cy="177800"/>
          </a:xfrm>
          <a:custGeom>
            <a:avLst/>
            <a:gdLst/>
            <a:ahLst/>
            <a:cxnLst>
              <a:cxn ang="0">
                <a:pos x="0" y="76200"/>
              </a:cxn>
              <a:cxn ang="0">
                <a:pos x="0" y="152400"/>
              </a:cxn>
              <a:cxn ang="0">
                <a:pos x="457200" y="152400"/>
              </a:cxn>
              <a:cxn ang="0">
                <a:pos x="419100" y="228600"/>
              </a:cxn>
              <a:cxn ang="0">
                <a:pos x="647700" y="114300"/>
              </a:cxn>
              <a:cxn ang="0">
                <a:pos x="457200" y="76200"/>
              </a:cxn>
              <a:cxn ang="0">
                <a:pos x="0" y="76200"/>
              </a:cxn>
              <a:cxn ang="0">
                <a:pos x="457200" y="76200"/>
              </a:cxn>
              <a:cxn ang="0">
                <a:pos x="647700" y="114300"/>
              </a:cxn>
              <a:cxn ang="0">
                <a:pos x="419100" y="0"/>
              </a:cxn>
              <a:cxn ang="0">
                <a:pos x="419100" y="76200"/>
              </a:cxn>
              <a:cxn ang="0">
                <a:pos x="457200" y="76200"/>
              </a:cxn>
              <a:cxn ang="0">
                <a:pos x="419100" y="228600"/>
              </a:cxn>
              <a:cxn ang="0">
                <a:pos x="457200" y="152400"/>
              </a:cxn>
              <a:cxn ang="0">
                <a:pos x="419100" y="152400"/>
              </a:cxn>
              <a:cxn ang="0">
                <a:pos x="419100" y="228600"/>
              </a:cxn>
            </a:cxnLst>
            <a:rect l="0" t="0" r="r" b="b"/>
            <a:pathLst>
              <a:path w="647700" h="228600">
                <a:moveTo>
                  <a:pt x="0" y="76200"/>
                </a:moveTo>
                <a:lnTo>
                  <a:pt x="0" y="152400"/>
                </a:lnTo>
                <a:lnTo>
                  <a:pt x="457200" y="152400"/>
                </a:lnTo>
                <a:lnTo>
                  <a:pt x="419100" y="228600"/>
                </a:lnTo>
                <a:lnTo>
                  <a:pt x="647700" y="114300"/>
                </a:lnTo>
                <a:lnTo>
                  <a:pt x="457200" y="76200"/>
                </a:lnTo>
                <a:lnTo>
                  <a:pt x="0" y="76200"/>
                </a:lnTo>
                <a:close/>
              </a:path>
              <a:path w="647700" h="228600">
                <a:moveTo>
                  <a:pt x="457200" y="76200"/>
                </a:moveTo>
                <a:lnTo>
                  <a:pt x="647700" y="114300"/>
                </a:lnTo>
                <a:lnTo>
                  <a:pt x="419100" y="0"/>
                </a:lnTo>
                <a:lnTo>
                  <a:pt x="419100" y="76200"/>
                </a:lnTo>
                <a:lnTo>
                  <a:pt x="457200" y="76200"/>
                </a:lnTo>
                <a:close/>
              </a:path>
              <a:path w="647700" h="228600">
                <a:moveTo>
                  <a:pt x="419100" y="228600"/>
                </a:moveTo>
                <a:lnTo>
                  <a:pt x="457200" y="152400"/>
                </a:lnTo>
                <a:lnTo>
                  <a:pt x="419100" y="152400"/>
                </a:lnTo>
                <a:lnTo>
                  <a:pt x="419100" y="228600"/>
                </a:lnTo>
                <a:close/>
              </a:path>
            </a:pathLst>
          </a:custGeom>
          <a:solidFill>
            <a:srgbClr val="FEFFFE"/>
          </a:solidFill>
          <a:ln w="9525">
            <a:noFill/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75" name="object 32"/>
          <p:cNvSpPr>
            <a:spLocks/>
          </p:cNvSpPr>
          <p:nvPr/>
        </p:nvSpPr>
        <p:spPr bwMode="auto">
          <a:xfrm>
            <a:off x="2951462" y="3018896"/>
            <a:ext cx="536152" cy="177800"/>
          </a:xfrm>
          <a:custGeom>
            <a:avLst/>
            <a:gdLst/>
            <a:ahLst/>
            <a:cxnLst>
              <a:cxn ang="0">
                <a:pos x="228600" y="76200"/>
              </a:cxn>
              <a:cxn ang="0">
                <a:pos x="228600" y="0"/>
              </a:cxn>
              <a:cxn ang="0">
                <a:pos x="0" y="114300"/>
              </a:cxn>
              <a:cxn ang="0">
                <a:pos x="228600" y="228600"/>
              </a:cxn>
              <a:cxn ang="0">
                <a:pos x="228600" y="152400"/>
              </a:cxn>
              <a:cxn ang="0">
                <a:pos x="190500" y="152400"/>
              </a:cxn>
              <a:cxn ang="0">
                <a:pos x="190500" y="76200"/>
              </a:cxn>
              <a:cxn ang="0">
                <a:pos x="228600" y="76200"/>
              </a:cxn>
              <a:cxn ang="0">
                <a:pos x="190500" y="76200"/>
              </a:cxn>
              <a:cxn ang="0">
                <a:pos x="190500" y="152400"/>
              </a:cxn>
              <a:cxn ang="0">
                <a:pos x="647700" y="152400"/>
              </a:cxn>
              <a:cxn ang="0">
                <a:pos x="647700" y="76200"/>
              </a:cxn>
              <a:cxn ang="0">
                <a:pos x="190500" y="76200"/>
              </a:cxn>
            </a:cxnLst>
            <a:rect l="0" t="0" r="r" b="b"/>
            <a:pathLst>
              <a:path w="647700" h="228600">
                <a:moveTo>
                  <a:pt x="228600" y="76200"/>
                </a:moveTo>
                <a:lnTo>
                  <a:pt x="228600" y="0"/>
                </a:lnTo>
                <a:lnTo>
                  <a:pt x="0" y="114300"/>
                </a:lnTo>
                <a:lnTo>
                  <a:pt x="228600" y="228600"/>
                </a:lnTo>
                <a:lnTo>
                  <a:pt x="228600" y="152400"/>
                </a:lnTo>
                <a:lnTo>
                  <a:pt x="190500" y="152400"/>
                </a:lnTo>
                <a:lnTo>
                  <a:pt x="190500" y="76200"/>
                </a:lnTo>
                <a:lnTo>
                  <a:pt x="228600" y="76200"/>
                </a:lnTo>
                <a:close/>
              </a:path>
              <a:path w="647700" h="228600">
                <a:moveTo>
                  <a:pt x="190500" y="76200"/>
                </a:moveTo>
                <a:lnTo>
                  <a:pt x="190500" y="152400"/>
                </a:lnTo>
                <a:lnTo>
                  <a:pt x="647700" y="152400"/>
                </a:lnTo>
                <a:lnTo>
                  <a:pt x="647700" y="76200"/>
                </a:lnTo>
                <a:lnTo>
                  <a:pt x="190500" y="76200"/>
                </a:lnTo>
                <a:close/>
              </a:path>
            </a:pathLst>
          </a:custGeom>
          <a:solidFill>
            <a:srgbClr val="FEFFFE"/>
          </a:solidFill>
          <a:ln w="9525">
            <a:noFill/>
            <a:round/>
            <a:headEnd/>
            <a:tailEnd/>
          </a:ln>
        </p:spPr>
        <p:txBody>
          <a:bodyPr lIns="0" tIns="0" rIns="0" bIns="0"/>
          <a:lstStyle/>
          <a:p>
            <a:endParaRPr lang="nl-NL"/>
          </a:p>
        </p:txBody>
      </p:sp>
      <p:sp>
        <p:nvSpPr>
          <p:cNvPr id="19476" name="object 16"/>
          <p:cNvSpPr txBox="1">
            <a:spLocks noChangeArrowheads="1"/>
          </p:cNvSpPr>
          <p:nvPr/>
        </p:nvSpPr>
        <p:spPr bwMode="auto">
          <a:xfrm>
            <a:off x="5680843" y="609953"/>
            <a:ext cx="621568" cy="2963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marL="10240">
              <a:lnSpc>
                <a:spcPts val="2389"/>
              </a:lnSpc>
              <a:spcBef>
                <a:spcPts val="121"/>
              </a:spcBef>
            </a:pPr>
            <a:r>
              <a:rPr lang="nl-NL" sz="2300" b="1" dirty="0" err="1">
                <a:solidFill>
                  <a:srgbClr val="FFFFFF"/>
                </a:solidFill>
                <a:cs typeface="Arial" charset="0"/>
              </a:rPr>
              <a:t>You</a:t>
            </a:r>
            <a:endParaRPr lang="nl-NL" sz="2300" dirty="0">
              <a:cs typeface="Arial" charset="0"/>
            </a:endParaRPr>
          </a:p>
        </p:txBody>
      </p:sp>
      <p:sp>
        <p:nvSpPr>
          <p:cNvPr id="19477" name="object 15"/>
          <p:cNvSpPr txBox="1">
            <a:spLocks noChangeArrowheads="1"/>
          </p:cNvSpPr>
          <p:nvPr/>
        </p:nvSpPr>
        <p:spPr bwMode="auto">
          <a:xfrm>
            <a:off x="736600" y="3657600"/>
            <a:ext cx="1408712" cy="2963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marL="10240">
              <a:lnSpc>
                <a:spcPts val="2389"/>
              </a:lnSpc>
              <a:spcBef>
                <a:spcPts val="121"/>
              </a:spcBef>
            </a:pPr>
            <a:r>
              <a:rPr lang="nl-NL" sz="2300" b="1" dirty="0">
                <a:solidFill>
                  <a:srgbClr val="FFFFFF"/>
                </a:solidFill>
                <a:cs typeface="Arial" charset="0"/>
              </a:rPr>
              <a:t> </a:t>
            </a:r>
            <a:r>
              <a:rPr lang="nl-NL" sz="2300" b="1" dirty="0" err="1">
                <a:solidFill>
                  <a:srgbClr val="FFFFFF"/>
                </a:solidFill>
                <a:cs typeface="Arial" charset="0"/>
              </a:rPr>
              <a:t>Other</a:t>
            </a:r>
            <a:endParaRPr lang="nl-NL" sz="2300" dirty="0">
              <a:cs typeface="Arial" charset="0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60817" y="5053719"/>
            <a:ext cx="206314" cy="156809"/>
          </a:xfrm>
          <a:prstGeom prst="rect">
            <a:avLst/>
          </a:prstGeom>
        </p:spPr>
        <p:txBody>
          <a:bodyPr lIns="0" tIns="0" rIns="0" bIns="0"/>
          <a:lstStyle/>
          <a:p>
            <a:pPr marL="10240">
              <a:lnSpc>
                <a:spcPts val="1234"/>
              </a:lnSpc>
              <a:spcBef>
                <a:spcPts val="61"/>
              </a:spcBef>
              <a:defRPr/>
            </a:pPr>
            <a:r>
              <a:rPr sz="1100" spc="-3" dirty="0">
                <a:solidFill>
                  <a:srgbClr val="FFFFFF"/>
                </a:solidFill>
                <a:latin typeface="Arial"/>
                <a:cs typeface="Arial"/>
              </a:rPr>
              <a:t>18</a:t>
            </a:r>
            <a:endParaRPr sz="1100">
              <a:latin typeface="Arial"/>
              <a:cs typeface="Arial"/>
            </a:endParaRPr>
          </a:p>
        </p:txBody>
      </p:sp>
      <p:sp>
        <p:nvSpPr>
          <p:cNvPr id="19479" name="object 12"/>
          <p:cNvSpPr txBox="1">
            <a:spLocks noChangeArrowheads="1"/>
          </p:cNvSpPr>
          <p:nvPr/>
        </p:nvSpPr>
        <p:spPr bwMode="auto">
          <a:xfrm>
            <a:off x="2117011" y="479072"/>
            <a:ext cx="1103842" cy="1398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marL="20480">
              <a:lnSpc>
                <a:spcPts val="806"/>
              </a:lnSpc>
            </a:pPr>
            <a:endParaRPr lang="nl-NL" sz="800" dirty="0"/>
          </a:p>
        </p:txBody>
      </p:sp>
      <p:sp>
        <p:nvSpPr>
          <p:cNvPr id="11" name="object 11"/>
          <p:cNvSpPr txBox="1"/>
          <p:nvPr/>
        </p:nvSpPr>
        <p:spPr>
          <a:xfrm>
            <a:off x="3220853" y="479073"/>
            <a:ext cx="1102527" cy="1034697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ts val="726"/>
              </a:lnSpc>
              <a:spcBef>
                <a:spcPts val="10"/>
              </a:spcBef>
            </a:pPr>
            <a:endParaRPr lang="nl-NL" sz="700" dirty="0"/>
          </a:p>
          <a:p>
            <a:pPr algn="ctr">
              <a:lnSpc>
                <a:spcPct val="96000"/>
              </a:lnSpc>
              <a:spcBef>
                <a:spcPts val="1613"/>
              </a:spcBef>
            </a:pPr>
            <a:r>
              <a:rPr lang="nl-NL" sz="1600" b="1" dirty="0">
                <a:solidFill>
                  <a:srgbClr val="00CC00"/>
                </a:solidFill>
                <a:cs typeface="Arial" charset="0"/>
              </a:rPr>
              <a:t>Core</a:t>
            </a:r>
            <a:endParaRPr lang="nl-NL" sz="1600" dirty="0">
              <a:cs typeface="Arial" charset="0"/>
            </a:endParaRPr>
          </a:p>
          <a:p>
            <a:pPr algn="ctr">
              <a:lnSpc>
                <a:spcPct val="96000"/>
              </a:lnSpc>
              <a:spcBef>
                <a:spcPts val="81"/>
              </a:spcBef>
            </a:pPr>
            <a:r>
              <a:rPr lang="nl-NL" sz="1600" b="1" dirty="0" err="1">
                <a:solidFill>
                  <a:srgbClr val="00CC00"/>
                </a:solidFill>
                <a:cs typeface="Arial" charset="0"/>
              </a:rPr>
              <a:t>Quality</a:t>
            </a:r>
            <a:endParaRPr lang="nl-NL" sz="1600" dirty="0">
              <a:cs typeface="Arial" charset="0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323380" y="479073"/>
            <a:ext cx="1102528" cy="1034697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ts val="806"/>
              </a:lnSpc>
              <a:defRPr/>
            </a:pPr>
            <a:endParaRPr sz="800"/>
          </a:p>
          <a:p>
            <a:pPr marL="258657">
              <a:lnSpc>
                <a:spcPct val="95825"/>
              </a:lnSpc>
              <a:spcBef>
                <a:spcPts val="2509"/>
              </a:spcBef>
              <a:defRPr/>
            </a:pPr>
            <a:r>
              <a:rPr sz="1600" b="1" dirty="0">
                <a:solidFill>
                  <a:srgbClr val="FF0000"/>
                </a:solidFill>
                <a:latin typeface="Arial"/>
                <a:cs typeface="Arial"/>
              </a:rPr>
              <a:t>Pitfall</a:t>
            </a:r>
            <a:endParaRPr sz="1600">
              <a:latin typeface="Arial"/>
              <a:cs typeface="Arial"/>
            </a:endParaRPr>
          </a:p>
        </p:txBody>
      </p:sp>
      <p:sp>
        <p:nvSpPr>
          <p:cNvPr id="19482" name="object 9"/>
          <p:cNvSpPr txBox="1">
            <a:spLocks noChangeArrowheads="1"/>
          </p:cNvSpPr>
          <p:nvPr/>
        </p:nvSpPr>
        <p:spPr bwMode="auto">
          <a:xfrm>
            <a:off x="3220853" y="1513770"/>
            <a:ext cx="1102527" cy="3642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marL="20480">
              <a:lnSpc>
                <a:spcPts val="806"/>
              </a:lnSpc>
            </a:pPr>
            <a:endParaRPr lang="nl-NL" sz="800" dirty="0"/>
          </a:p>
        </p:txBody>
      </p:sp>
      <p:sp>
        <p:nvSpPr>
          <p:cNvPr id="8" name="object 8"/>
          <p:cNvSpPr txBox="1"/>
          <p:nvPr/>
        </p:nvSpPr>
        <p:spPr>
          <a:xfrm>
            <a:off x="4323380" y="1513770"/>
            <a:ext cx="1102528" cy="1034697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ts val="806"/>
              </a:lnSpc>
              <a:defRPr/>
            </a:pPr>
            <a:endParaRPr sz="800"/>
          </a:p>
          <a:p>
            <a:pPr marL="47303">
              <a:lnSpc>
                <a:spcPct val="95825"/>
              </a:lnSpc>
              <a:spcBef>
                <a:spcPts val="2514"/>
              </a:spcBef>
              <a:defRPr/>
            </a:pPr>
            <a:r>
              <a:rPr sz="1600" b="1" dirty="0">
                <a:solidFill>
                  <a:srgbClr val="00CC00"/>
                </a:solidFill>
                <a:latin typeface="Arial"/>
                <a:cs typeface="Arial"/>
              </a:rPr>
              <a:t>Challenge</a:t>
            </a:r>
            <a:endParaRPr sz="1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117011" y="1878013"/>
            <a:ext cx="1103842" cy="1034697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ts val="726"/>
              </a:lnSpc>
              <a:spcBef>
                <a:spcPts val="10"/>
              </a:spcBef>
            </a:pPr>
            <a:endParaRPr lang="nl-NL" sz="700" dirty="0"/>
          </a:p>
          <a:p>
            <a:pPr algn="ctr">
              <a:lnSpc>
                <a:spcPct val="96000"/>
              </a:lnSpc>
              <a:spcBef>
                <a:spcPts val="1613"/>
              </a:spcBef>
            </a:pPr>
            <a:r>
              <a:rPr lang="nl-NL" sz="1600" b="1" dirty="0">
                <a:solidFill>
                  <a:srgbClr val="00CC00"/>
                </a:solidFill>
                <a:cs typeface="Arial" charset="0"/>
              </a:rPr>
              <a:t>Core</a:t>
            </a:r>
            <a:endParaRPr lang="nl-NL" sz="1600" dirty="0">
              <a:cs typeface="Arial" charset="0"/>
            </a:endParaRPr>
          </a:p>
          <a:p>
            <a:pPr algn="ctr">
              <a:lnSpc>
                <a:spcPct val="96000"/>
              </a:lnSpc>
              <a:spcBef>
                <a:spcPts val="81"/>
              </a:spcBef>
            </a:pPr>
            <a:r>
              <a:rPr lang="nl-NL" sz="1600" b="1" dirty="0" err="1">
                <a:solidFill>
                  <a:srgbClr val="00CC00"/>
                </a:solidFill>
                <a:cs typeface="Arial" charset="0"/>
              </a:rPr>
              <a:t>Quality</a:t>
            </a:r>
            <a:endParaRPr lang="nl-NL" sz="1600" dirty="0">
              <a:cs typeface="Arial" charset="0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220853" y="1878013"/>
            <a:ext cx="1102527" cy="670454"/>
          </a:xfrm>
          <a:prstGeom prst="rect">
            <a:avLst/>
          </a:prstGeom>
        </p:spPr>
        <p:txBody>
          <a:bodyPr lIns="0" tIns="0" rIns="0" bIns="0"/>
          <a:lstStyle/>
          <a:p>
            <a:pPr marL="163840" algn="ctr">
              <a:lnSpc>
                <a:spcPct val="96000"/>
              </a:lnSpc>
              <a:spcBef>
                <a:spcPts val="343"/>
              </a:spcBef>
            </a:pPr>
            <a:r>
              <a:rPr lang="nl-NL" sz="1600" b="1" dirty="0" err="1">
                <a:solidFill>
                  <a:srgbClr val="FF0000"/>
                </a:solidFill>
                <a:cs typeface="Arial" charset="0"/>
              </a:rPr>
              <a:t>Allergy</a:t>
            </a:r>
            <a:endParaRPr lang="nl-NL" sz="1600" dirty="0">
              <a:cs typeface="Arial" charset="0"/>
            </a:endParaRPr>
          </a:p>
          <a:p>
            <a:pPr marL="163840" algn="ctr">
              <a:lnSpc>
                <a:spcPct val="96000"/>
              </a:lnSpc>
              <a:spcBef>
                <a:spcPts val="1119"/>
              </a:spcBef>
            </a:pPr>
            <a:r>
              <a:rPr lang="nl-NL" sz="1600" b="1" dirty="0" err="1">
                <a:solidFill>
                  <a:srgbClr val="FF0000"/>
                </a:solidFill>
                <a:cs typeface="Arial" charset="0"/>
              </a:rPr>
              <a:t>Pitfall</a:t>
            </a:r>
            <a:endParaRPr lang="nl-NL" sz="1600" dirty="0">
              <a:cs typeface="Arial" charset="0"/>
            </a:endParaRPr>
          </a:p>
        </p:txBody>
      </p:sp>
      <p:sp>
        <p:nvSpPr>
          <p:cNvPr id="19486" name="object 5"/>
          <p:cNvSpPr txBox="1">
            <a:spLocks noChangeArrowheads="1"/>
          </p:cNvSpPr>
          <p:nvPr/>
        </p:nvSpPr>
        <p:spPr bwMode="auto">
          <a:xfrm>
            <a:off x="3220853" y="2548467"/>
            <a:ext cx="1102527" cy="3642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marL="20480">
              <a:lnSpc>
                <a:spcPts val="806"/>
              </a:lnSpc>
            </a:pPr>
            <a:endParaRPr lang="nl-NL" sz="800" dirty="0"/>
          </a:p>
        </p:txBody>
      </p:sp>
      <p:sp>
        <p:nvSpPr>
          <p:cNvPr id="19487" name="object 4"/>
          <p:cNvSpPr txBox="1">
            <a:spLocks noChangeArrowheads="1"/>
          </p:cNvSpPr>
          <p:nvPr/>
        </p:nvSpPr>
        <p:spPr bwMode="auto">
          <a:xfrm>
            <a:off x="4323380" y="2548467"/>
            <a:ext cx="1102528" cy="1398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marL="20480">
              <a:lnSpc>
                <a:spcPts val="806"/>
              </a:lnSpc>
            </a:pPr>
            <a:endParaRPr lang="nl-NL" sz="800" dirty="0"/>
          </a:p>
        </p:txBody>
      </p:sp>
      <p:sp>
        <p:nvSpPr>
          <p:cNvPr id="3" name="object 3"/>
          <p:cNvSpPr txBox="1"/>
          <p:nvPr/>
        </p:nvSpPr>
        <p:spPr>
          <a:xfrm>
            <a:off x="2117011" y="2912711"/>
            <a:ext cx="1103842" cy="1034697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ts val="806"/>
              </a:lnSpc>
              <a:defRPr/>
            </a:pPr>
            <a:endParaRPr sz="800"/>
          </a:p>
          <a:p>
            <a:pPr marL="189844">
              <a:lnSpc>
                <a:spcPct val="95825"/>
              </a:lnSpc>
              <a:spcBef>
                <a:spcPts val="2514"/>
              </a:spcBef>
              <a:defRPr/>
            </a:pPr>
            <a:r>
              <a:rPr sz="1600" b="1" dirty="0">
                <a:solidFill>
                  <a:srgbClr val="FF0000"/>
                </a:solidFill>
                <a:latin typeface="Arial"/>
                <a:cs typeface="Arial"/>
              </a:rPr>
              <a:t>Allergy</a:t>
            </a:r>
            <a:endParaRPr sz="1600">
              <a:latin typeface="Arial"/>
              <a:cs typeface="Arial"/>
            </a:endParaRPr>
          </a:p>
        </p:txBody>
      </p:sp>
      <p:sp>
        <p:nvSpPr>
          <p:cNvPr id="2" name="object 2"/>
          <p:cNvSpPr txBox="1"/>
          <p:nvPr/>
        </p:nvSpPr>
        <p:spPr>
          <a:xfrm>
            <a:off x="3220853" y="2912711"/>
            <a:ext cx="1102527" cy="1034697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ts val="806"/>
              </a:lnSpc>
              <a:defRPr/>
            </a:pPr>
            <a:endParaRPr sz="800"/>
          </a:p>
          <a:p>
            <a:pPr marL="46074">
              <a:lnSpc>
                <a:spcPct val="95825"/>
              </a:lnSpc>
              <a:spcBef>
                <a:spcPts val="2514"/>
              </a:spcBef>
              <a:defRPr/>
            </a:pPr>
            <a:r>
              <a:rPr sz="1600" b="1" dirty="0">
                <a:solidFill>
                  <a:srgbClr val="00CC00"/>
                </a:solidFill>
                <a:latin typeface="Arial"/>
                <a:cs typeface="Arial"/>
              </a:rPr>
              <a:t>Challenge</a:t>
            </a:r>
            <a:endParaRPr sz="1600">
              <a:latin typeface="Arial"/>
              <a:cs typeface="Arial"/>
            </a:endParaRPr>
          </a:p>
        </p:txBody>
      </p:sp>
      <p:sp>
        <p:nvSpPr>
          <p:cNvPr id="34" name="Rechthoek 33"/>
          <p:cNvSpPr/>
          <p:nvPr/>
        </p:nvSpPr>
        <p:spPr>
          <a:xfrm>
            <a:off x="2565400" y="4724400"/>
            <a:ext cx="24392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nl-NL" dirty="0" err="1"/>
              <a:t>Incompatible</a:t>
            </a:r>
            <a:r>
              <a:rPr lang="nl-NL" dirty="0"/>
              <a:t> </a:t>
            </a:r>
            <a:r>
              <a:rPr lang="nl-NL" dirty="0" err="1"/>
              <a:t>characters</a:t>
            </a:r>
            <a:endParaRPr lang="nl-NL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-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-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-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921</TotalTime>
  <Words>1414</Words>
  <Application>Microsoft Macintosh PowerPoint</Application>
  <PresentationFormat>Custom</PresentationFormat>
  <Paragraphs>318</Paragraphs>
  <Slides>73</Slides>
  <Notes>2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73</vt:i4>
      </vt:variant>
    </vt:vector>
  </HeadingPairs>
  <TitlesOfParts>
    <vt:vector size="79" baseType="lpstr">
      <vt:lpstr>Arial</vt:lpstr>
      <vt:lpstr>Calibri</vt:lpstr>
      <vt:lpstr>Gill Sans</vt:lpstr>
      <vt:lpstr>Wingdings</vt:lpstr>
      <vt:lpstr>Office Theme</vt:lpstr>
      <vt:lpstr>Office-thema</vt:lpstr>
      <vt:lpstr>Program</vt:lpstr>
      <vt:lpstr>Summary</vt:lpstr>
      <vt:lpstr>Situational Leadership</vt:lpstr>
      <vt:lpstr>Situational leadership</vt:lpstr>
      <vt:lpstr>Situational leadership questionnaire</vt:lpstr>
      <vt:lpstr>The Best Style?</vt:lpstr>
      <vt:lpstr>Strengthts and Pitfalls</vt:lpstr>
      <vt:lpstr>Your cases Management support  Do not give up Document No level skipping accepted Manipulate (get your way) Team up Choose your battles (top management training) </vt:lpstr>
      <vt:lpstr>Delegation</vt:lpstr>
      <vt:lpstr>Content</vt:lpstr>
      <vt:lpstr>Delegation</vt:lpstr>
      <vt:lpstr>Advantages of Delegation</vt:lpstr>
      <vt:lpstr>Convenient for Delegation</vt:lpstr>
      <vt:lpstr>PowerPoint Presentation</vt:lpstr>
      <vt:lpstr>Inconvenient</vt:lpstr>
      <vt:lpstr>How do you delegate?  </vt:lpstr>
      <vt:lpstr>Delegation Meeting</vt:lpstr>
      <vt:lpstr>Program</vt:lpstr>
      <vt:lpstr>1. Peer coaching</vt:lpstr>
      <vt:lpstr>Coaching characteristics</vt:lpstr>
      <vt:lpstr>Tasks of the team coach</vt:lpstr>
      <vt:lpstr>Coaching as a shared leadership function</vt:lpstr>
      <vt:lpstr>3. Coaching method</vt:lpstr>
      <vt:lpstr>PowerPoint Presentation</vt:lpstr>
      <vt:lpstr>PowerPoint Presentation</vt:lpstr>
      <vt:lpstr>Tip</vt:lpstr>
      <vt:lpstr>PowerPoint Presentation</vt:lpstr>
      <vt:lpstr>Tips </vt:lpstr>
      <vt:lpstr>PowerPoint Presentation</vt:lpstr>
      <vt:lpstr>Tips</vt:lpstr>
      <vt:lpstr>PowerPoint Presentation</vt:lpstr>
      <vt:lpstr>Tips</vt:lpstr>
      <vt:lpstr>Evaluation</vt:lpstr>
      <vt:lpstr>Program</vt:lpstr>
      <vt:lpstr>3. Where can the PDCA falter?</vt:lpstr>
      <vt:lpstr>PowerPoint Presentation</vt:lpstr>
      <vt:lpstr>PowerPoint Presentation</vt:lpstr>
      <vt:lpstr>Team Plan</vt:lpstr>
      <vt:lpstr>Do</vt:lpstr>
      <vt:lpstr>Check</vt:lpstr>
      <vt:lpstr>Act</vt:lpstr>
      <vt:lpstr>Program</vt:lpstr>
      <vt:lpstr>4. Uppercurrent and undercurrent</vt:lpstr>
      <vt:lpstr>Change</vt:lpstr>
      <vt:lpstr>Thermometer</vt:lpstr>
      <vt:lpstr>PowerPoint Presentation</vt:lpstr>
      <vt:lpstr>Five steps</vt:lpstr>
      <vt:lpstr>PowerPoint Presentation</vt:lpstr>
      <vt:lpstr>1. Sense of urgency </vt:lpstr>
      <vt:lpstr>PowerPoint Presentation</vt:lpstr>
      <vt:lpstr>2. Letting go</vt:lpstr>
      <vt:lpstr>PowerPoint Presentation</vt:lpstr>
      <vt:lpstr>3. Do not know</vt:lpstr>
      <vt:lpstr>PowerPoint Presentation</vt:lpstr>
      <vt:lpstr>4. Co-create</vt:lpstr>
      <vt:lpstr>PowerPoint Presentation</vt:lpstr>
      <vt:lpstr>5. New Beginning</vt:lpstr>
      <vt:lpstr>Resistance</vt:lpstr>
      <vt:lpstr>Rogers (Diffusion of innovation)</vt:lpstr>
      <vt:lpstr>Summary</vt:lpstr>
      <vt:lpstr>PowerPoint Presentation</vt:lpstr>
      <vt:lpstr>PowerPoint Presentation</vt:lpstr>
      <vt:lpstr>PowerPoint Presentation</vt:lpstr>
      <vt:lpstr>Conflict resolution</vt:lpstr>
      <vt:lpstr>CONFLICT MANAGEMENT</vt:lpstr>
      <vt:lpstr>PowerPoint Presentation</vt:lpstr>
      <vt:lpstr>Definition</vt:lpstr>
      <vt:lpstr>EXAMPLES</vt:lpstr>
      <vt:lpstr>The way we react</vt:lpstr>
      <vt:lpstr>Conflicts</vt:lpstr>
      <vt:lpstr>Conflict and unit performance</vt:lpstr>
      <vt:lpstr>Conflict can be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 1</dc:title>
  <dc:creator>Everard</dc:creator>
  <cp:lastModifiedBy>Everard Everard</cp:lastModifiedBy>
  <cp:revision>57</cp:revision>
  <dcterms:modified xsi:type="dcterms:W3CDTF">2023-03-29T16:07:32Z</dcterms:modified>
</cp:coreProperties>
</file>