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3" r:id="rId2"/>
  </p:sldMasterIdLst>
  <p:notesMasterIdLst>
    <p:notesMasterId r:id="rId74"/>
  </p:notesMasterIdLst>
  <p:handoutMasterIdLst>
    <p:handoutMasterId r:id="rId75"/>
  </p:handoutMasterIdLst>
  <p:sldIdLst>
    <p:sldId id="507" r:id="rId3"/>
    <p:sldId id="790" r:id="rId4"/>
    <p:sldId id="527" r:id="rId5"/>
    <p:sldId id="806" r:id="rId6"/>
    <p:sldId id="529" r:id="rId7"/>
    <p:sldId id="791" r:id="rId8"/>
    <p:sldId id="796" r:id="rId9"/>
    <p:sldId id="305" r:id="rId10"/>
    <p:sldId id="276" r:id="rId11"/>
    <p:sldId id="280" r:id="rId12"/>
    <p:sldId id="278" r:id="rId13"/>
    <p:sldId id="277" r:id="rId14"/>
    <p:sldId id="307" r:id="rId15"/>
    <p:sldId id="271" r:id="rId16"/>
    <p:sldId id="272" r:id="rId17"/>
    <p:sldId id="273" r:id="rId18"/>
    <p:sldId id="274" r:id="rId19"/>
    <p:sldId id="807" r:id="rId20"/>
    <p:sldId id="811" r:id="rId21"/>
    <p:sldId id="792" r:id="rId22"/>
    <p:sldId id="370" r:id="rId23"/>
    <p:sldId id="372" r:id="rId24"/>
    <p:sldId id="373" r:id="rId25"/>
    <p:sldId id="374" r:id="rId26"/>
    <p:sldId id="375" r:id="rId27"/>
    <p:sldId id="459" r:id="rId28"/>
    <p:sldId id="786" r:id="rId29"/>
    <p:sldId id="290" r:id="rId30"/>
    <p:sldId id="300" r:id="rId31"/>
    <p:sldId id="294" r:id="rId32"/>
    <p:sldId id="781" r:id="rId33"/>
    <p:sldId id="398" r:id="rId34"/>
    <p:sldId id="785" r:id="rId35"/>
    <p:sldId id="494" r:id="rId36"/>
    <p:sldId id="377" r:id="rId37"/>
    <p:sldId id="462" r:id="rId38"/>
    <p:sldId id="351" r:id="rId39"/>
    <p:sldId id="484" r:id="rId40"/>
    <p:sldId id="486" r:id="rId41"/>
    <p:sldId id="483" r:id="rId42"/>
    <p:sldId id="358" r:id="rId43"/>
    <p:sldId id="797" r:id="rId44"/>
    <p:sldId id="798" r:id="rId45"/>
    <p:sldId id="476" r:id="rId46"/>
    <p:sldId id="359" r:id="rId47"/>
    <p:sldId id="362" r:id="rId48"/>
    <p:sldId id="475" r:id="rId49"/>
    <p:sldId id="793" r:id="rId50"/>
    <p:sldId id="795" r:id="rId51"/>
    <p:sldId id="361" r:id="rId52"/>
    <p:sldId id="367" r:id="rId53"/>
    <p:sldId id="800" r:id="rId54"/>
    <p:sldId id="804" r:id="rId55"/>
    <p:sldId id="799" r:id="rId56"/>
    <p:sldId id="808" r:id="rId57"/>
    <p:sldId id="352" r:id="rId58"/>
    <p:sldId id="809" r:id="rId59"/>
    <p:sldId id="266" r:id="rId60"/>
    <p:sldId id="810" r:id="rId61"/>
    <p:sldId id="267" r:id="rId62"/>
    <p:sldId id="801" r:id="rId63"/>
    <p:sldId id="802" r:id="rId64"/>
    <p:sldId id="365" r:id="rId65"/>
    <p:sldId id="490" r:id="rId66"/>
    <p:sldId id="439" r:id="rId67"/>
    <p:sldId id="440" r:id="rId68"/>
    <p:sldId id="445" r:id="rId69"/>
    <p:sldId id="542" r:id="rId70"/>
    <p:sldId id="446" r:id="rId71"/>
    <p:sldId id="794" r:id="rId72"/>
    <p:sldId id="803" r:id="rId73"/>
  </p:sldIdLst>
  <p:sldSz cx="7569200" cy="5334000"/>
  <p:notesSz cx="7569200" cy="533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FCBC2"/>
    <a:srgbClr val="00A7A2"/>
    <a:srgbClr val="008080"/>
    <a:srgbClr val="33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227"/>
    <p:restoredTop sz="94754"/>
  </p:normalViewPr>
  <p:slideViewPr>
    <p:cSldViewPr>
      <p:cViewPr varScale="1">
        <p:scale>
          <a:sx n="128" d="100"/>
          <a:sy n="128" d="100"/>
        </p:scale>
        <p:origin x="1048" y="168"/>
      </p:cViewPr>
      <p:guideLst>
        <p:guide orient="horz" pos="2880"/>
        <p:guide pos="2160"/>
      </p:guideLst>
    </p:cSldViewPr>
  </p:slideViewPr>
  <p:notesTextViewPr>
    <p:cViewPr>
      <p:scale>
        <a:sx n="100" d="100"/>
        <a:sy n="100" d="100"/>
      </p:scale>
      <p:origin x="0" y="0"/>
    </p:cViewPr>
  </p:notesTextViewPr>
  <p:sorterViewPr>
    <p:cViewPr>
      <p:scale>
        <a:sx n="1" d="1"/>
        <a:sy n="1" d="1"/>
      </p:scale>
      <p:origin x="0" y="1510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3279775" cy="2667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4287838" y="0"/>
            <a:ext cx="3279775" cy="266700"/>
          </a:xfrm>
          <a:prstGeom prst="rect">
            <a:avLst/>
          </a:prstGeom>
        </p:spPr>
        <p:txBody>
          <a:bodyPr vert="horz" lIns="91440" tIns="45720" rIns="91440" bIns="45720" rtlCol="0"/>
          <a:lstStyle>
            <a:lvl1pPr algn="r">
              <a:defRPr sz="1200"/>
            </a:lvl1pPr>
          </a:lstStyle>
          <a:p>
            <a:fld id="{AFC55BD7-589C-4CE5-8B67-706AD4B9F329}" type="datetimeFigureOut">
              <a:rPr lang="nl-NL" smtClean="0"/>
              <a:pPr/>
              <a:t>28-10-2022</a:t>
            </a:fld>
            <a:endParaRPr lang="nl-NL"/>
          </a:p>
        </p:txBody>
      </p:sp>
      <p:sp>
        <p:nvSpPr>
          <p:cNvPr id="4" name="Tijdelijke aanduiding voor voettekst 3"/>
          <p:cNvSpPr>
            <a:spLocks noGrp="1"/>
          </p:cNvSpPr>
          <p:nvPr>
            <p:ph type="ftr" sz="quarter" idx="2"/>
          </p:nvPr>
        </p:nvSpPr>
        <p:spPr>
          <a:xfrm>
            <a:off x="0" y="5065713"/>
            <a:ext cx="3279775" cy="266700"/>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4287838" y="5065713"/>
            <a:ext cx="3279775" cy="266700"/>
          </a:xfrm>
          <a:prstGeom prst="rect">
            <a:avLst/>
          </a:prstGeom>
        </p:spPr>
        <p:txBody>
          <a:bodyPr vert="horz" lIns="91440" tIns="45720" rIns="91440" bIns="45720" rtlCol="0" anchor="b"/>
          <a:lstStyle>
            <a:lvl1pPr algn="r">
              <a:defRPr sz="1200"/>
            </a:lvl1pPr>
          </a:lstStyle>
          <a:p>
            <a:fld id="{19B8765C-F6DE-45B0-829F-BC16D026737F}" type="slidenum">
              <a:rPr lang="nl-NL" smtClean="0"/>
              <a:pPr/>
              <a:t>‹#›</a:t>
            </a:fld>
            <a:endParaRPr lang="nl-NL"/>
          </a:p>
        </p:txBody>
      </p:sp>
    </p:spTree>
    <p:extLst>
      <p:ext uri="{BB962C8B-B14F-4D97-AF65-F5344CB8AC3E}">
        <p14:creationId xmlns:p14="http://schemas.microsoft.com/office/powerpoint/2010/main" val="12964208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3279775" cy="2667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4287838" y="0"/>
            <a:ext cx="3279775" cy="266700"/>
          </a:xfrm>
          <a:prstGeom prst="rect">
            <a:avLst/>
          </a:prstGeom>
        </p:spPr>
        <p:txBody>
          <a:bodyPr vert="horz" lIns="91440" tIns="45720" rIns="91440" bIns="45720" rtlCol="0"/>
          <a:lstStyle>
            <a:lvl1pPr algn="r">
              <a:defRPr sz="1200"/>
            </a:lvl1pPr>
          </a:lstStyle>
          <a:p>
            <a:fld id="{EE94FFA5-FF5A-4948-A028-938A2B3F1334}" type="datetimeFigureOut">
              <a:rPr lang="nl-NL" smtClean="0"/>
              <a:pPr/>
              <a:t>28-10-2022</a:t>
            </a:fld>
            <a:endParaRPr lang="nl-NL"/>
          </a:p>
        </p:txBody>
      </p:sp>
      <p:sp>
        <p:nvSpPr>
          <p:cNvPr id="4" name="Tijdelijke aanduiding voor dia-afbeelding 3"/>
          <p:cNvSpPr>
            <a:spLocks noGrp="1" noRot="1" noChangeAspect="1"/>
          </p:cNvSpPr>
          <p:nvPr>
            <p:ph type="sldImg" idx="2"/>
          </p:nvPr>
        </p:nvSpPr>
        <p:spPr>
          <a:xfrm>
            <a:off x="2365375" y="400050"/>
            <a:ext cx="2838450" cy="200025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757238" y="2533650"/>
            <a:ext cx="6054725" cy="2400300"/>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5065713"/>
            <a:ext cx="3279775" cy="2667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4287838" y="5065713"/>
            <a:ext cx="3279775" cy="266700"/>
          </a:xfrm>
          <a:prstGeom prst="rect">
            <a:avLst/>
          </a:prstGeom>
        </p:spPr>
        <p:txBody>
          <a:bodyPr vert="horz" lIns="91440" tIns="45720" rIns="91440" bIns="45720" rtlCol="0" anchor="b"/>
          <a:lstStyle>
            <a:lvl1pPr algn="r">
              <a:defRPr sz="1200"/>
            </a:lvl1pPr>
          </a:lstStyle>
          <a:p>
            <a:fld id="{EB6708BA-0060-4DB2-9465-65220D4F3F0B}" type="slidenum">
              <a:rPr lang="nl-NL" smtClean="0"/>
              <a:pPr/>
              <a:t>‹#›</a:t>
            </a:fld>
            <a:endParaRPr lang="nl-NL"/>
          </a:p>
        </p:txBody>
      </p:sp>
    </p:spTree>
    <p:extLst>
      <p:ext uri="{BB962C8B-B14F-4D97-AF65-F5344CB8AC3E}">
        <p14:creationId xmlns:p14="http://schemas.microsoft.com/office/powerpoint/2010/main" val="2843171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EB6708BA-0060-4DB2-9465-65220D4F3F0B}" type="slidenum">
              <a:rPr lang="nl-NL" smtClean="0"/>
              <a:pPr/>
              <a:t>6</a:t>
            </a:fld>
            <a:endParaRPr lang="nl-NL"/>
          </a:p>
        </p:txBody>
      </p:sp>
    </p:spTree>
    <p:extLst>
      <p:ext uri="{BB962C8B-B14F-4D97-AF65-F5344CB8AC3E}">
        <p14:creationId xmlns:p14="http://schemas.microsoft.com/office/powerpoint/2010/main" val="18856473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p:cNvSpPr>
            <a:spLocks noGrp="1" noRot="1" noChangeAspect="1" noTextEdit="1"/>
          </p:cNvSpPr>
          <p:nvPr>
            <p:ph type="sldImg"/>
          </p:nvPr>
        </p:nvSpPr>
        <p:spPr bwMode="auto">
          <a:noFill/>
          <a:ln>
            <a:solidFill>
              <a:srgbClr val="000000"/>
            </a:solidFill>
            <a:miter lim="800000"/>
            <a:headEnd/>
            <a:tailEnd/>
          </a:ln>
        </p:spPr>
      </p:sp>
      <p:sp>
        <p:nvSpPr>
          <p:cNvPr id="13314" name="Rectangle 3"/>
          <p:cNvSpPr>
            <a:spLocks noGrp="1"/>
          </p:cNvSpPr>
          <p:nvPr>
            <p:ph type="body" idx="1"/>
          </p:nvPr>
        </p:nvSpPr>
        <p:spPr bwMode="auto">
          <a:noFill/>
        </p:spPr>
        <p:txBody>
          <a:bodyPr/>
          <a:lstStyle/>
          <a:p>
            <a:r>
              <a:rPr lang="nl-NL">
                <a:ea typeface="ＭＳ Ｐゴシック" pitchFamily="34" charset="-128"/>
              </a:rPr>
              <a:t>Uitreiken Shriberg pag 134 t/m 135</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jdelijke aanduiding voor dia-afbeelding 1">
            <a:extLst>
              <a:ext uri="{FF2B5EF4-FFF2-40B4-BE49-F238E27FC236}">
                <a16:creationId xmlns:a16="http://schemas.microsoft.com/office/drawing/2014/main" id="{4986286D-66C7-791A-77D0-1C6DBD463E64}"/>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0" name="Tijdelijke aanduiding voor notities 2">
            <a:extLst>
              <a:ext uri="{FF2B5EF4-FFF2-40B4-BE49-F238E27FC236}">
                <a16:creationId xmlns:a16="http://schemas.microsoft.com/office/drawing/2014/main" id="{DE454937-253E-C3EC-2C89-747DC94107F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altLang="en-NL">
              <a:ea typeface="ＭＳ Ｐゴシック" panose="020B0600070205080204" pitchFamily="34" charset="-128"/>
            </a:endParaRPr>
          </a:p>
        </p:txBody>
      </p:sp>
      <p:sp>
        <p:nvSpPr>
          <p:cNvPr id="22531" name="Tijdelijke aanduiding voor dianummer 3">
            <a:extLst>
              <a:ext uri="{FF2B5EF4-FFF2-40B4-BE49-F238E27FC236}">
                <a16:creationId xmlns:a16="http://schemas.microsoft.com/office/drawing/2014/main" id="{C0FBB585-02A6-B2E2-CE39-40830097544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673ACE74-E4C9-0D4D-BEA7-C86925832DAA}" type="slidenum">
              <a:rPr lang="nl-NL" altLang="en-NL" sz="1200"/>
              <a:pPr eaLnBrk="1" hangingPunct="1"/>
              <a:t>31</a:t>
            </a:fld>
            <a:endParaRPr lang="nl-NL" altLang="en-NL"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EB6708BA-0060-4DB2-9465-65220D4F3F0B}" type="slidenum">
              <a:rPr lang="nl-NL" smtClean="0"/>
              <a:pPr/>
              <a:t>45</a:t>
            </a:fld>
            <a:endParaRPr lang="nl-NL"/>
          </a:p>
        </p:txBody>
      </p:sp>
    </p:spTree>
    <p:extLst>
      <p:ext uri="{BB962C8B-B14F-4D97-AF65-F5344CB8AC3E}">
        <p14:creationId xmlns:p14="http://schemas.microsoft.com/office/powerpoint/2010/main" val="17308603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jdelijke aanduiding voor dia-afbeelding 1"/>
          <p:cNvSpPr>
            <a:spLocks noGrp="1" noRot="1" noChangeAspect="1"/>
          </p:cNvSpPr>
          <p:nvPr>
            <p:ph type="sldImg"/>
          </p:nvPr>
        </p:nvSpPr>
        <p:spPr bwMode="auto">
          <a:noFill/>
          <a:ln>
            <a:solidFill>
              <a:srgbClr val="000000"/>
            </a:solidFill>
            <a:miter lim="800000"/>
            <a:headEnd/>
            <a:tailEnd/>
          </a:ln>
        </p:spPr>
      </p:sp>
      <p:sp>
        <p:nvSpPr>
          <p:cNvPr id="33794" name="Tijdelijke aanduiding voor notities 2"/>
          <p:cNvSpPr>
            <a:spLocks noGrp="1"/>
          </p:cNvSpPr>
          <p:nvPr>
            <p:ph type="body" idx="1"/>
          </p:nvPr>
        </p:nvSpPr>
        <p:spPr bwMode="auto">
          <a:noFill/>
        </p:spPr>
        <p:txBody>
          <a:bodyPr wrap="square" numCol="1" anchor="t" anchorCtr="0" compatLnSpc="1">
            <a:prstTxWarp prst="textNoShape">
              <a:avLst/>
            </a:prstTxWarp>
          </a:bodyPr>
          <a:lstStyle/>
          <a:p>
            <a:pPr marL="171450" indent="-171450" eaLnBrk="1" hangingPunct="1">
              <a:spcBef>
                <a:spcPct val="0"/>
              </a:spcBef>
              <a:buFontTx/>
              <a:buChar char="-"/>
            </a:pPr>
            <a:endParaRPr lang="nl-NL">
              <a:ea typeface="ＭＳ Ｐゴシック" pitchFamily="34" charset="-128"/>
            </a:endParaRPr>
          </a:p>
        </p:txBody>
      </p:sp>
      <p:sp>
        <p:nvSpPr>
          <p:cNvPr id="33795" name="Tijdelijke aanduiding voor dianummer 3"/>
          <p:cNvSpPr>
            <a:spLocks noGrp="1"/>
          </p:cNvSpPr>
          <p:nvPr>
            <p:ph type="sldNum" sz="quarter" idx="5"/>
          </p:nvPr>
        </p:nvSpPr>
        <p:spPr bwMode="auto">
          <a:noFill/>
          <a:ln>
            <a:miter lim="800000"/>
            <a:headEnd/>
            <a:tailEnd/>
          </a:ln>
        </p:spPr>
        <p:txBody>
          <a:bodyPr/>
          <a:lstStyle/>
          <a:p>
            <a:fld id="{DD4A6CF5-7DA1-4CD8-831C-56A013F9E4CC}" type="slidenum">
              <a:rPr lang="nl-NL"/>
              <a:pPr/>
              <a:t>50</a:t>
            </a:fld>
            <a:endParaRPr lang="nl-NL"/>
          </a:p>
        </p:txBody>
      </p:sp>
    </p:spTree>
    <p:extLst>
      <p:ext uri="{BB962C8B-B14F-4D97-AF65-F5344CB8AC3E}">
        <p14:creationId xmlns:p14="http://schemas.microsoft.com/office/powerpoint/2010/main" val="6456047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77154"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nl-NL">
                <a:latin typeface="Calibri" charset="0"/>
                <a:ea typeface="ＭＳ Ｐゴシック" charset="0"/>
                <a:cs typeface="ＭＳ Ｐゴシック" charset="0"/>
              </a:rPr>
              <a:t>What kind of skills does this require from management?</a:t>
            </a:r>
          </a:p>
          <a:p>
            <a:r>
              <a:rPr lang="nl-NL">
                <a:latin typeface="Calibri" charset="0"/>
                <a:ea typeface="ＭＳ Ｐゴシック" charset="0"/>
                <a:cs typeface="ＭＳ Ｐゴシック" charset="0"/>
              </a:rPr>
              <a:t>Diagnosing maturity of followers?</a:t>
            </a:r>
          </a:p>
          <a:p>
            <a:r>
              <a:rPr lang="nl-NL">
                <a:latin typeface="Calibri" charset="0"/>
                <a:ea typeface="ＭＳ Ｐゴシック" charset="0"/>
                <a:cs typeface="ＭＳ Ｐゴシック" charset="0"/>
              </a:rPr>
              <a:t>Flexibility in style of leadership.</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Tijdelijke aanduiding voor dia-afbeelding 1"/>
          <p:cNvSpPr>
            <a:spLocks noGrp="1" noRot="1" noChangeAspect="1"/>
          </p:cNvSpPr>
          <p:nvPr>
            <p:ph type="sldImg"/>
          </p:nvPr>
        </p:nvSpPr>
        <p:spPr bwMode="auto">
          <a:noFill/>
          <a:ln>
            <a:solidFill>
              <a:srgbClr val="000000"/>
            </a:solidFill>
            <a:miter lim="800000"/>
            <a:headEnd/>
            <a:tailEnd/>
          </a:ln>
        </p:spPr>
      </p:sp>
      <p:sp>
        <p:nvSpPr>
          <p:cNvPr id="178178" name="Tijdelijke aanduiding voor notities 2"/>
          <p:cNvSpPr>
            <a:spLocks noGrp="1"/>
          </p:cNvSpPr>
          <p:nvPr>
            <p:ph type="body" idx="1"/>
          </p:nvPr>
        </p:nvSpPr>
        <p:spPr bwMode="auto">
          <a:noFill/>
        </p:spPr>
        <p:txBody>
          <a:bodyPr/>
          <a:lstStyle/>
          <a:p>
            <a:endParaRPr lang="nl-NL">
              <a:ea typeface="ＭＳ Ｐゴシック" pitchFamily="34" charset="-128"/>
            </a:endParaRPr>
          </a:p>
        </p:txBody>
      </p:sp>
      <p:sp>
        <p:nvSpPr>
          <p:cNvPr id="178179" name="Tijdelijke aanduiding voor dianummer 3"/>
          <p:cNvSpPr>
            <a:spLocks noGrp="1"/>
          </p:cNvSpPr>
          <p:nvPr>
            <p:ph type="sldNum" sz="quarter" idx="5"/>
          </p:nvPr>
        </p:nvSpPr>
        <p:spPr bwMode="auto">
          <a:noFill/>
          <a:ln>
            <a:miter lim="800000"/>
            <a:headEnd/>
            <a:tailEnd/>
          </a:ln>
        </p:spPr>
        <p:txBody>
          <a:bodyPr/>
          <a:lstStyle/>
          <a:p>
            <a:fld id="{CC551BA0-9A28-4540-BEED-0FF10C38F562}" type="slidenum">
              <a:rPr lang="nl-NL"/>
              <a:pPr/>
              <a:t>67</a:t>
            </a:fld>
            <a:endParaRPr lang="nl-NL"/>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object 3"/>
          <p:cNvSpPr/>
          <p:nvPr userDrawn="1"/>
        </p:nvSpPr>
        <p:spPr>
          <a:xfrm>
            <a:off x="355600" y="228600"/>
            <a:ext cx="1104544" cy="515251"/>
          </a:xfrm>
          <a:prstGeom prst="rect">
            <a:avLst/>
          </a:prstGeom>
          <a:blipFill>
            <a:blip r:embed="rId2" cstate="print"/>
            <a:stretch>
              <a:fillRect/>
            </a:stretch>
          </a:blipFill>
        </p:spPr>
        <p:txBody>
          <a:bodyPr wrap="square" lIns="0" tIns="0" rIns="0" bIns="0" rtlCol="0">
            <a:noAutofit/>
          </a:bodyPr>
          <a:lstStyle/>
          <a:p>
            <a:r>
              <a:rPr lang="nl-NL" dirty="0"/>
              <a:t>   </a:t>
            </a:r>
            <a:endParaRPr/>
          </a:p>
        </p:txBody>
      </p:sp>
      <p:sp>
        <p:nvSpPr>
          <p:cNvPr id="3" name="object 4"/>
          <p:cNvSpPr/>
          <p:nvPr userDrawn="1"/>
        </p:nvSpPr>
        <p:spPr>
          <a:xfrm>
            <a:off x="355600" y="228600"/>
            <a:ext cx="1104544" cy="515251"/>
          </a:xfrm>
          <a:custGeom>
            <a:avLst/>
            <a:gdLst/>
            <a:ahLst/>
            <a:cxnLst/>
            <a:rect l="l" t="t" r="r" b="b"/>
            <a:pathLst>
              <a:path w="1104544" h="515251">
                <a:moveTo>
                  <a:pt x="348221" y="0"/>
                </a:moveTo>
                <a:lnTo>
                  <a:pt x="512089" y="4724"/>
                </a:lnTo>
                <a:lnTo>
                  <a:pt x="430161" y="67754"/>
                </a:lnTo>
                <a:lnTo>
                  <a:pt x="623963" y="92964"/>
                </a:lnTo>
                <a:lnTo>
                  <a:pt x="726389" y="12611"/>
                </a:lnTo>
                <a:lnTo>
                  <a:pt x="1104544" y="23634"/>
                </a:lnTo>
                <a:lnTo>
                  <a:pt x="800442" y="222173"/>
                </a:lnTo>
                <a:lnTo>
                  <a:pt x="647598" y="193814"/>
                </a:lnTo>
                <a:lnTo>
                  <a:pt x="438035" y="334048"/>
                </a:lnTo>
                <a:lnTo>
                  <a:pt x="557784" y="379742"/>
                </a:lnTo>
                <a:lnTo>
                  <a:pt x="348221" y="515251"/>
                </a:lnTo>
                <a:lnTo>
                  <a:pt x="190652" y="412826"/>
                </a:lnTo>
                <a:lnTo>
                  <a:pt x="264706" y="357682"/>
                </a:lnTo>
                <a:lnTo>
                  <a:pt x="141808" y="291503"/>
                </a:lnTo>
                <a:lnTo>
                  <a:pt x="83502" y="341922"/>
                </a:lnTo>
                <a:lnTo>
                  <a:pt x="0" y="289928"/>
                </a:lnTo>
                <a:lnTo>
                  <a:pt x="110286" y="196964"/>
                </a:lnTo>
                <a:lnTo>
                  <a:pt x="159143" y="220599"/>
                </a:lnTo>
                <a:lnTo>
                  <a:pt x="271018" y="126060"/>
                </a:lnTo>
                <a:lnTo>
                  <a:pt x="220586" y="105575"/>
                </a:lnTo>
                <a:lnTo>
                  <a:pt x="348221" y="0"/>
                </a:lnTo>
                <a:close/>
              </a:path>
            </a:pathLst>
          </a:custGeom>
          <a:ln w="10668">
            <a:solidFill>
              <a:srgbClr val="00B3A9"/>
            </a:solidFill>
          </a:ln>
        </p:spPr>
        <p:txBody>
          <a:bodyPr wrap="square" lIns="0" tIns="0" rIns="0" bIns="0" rtlCol="0">
            <a:noAutofit/>
          </a:body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378460" y="1193977"/>
            <a:ext cx="3344378" cy="497593"/>
          </a:xfrm>
        </p:spPr>
        <p:txBody>
          <a:bodyPr anchor="b"/>
          <a:lstStyle>
            <a:lvl1pPr marL="0" indent="0">
              <a:buNone/>
              <a:defRPr sz="1900" b="1"/>
            </a:lvl1pPr>
            <a:lvl2pPr marL="368600" indent="0">
              <a:buNone/>
              <a:defRPr sz="1600" b="1"/>
            </a:lvl2pPr>
            <a:lvl3pPr marL="737202" indent="0">
              <a:buNone/>
              <a:defRPr sz="1500" b="1"/>
            </a:lvl3pPr>
            <a:lvl4pPr marL="1105803" indent="0">
              <a:buNone/>
              <a:defRPr sz="1300" b="1"/>
            </a:lvl4pPr>
            <a:lvl5pPr marL="1474403" indent="0">
              <a:buNone/>
              <a:defRPr sz="1300" b="1"/>
            </a:lvl5pPr>
            <a:lvl6pPr marL="1843004" indent="0">
              <a:buNone/>
              <a:defRPr sz="1300" b="1"/>
            </a:lvl6pPr>
            <a:lvl7pPr marL="2211604" indent="0">
              <a:buNone/>
              <a:defRPr sz="1300" b="1"/>
            </a:lvl7pPr>
            <a:lvl8pPr marL="2580206" indent="0">
              <a:buNone/>
              <a:defRPr sz="1300" b="1"/>
            </a:lvl8pPr>
            <a:lvl9pPr marL="2948806" indent="0">
              <a:buNone/>
              <a:defRPr sz="1300" b="1"/>
            </a:lvl9pPr>
          </a:lstStyle>
          <a:p>
            <a:pPr lvl="0"/>
            <a:r>
              <a:rPr lang="nl-NL"/>
              <a:t>Klik om de modelstijlen te bewerken</a:t>
            </a:r>
          </a:p>
        </p:txBody>
      </p:sp>
      <p:sp>
        <p:nvSpPr>
          <p:cNvPr id="4" name="Tijdelijke aanduiding voor inhoud 3"/>
          <p:cNvSpPr>
            <a:spLocks noGrp="1"/>
          </p:cNvSpPr>
          <p:nvPr>
            <p:ph sz="half" idx="2"/>
          </p:nvPr>
        </p:nvSpPr>
        <p:spPr>
          <a:xfrm>
            <a:off x="378460" y="1691569"/>
            <a:ext cx="3344378" cy="3073224"/>
          </a:xfrm>
        </p:spPr>
        <p:txBody>
          <a:bodyPr/>
          <a:lstStyle>
            <a:lvl1pPr>
              <a:defRPr sz="1900"/>
            </a:lvl1pPr>
            <a:lvl2pPr>
              <a:defRPr sz="1600"/>
            </a:lvl2pPr>
            <a:lvl3pPr>
              <a:defRPr sz="1500"/>
            </a:lvl3pPr>
            <a:lvl4pPr>
              <a:defRPr sz="1300"/>
            </a:lvl4pPr>
            <a:lvl5pPr>
              <a:defRPr sz="1300"/>
            </a:lvl5pPr>
            <a:lvl6pPr>
              <a:defRPr sz="1300"/>
            </a:lvl6pPr>
            <a:lvl7pPr>
              <a:defRPr sz="1300"/>
            </a:lvl7pPr>
            <a:lvl8pPr>
              <a:defRPr sz="1300"/>
            </a:lvl8pPr>
            <a:lvl9pPr>
              <a:defRPr sz="13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3845049" y="1193977"/>
            <a:ext cx="3345692" cy="497593"/>
          </a:xfrm>
        </p:spPr>
        <p:txBody>
          <a:bodyPr anchor="b"/>
          <a:lstStyle>
            <a:lvl1pPr marL="0" indent="0">
              <a:buNone/>
              <a:defRPr sz="1900" b="1"/>
            </a:lvl1pPr>
            <a:lvl2pPr marL="368600" indent="0">
              <a:buNone/>
              <a:defRPr sz="1600" b="1"/>
            </a:lvl2pPr>
            <a:lvl3pPr marL="737202" indent="0">
              <a:buNone/>
              <a:defRPr sz="1500" b="1"/>
            </a:lvl3pPr>
            <a:lvl4pPr marL="1105803" indent="0">
              <a:buNone/>
              <a:defRPr sz="1300" b="1"/>
            </a:lvl4pPr>
            <a:lvl5pPr marL="1474403" indent="0">
              <a:buNone/>
              <a:defRPr sz="1300" b="1"/>
            </a:lvl5pPr>
            <a:lvl6pPr marL="1843004" indent="0">
              <a:buNone/>
              <a:defRPr sz="1300" b="1"/>
            </a:lvl6pPr>
            <a:lvl7pPr marL="2211604" indent="0">
              <a:buNone/>
              <a:defRPr sz="1300" b="1"/>
            </a:lvl7pPr>
            <a:lvl8pPr marL="2580206" indent="0">
              <a:buNone/>
              <a:defRPr sz="1300" b="1"/>
            </a:lvl8pPr>
            <a:lvl9pPr marL="2948806" indent="0">
              <a:buNone/>
              <a:defRPr sz="1300" b="1"/>
            </a:lvl9pPr>
          </a:lstStyle>
          <a:p>
            <a:pPr lvl="0"/>
            <a:r>
              <a:rPr lang="nl-NL"/>
              <a:t>Klik om de modelstijlen te bewerken</a:t>
            </a:r>
          </a:p>
        </p:txBody>
      </p:sp>
      <p:sp>
        <p:nvSpPr>
          <p:cNvPr id="6" name="Tijdelijke aanduiding voor inhoud 5"/>
          <p:cNvSpPr>
            <a:spLocks noGrp="1"/>
          </p:cNvSpPr>
          <p:nvPr>
            <p:ph sz="quarter" idx="4"/>
          </p:nvPr>
        </p:nvSpPr>
        <p:spPr>
          <a:xfrm>
            <a:off x="3845049" y="1691569"/>
            <a:ext cx="3345692" cy="3073224"/>
          </a:xfrm>
        </p:spPr>
        <p:txBody>
          <a:bodyPr/>
          <a:lstStyle>
            <a:lvl1pPr>
              <a:defRPr sz="1900"/>
            </a:lvl1pPr>
            <a:lvl2pPr>
              <a:defRPr sz="1600"/>
            </a:lvl2pPr>
            <a:lvl3pPr>
              <a:defRPr sz="1500"/>
            </a:lvl3pPr>
            <a:lvl4pPr>
              <a:defRPr sz="1300"/>
            </a:lvl4pPr>
            <a:lvl5pPr>
              <a:defRPr sz="1300"/>
            </a:lvl5pPr>
            <a:lvl6pPr>
              <a:defRPr sz="1300"/>
            </a:lvl6pPr>
            <a:lvl7pPr>
              <a:defRPr sz="1300"/>
            </a:lvl7pPr>
            <a:lvl8pPr>
              <a:defRPr sz="1300"/>
            </a:lvl8pPr>
            <a:lvl9pPr>
              <a:defRPr sz="13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6F636E1E-5DA8-44B4-845C-52514CD2158D}" type="datetimeFigureOut">
              <a:rPr lang="nl-NL" smtClean="0"/>
              <a:pPr/>
              <a:t>28-10-2022</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D05E2A8F-01C1-4256-80B6-FDC4C5BFAE0C}" type="slidenum">
              <a:rPr lang="nl-NL" smtClean="0"/>
              <a:pPr/>
              <a:t>‹#›</a:t>
            </a:fld>
            <a:endParaRPr lang="nl-N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6F636E1E-5DA8-44B4-845C-52514CD2158D}" type="datetimeFigureOut">
              <a:rPr lang="nl-NL" smtClean="0"/>
              <a:pPr/>
              <a:t>28-10-2022</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D05E2A8F-01C1-4256-80B6-FDC4C5BFAE0C}" type="slidenum">
              <a:rPr lang="nl-NL" smtClean="0"/>
              <a:pPr/>
              <a:t>‹#›</a:t>
            </a:fld>
            <a:endParaRPr lang="nl-NL"/>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6F636E1E-5DA8-44B4-845C-52514CD2158D}" type="datetimeFigureOut">
              <a:rPr lang="nl-NL" smtClean="0"/>
              <a:pPr/>
              <a:t>28-10-2022</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D05E2A8F-01C1-4256-80B6-FDC4C5BFAE0C}" type="slidenum">
              <a:rPr lang="nl-NL" smtClean="0"/>
              <a:pPr/>
              <a:t>‹#›</a:t>
            </a:fld>
            <a:endParaRPr lang="nl-NL"/>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378461" y="212373"/>
            <a:ext cx="2490215" cy="903817"/>
          </a:xfrm>
        </p:spPr>
        <p:txBody>
          <a:bodyPr anchor="b"/>
          <a:lstStyle>
            <a:lvl1pPr algn="l">
              <a:defRPr sz="1600" b="1"/>
            </a:lvl1pPr>
          </a:lstStyle>
          <a:p>
            <a:r>
              <a:rPr lang="nl-NL"/>
              <a:t>Klik om de stijl te bewerken</a:t>
            </a:r>
          </a:p>
        </p:txBody>
      </p:sp>
      <p:sp>
        <p:nvSpPr>
          <p:cNvPr id="3" name="Tijdelijke aanduiding voor inhoud 2"/>
          <p:cNvSpPr>
            <a:spLocks noGrp="1"/>
          </p:cNvSpPr>
          <p:nvPr>
            <p:ph idx="1"/>
          </p:nvPr>
        </p:nvSpPr>
        <p:spPr>
          <a:xfrm>
            <a:off x="2959348" y="212374"/>
            <a:ext cx="4231393" cy="4552421"/>
          </a:xfrm>
        </p:spPr>
        <p:txBody>
          <a:bodyPr/>
          <a:lstStyle>
            <a:lvl1pPr>
              <a:defRPr sz="2600"/>
            </a:lvl1pPr>
            <a:lvl2pPr>
              <a:defRPr sz="2300"/>
            </a:lvl2pPr>
            <a:lvl3pPr>
              <a:defRPr sz="19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378461" y="1116190"/>
            <a:ext cx="2490215" cy="3648605"/>
          </a:xfrm>
        </p:spPr>
        <p:txBody>
          <a:bodyPr/>
          <a:lstStyle>
            <a:lvl1pPr marL="0" indent="0">
              <a:buNone/>
              <a:defRPr sz="1100"/>
            </a:lvl1pPr>
            <a:lvl2pPr marL="368600" indent="0">
              <a:buNone/>
              <a:defRPr sz="1000"/>
            </a:lvl2pPr>
            <a:lvl3pPr marL="737202" indent="0">
              <a:buNone/>
              <a:defRPr sz="800"/>
            </a:lvl3pPr>
            <a:lvl4pPr marL="1105803" indent="0">
              <a:buNone/>
              <a:defRPr sz="700"/>
            </a:lvl4pPr>
            <a:lvl5pPr marL="1474403" indent="0">
              <a:buNone/>
              <a:defRPr sz="700"/>
            </a:lvl5pPr>
            <a:lvl6pPr marL="1843004" indent="0">
              <a:buNone/>
              <a:defRPr sz="700"/>
            </a:lvl6pPr>
            <a:lvl7pPr marL="2211604" indent="0">
              <a:buNone/>
              <a:defRPr sz="700"/>
            </a:lvl7pPr>
            <a:lvl8pPr marL="2580206" indent="0">
              <a:buNone/>
              <a:defRPr sz="700"/>
            </a:lvl8pPr>
            <a:lvl9pPr marL="2948806" indent="0">
              <a:buNone/>
              <a:defRPr sz="7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6F636E1E-5DA8-44B4-845C-52514CD2158D}" type="datetimeFigureOut">
              <a:rPr lang="nl-NL" smtClean="0"/>
              <a:pPr/>
              <a:t>28-10-2022</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D05E2A8F-01C1-4256-80B6-FDC4C5BFAE0C}" type="slidenum">
              <a:rPr lang="nl-NL" smtClean="0"/>
              <a:pPr/>
              <a:t>‹#›</a:t>
            </a:fld>
            <a:endParaRPr lang="nl-NL"/>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483616" y="3733800"/>
            <a:ext cx="4541520" cy="440796"/>
          </a:xfrm>
        </p:spPr>
        <p:txBody>
          <a:bodyPr anchor="b"/>
          <a:lstStyle>
            <a:lvl1pPr algn="l">
              <a:defRPr sz="1600" b="1"/>
            </a:lvl1pPr>
          </a:lstStyle>
          <a:p>
            <a:r>
              <a:rPr lang="nl-NL"/>
              <a:t>Klik om de stijl te bewerken</a:t>
            </a:r>
          </a:p>
        </p:txBody>
      </p:sp>
      <p:sp>
        <p:nvSpPr>
          <p:cNvPr id="3" name="Tijdelijke aanduiding voor afbeelding 2"/>
          <p:cNvSpPr>
            <a:spLocks noGrp="1"/>
          </p:cNvSpPr>
          <p:nvPr>
            <p:ph type="pic" idx="1"/>
          </p:nvPr>
        </p:nvSpPr>
        <p:spPr>
          <a:xfrm>
            <a:off x="1483616" y="476603"/>
            <a:ext cx="4541520" cy="3200400"/>
          </a:xfrm>
        </p:spPr>
        <p:txBody>
          <a:bodyPr/>
          <a:lstStyle>
            <a:lvl1pPr marL="0" indent="0">
              <a:buNone/>
              <a:defRPr sz="2600"/>
            </a:lvl1pPr>
            <a:lvl2pPr marL="368600" indent="0">
              <a:buNone/>
              <a:defRPr sz="2300"/>
            </a:lvl2pPr>
            <a:lvl3pPr marL="737202" indent="0">
              <a:buNone/>
              <a:defRPr sz="1900"/>
            </a:lvl3pPr>
            <a:lvl4pPr marL="1105803" indent="0">
              <a:buNone/>
              <a:defRPr sz="1600"/>
            </a:lvl4pPr>
            <a:lvl5pPr marL="1474403" indent="0">
              <a:buNone/>
              <a:defRPr sz="1600"/>
            </a:lvl5pPr>
            <a:lvl6pPr marL="1843004" indent="0">
              <a:buNone/>
              <a:defRPr sz="1600"/>
            </a:lvl6pPr>
            <a:lvl7pPr marL="2211604" indent="0">
              <a:buNone/>
              <a:defRPr sz="1600"/>
            </a:lvl7pPr>
            <a:lvl8pPr marL="2580206" indent="0">
              <a:buNone/>
              <a:defRPr sz="1600"/>
            </a:lvl8pPr>
            <a:lvl9pPr marL="2948806" indent="0">
              <a:buNone/>
              <a:defRPr sz="1600"/>
            </a:lvl9pPr>
          </a:lstStyle>
          <a:p>
            <a:endParaRPr lang="nl-NL"/>
          </a:p>
        </p:txBody>
      </p:sp>
      <p:sp>
        <p:nvSpPr>
          <p:cNvPr id="4" name="Tijdelijke aanduiding voor tekst 3"/>
          <p:cNvSpPr>
            <a:spLocks noGrp="1"/>
          </p:cNvSpPr>
          <p:nvPr>
            <p:ph type="body" sz="half" idx="2"/>
          </p:nvPr>
        </p:nvSpPr>
        <p:spPr>
          <a:xfrm>
            <a:off x="1483616" y="4174596"/>
            <a:ext cx="4541520" cy="626004"/>
          </a:xfrm>
        </p:spPr>
        <p:txBody>
          <a:bodyPr/>
          <a:lstStyle>
            <a:lvl1pPr marL="0" indent="0">
              <a:buNone/>
              <a:defRPr sz="1100"/>
            </a:lvl1pPr>
            <a:lvl2pPr marL="368600" indent="0">
              <a:buNone/>
              <a:defRPr sz="1000"/>
            </a:lvl2pPr>
            <a:lvl3pPr marL="737202" indent="0">
              <a:buNone/>
              <a:defRPr sz="800"/>
            </a:lvl3pPr>
            <a:lvl4pPr marL="1105803" indent="0">
              <a:buNone/>
              <a:defRPr sz="700"/>
            </a:lvl4pPr>
            <a:lvl5pPr marL="1474403" indent="0">
              <a:buNone/>
              <a:defRPr sz="700"/>
            </a:lvl5pPr>
            <a:lvl6pPr marL="1843004" indent="0">
              <a:buNone/>
              <a:defRPr sz="700"/>
            </a:lvl6pPr>
            <a:lvl7pPr marL="2211604" indent="0">
              <a:buNone/>
              <a:defRPr sz="700"/>
            </a:lvl7pPr>
            <a:lvl8pPr marL="2580206" indent="0">
              <a:buNone/>
              <a:defRPr sz="700"/>
            </a:lvl8pPr>
            <a:lvl9pPr marL="2948806" indent="0">
              <a:buNone/>
              <a:defRPr sz="7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6F636E1E-5DA8-44B4-845C-52514CD2158D}" type="datetimeFigureOut">
              <a:rPr lang="nl-NL" smtClean="0"/>
              <a:pPr/>
              <a:t>28-10-2022</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D05E2A8F-01C1-4256-80B6-FDC4C5BFAE0C}" type="slidenum">
              <a:rPr lang="nl-NL" smtClean="0"/>
              <a:pPr/>
              <a:t>‹#›</a:t>
            </a:fld>
            <a:endParaRPr lang="nl-NL"/>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6F636E1E-5DA8-44B4-845C-52514CD2158D}" type="datetimeFigureOut">
              <a:rPr lang="nl-NL" smtClean="0"/>
              <a:pPr/>
              <a:t>28-10-2022</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05E2A8F-01C1-4256-80B6-FDC4C5BFAE0C}" type="slidenum">
              <a:rPr lang="nl-NL" smtClean="0"/>
              <a:pPr/>
              <a:t>‹#›</a:t>
            </a:fld>
            <a:endParaRPr lang="nl-NL"/>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5487670" y="213609"/>
            <a:ext cx="1703070" cy="4551186"/>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378461" y="213609"/>
            <a:ext cx="4983057" cy="4551186"/>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6F636E1E-5DA8-44B4-845C-52514CD2158D}" type="datetimeFigureOut">
              <a:rPr lang="nl-NL" smtClean="0"/>
              <a:pPr/>
              <a:t>28-10-2022</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05E2A8F-01C1-4256-80B6-FDC4C5BFAE0C}" type="slidenum">
              <a:rPr lang="nl-NL" smtClean="0"/>
              <a:pPr/>
              <a:t>‹#›</a:t>
            </a:fld>
            <a:endParaRPr lang="nl-N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378460" y="213607"/>
            <a:ext cx="6812280" cy="889000"/>
          </a:xfrm>
          <a:prstGeom prst="rect">
            <a:avLst/>
          </a:prstGeom>
        </p:spPr>
        <p:txBody>
          <a:bodyPr lIns="73728" tIns="36864" rIns="73728" bIns="36864"/>
          <a:lstStyle/>
          <a:p>
            <a:r>
              <a:rPr lang="nl-NL"/>
              <a:t>Klik om de stijl te bewerken</a:t>
            </a:r>
          </a:p>
        </p:txBody>
      </p:sp>
      <p:sp>
        <p:nvSpPr>
          <p:cNvPr id="3" name="Tijdelijke aanduiding voor inhoud 2"/>
          <p:cNvSpPr>
            <a:spLocks noGrp="1"/>
          </p:cNvSpPr>
          <p:nvPr>
            <p:ph idx="1"/>
          </p:nvPr>
        </p:nvSpPr>
        <p:spPr>
          <a:xfrm>
            <a:off x="378460" y="1244601"/>
            <a:ext cx="6812280" cy="3520193"/>
          </a:xfrm>
          <a:prstGeom prst="rect">
            <a:avLst/>
          </a:prstGeom>
        </p:spPr>
        <p:txBody>
          <a:bodyPr lIns="73728" tIns="36864" rIns="73728" bIns="36864"/>
          <a:lstStyle/>
          <a:p>
            <a:pPr lvl="0"/>
            <a:r>
              <a:rPr lang="nl-NL" dirty="0"/>
              <a:t>Klik om de modelstijlen te bewerken</a:t>
            </a:r>
          </a:p>
          <a:p>
            <a:pPr lvl="1"/>
            <a:r>
              <a:rPr lang="nl-NL" dirty="0"/>
              <a:t>Tweede niveau</a:t>
            </a:r>
          </a:p>
          <a:p>
            <a:pPr lvl="2"/>
            <a:r>
              <a:rPr lang="nl-NL" dirty="0"/>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a:xfrm>
            <a:off x="378460" y="4943828"/>
            <a:ext cx="1766147" cy="283986"/>
          </a:xfrm>
          <a:prstGeom prst="rect">
            <a:avLst/>
          </a:prstGeom>
        </p:spPr>
        <p:txBody>
          <a:bodyPr lIns="73728" tIns="36864" rIns="73728" bIns="36864"/>
          <a:lstStyle/>
          <a:p>
            <a:fld id="{6F636E1E-5DA8-44B4-845C-52514CD2158D}" type="datetimeFigureOut">
              <a:rPr lang="nl-NL" smtClean="0"/>
              <a:pPr/>
              <a:t>28-10-2022</a:t>
            </a:fld>
            <a:endParaRPr lang="nl-NL"/>
          </a:p>
        </p:txBody>
      </p:sp>
      <p:sp>
        <p:nvSpPr>
          <p:cNvPr id="5" name="Tijdelijke aanduiding voor voettekst 4"/>
          <p:cNvSpPr>
            <a:spLocks noGrp="1"/>
          </p:cNvSpPr>
          <p:nvPr>
            <p:ph type="ftr" sz="quarter" idx="11"/>
          </p:nvPr>
        </p:nvSpPr>
        <p:spPr>
          <a:xfrm>
            <a:off x="2586144" y="4943828"/>
            <a:ext cx="2396913" cy="283986"/>
          </a:xfrm>
          <a:prstGeom prst="rect">
            <a:avLst/>
          </a:prstGeom>
        </p:spPr>
        <p:txBody>
          <a:bodyPr lIns="73728" tIns="36864" rIns="73728" bIns="36864"/>
          <a:lstStyle/>
          <a:p>
            <a:endParaRPr lang="nl-NL"/>
          </a:p>
        </p:txBody>
      </p:sp>
      <p:sp>
        <p:nvSpPr>
          <p:cNvPr id="6" name="Tijdelijke aanduiding voor dianummer 5"/>
          <p:cNvSpPr>
            <a:spLocks noGrp="1"/>
          </p:cNvSpPr>
          <p:nvPr>
            <p:ph type="sldNum" sz="quarter" idx="12"/>
          </p:nvPr>
        </p:nvSpPr>
        <p:spPr>
          <a:xfrm>
            <a:off x="5424593" y="4943828"/>
            <a:ext cx="1766147" cy="283986"/>
          </a:xfrm>
          <a:prstGeom prst="rect">
            <a:avLst/>
          </a:prstGeom>
        </p:spPr>
        <p:txBody>
          <a:bodyPr lIns="73728" tIns="36864" rIns="73728" bIns="36864"/>
          <a:lstStyle/>
          <a:p>
            <a:fld id="{D05E2A8F-01C1-4256-80B6-FDC4C5BFAE0C}" type="slidenum">
              <a:rPr lang="nl-NL" smtClean="0"/>
              <a:pPr/>
              <a:t>‹#›</a:t>
            </a:fld>
            <a:endParaRPr lang="nl-NL"/>
          </a:p>
        </p:txBody>
      </p:sp>
      <p:sp>
        <p:nvSpPr>
          <p:cNvPr id="7" name="object 4"/>
          <p:cNvSpPr/>
          <p:nvPr userDrawn="1"/>
        </p:nvSpPr>
        <p:spPr>
          <a:xfrm>
            <a:off x="279400" y="152400"/>
            <a:ext cx="1104544" cy="515251"/>
          </a:xfrm>
          <a:custGeom>
            <a:avLst/>
            <a:gdLst/>
            <a:ahLst/>
            <a:cxnLst/>
            <a:rect l="l" t="t" r="r" b="b"/>
            <a:pathLst>
              <a:path w="1104544" h="515251">
                <a:moveTo>
                  <a:pt x="348221" y="0"/>
                </a:moveTo>
                <a:lnTo>
                  <a:pt x="512089" y="4724"/>
                </a:lnTo>
                <a:lnTo>
                  <a:pt x="430161" y="67754"/>
                </a:lnTo>
                <a:lnTo>
                  <a:pt x="623963" y="92964"/>
                </a:lnTo>
                <a:lnTo>
                  <a:pt x="726389" y="12611"/>
                </a:lnTo>
                <a:lnTo>
                  <a:pt x="1104544" y="23634"/>
                </a:lnTo>
                <a:lnTo>
                  <a:pt x="800442" y="222173"/>
                </a:lnTo>
                <a:lnTo>
                  <a:pt x="647598" y="193814"/>
                </a:lnTo>
                <a:lnTo>
                  <a:pt x="438035" y="334048"/>
                </a:lnTo>
                <a:lnTo>
                  <a:pt x="557784" y="379742"/>
                </a:lnTo>
                <a:lnTo>
                  <a:pt x="348221" y="515251"/>
                </a:lnTo>
                <a:lnTo>
                  <a:pt x="190652" y="412826"/>
                </a:lnTo>
                <a:lnTo>
                  <a:pt x="264706" y="357682"/>
                </a:lnTo>
                <a:lnTo>
                  <a:pt x="141808" y="291503"/>
                </a:lnTo>
                <a:lnTo>
                  <a:pt x="83502" y="341922"/>
                </a:lnTo>
                <a:lnTo>
                  <a:pt x="0" y="289928"/>
                </a:lnTo>
                <a:lnTo>
                  <a:pt x="110286" y="196964"/>
                </a:lnTo>
                <a:lnTo>
                  <a:pt x="159143" y="220599"/>
                </a:lnTo>
                <a:lnTo>
                  <a:pt x="271018" y="126060"/>
                </a:lnTo>
                <a:lnTo>
                  <a:pt x="220586" y="105575"/>
                </a:lnTo>
                <a:lnTo>
                  <a:pt x="348221" y="0"/>
                </a:lnTo>
                <a:close/>
              </a:path>
            </a:pathLst>
          </a:custGeom>
          <a:ln w="10668">
            <a:solidFill>
              <a:srgbClr val="00B3A9"/>
            </a:solidFill>
          </a:ln>
        </p:spPr>
        <p:txBody>
          <a:bodyPr wrap="square" lIns="0" tIns="0" rIns="0" bIns="0" rtlCol="0">
            <a:noAutofit/>
          </a:bodyPr>
          <a:lstStyle/>
          <a:p>
            <a:endParaRPr/>
          </a:p>
        </p:txBody>
      </p:sp>
      <p:sp>
        <p:nvSpPr>
          <p:cNvPr id="8" name="object 3"/>
          <p:cNvSpPr/>
          <p:nvPr userDrawn="1"/>
        </p:nvSpPr>
        <p:spPr>
          <a:xfrm>
            <a:off x="279400" y="152400"/>
            <a:ext cx="1104544" cy="515251"/>
          </a:xfrm>
          <a:prstGeom prst="rect">
            <a:avLst/>
          </a:prstGeom>
          <a:blipFill>
            <a:blip r:embed="rId2" cstate="print"/>
            <a:stretch>
              <a:fillRect/>
            </a:stretch>
          </a:blipFill>
        </p:spPr>
        <p:txBody>
          <a:bodyPr wrap="square" lIns="0" tIns="0" rIns="0" bIns="0" rtlCol="0">
            <a:noAutofit/>
          </a:bodyPr>
          <a:lstStyle/>
          <a:p>
            <a:r>
              <a:rPr lang="nl-NL" dirty="0"/>
              <a:t>   </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Alleen titel">
    <p:spTree>
      <p:nvGrpSpPr>
        <p:cNvPr id="1" name=""/>
        <p:cNvGrpSpPr/>
        <p:nvPr/>
      </p:nvGrpSpPr>
      <p:grpSpPr>
        <a:xfrm>
          <a:off x="0" y="0"/>
          <a:ext cx="0" cy="0"/>
          <a:chOff x="0" y="0"/>
          <a:chExt cx="0" cy="0"/>
        </a:xfrm>
      </p:grpSpPr>
      <p:sp>
        <p:nvSpPr>
          <p:cNvPr id="2" name="Titel 1"/>
          <p:cNvSpPr>
            <a:spLocks noGrp="1"/>
          </p:cNvSpPr>
          <p:nvPr>
            <p:ph type="title"/>
          </p:nvPr>
        </p:nvSpPr>
        <p:spPr>
          <a:xfrm>
            <a:off x="378460" y="212372"/>
            <a:ext cx="6809652" cy="890235"/>
          </a:xfrm>
          <a:prstGeom prst="rect">
            <a:avLst/>
          </a:prstGeom>
        </p:spPr>
        <p:txBody>
          <a:bodyPr lIns="73728" tIns="36864" rIns="73728" bIns="36864"/>
          <a:lstStyle/>
          <a:p>
            <a:r>
              <a:rPr lang="nl-NL"/>
              <a:t>Titelstijl van model bewerken</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67321" y="1657327"/>
            <a:ext cx="6434559" cy="1143371"/>
          </a:xfrm>
          <a:prstGeom prst="rect">
            <a:avLst/>
          </a:prstGeom>
        </p:spPr>
        <p:txBody>
          <a:bodyPr lIns="73728" tIns="36864" rIns="73728" bIns="36864"/>
          <a:lstStyle/>
          <a:p>
            <a:r>
              <a:rPr lang="en-US"/>
              <a:t>Click to edit Master title style</a:t>
            </a:r>
            <a:endParaRPr lang="en-US" dirty="0"/>
          </a:p>
        </p:txBody>
      </p:sp>
      <p:sp>
        <p:nvSpPr>
          <p:cNvPr id="3" name="Subtitle 2"/>
          <p:cNvSpPr>
            <a:spLocks noGrp="1"/>
          </p:cNvSpPr>
          <p:nvPr>
            <p:ph type="subTitle" idx="1"/>
          </p:nvPr>
        </p:nvSpPr>
        <p:spPr>
          <a:xfrm>
            <a:off x="1135565" y="3022948"/>
            <a:ext cx="5298071" cy="1363017"/>
          </a:xfrm>
          <a:prstGeom prst="rect">
            <a:avLst/>
          </a:prstGeom>
        </p:spPr>
        <p:txBody>
          <a:bodyPr lIns="73728" tIns="36864" rIns="73728" bIns="36864"/>
          <a:lstStyle>
            <a:lvl1pPr marL="0" indent="0" algn="ctr">
              <a:buNone/>
              <a:defRPr/>
            </a:lvl1pPr>
            <a:lvl2pPr marL="259191" indent="0" algn="ctr">
              <a:buNone/>
              <a:defRPr/>
            </a:lvl2pPr>
            <a:lvl3pPr marL="518382" indent="0" algn="ctr">
              <a:buNone/>
              <a:defRPr/>
            </a:lvl3pPr>
            <a:lvl4pPr marL="777573" indent="0" algn="ctr">
              <a:buNone/>
              <a:defRPr/>
            </a:lvl4pPr>
            <a:lvl5pPr marL="1036764" indent="0" algn="ctr">
              <a:buNone/>
              <a:defRPr/>
            </a:lvl5pPr>
            <a:lvl6pPr marL="1295956" indent="0" algn="ctr">
              <a:buNone/>
              <a:defRPr/>
            </a:lvl6pPr>
            <a:lvl7pPr marL="1555146" indent="0" algn="ctr">
              <a:buNone/>
              <a:defRPr/>
            </a:lvl7pPr>
            <a:lvl8pPr marL="1814337" indent="0" algn="ctr">
              <a:buNone/>
              <a:defRPr/>
            </a:lvl8pPr>
            <a:lvl9pPr marL="2073529" indent="0" algn="ctr">
              <a:buNone/>
              <a:defRPr/>
            </a:lvl9pPr>
          </a:lstStyle>
          <a:p>
            <a:r>
              <a:rPr lang="en-US"/>
              <a:t>Click to edit Master subtitle style</a:t>
            </a:r>
          </a:p>
        </p:txBody>
      </p:sp>
    </p:spTree>
    <p:extLst>
      <p:ext uri="{BB962C8B-B14F-4D97-AF65-F5344CB8AC3E}">
        <p14:creationId xmlns:p14="http://schemas.microsoft.com/office/powerpoint/2010/main" val="87169224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a:xfrm>
            <a:off x="739180" y="895946"/>
            <a:ext cx="6090841" cy="1805781"/>
          </a:xfrm>
          <a:prstGeom prst="rect">
            <a:avLst/>
          </a:prstGeom>
        </p:spPr>
        <p:txBody>
          <a:bodyPr lIns="73728" tIns="36864" rIns="73728" bIns="36864"/>
          <a:lstStyle/>
          <a:p>
            <a:r>
              <a:rPr lang="nl-NL"/>
              <a:t>Klik om de stijl te bewerken</a:t>
            </a:r>
            <a:endParaRPr lang="en-US" dirty="0"/>
          </a:p>
        </p:txBody>
      </p:sp>
      <p:sp>
        <p:nvSpPr>
          <p:cNvPr id="3" name="Content Placeholder 2"/>
          <p:cNvSpPr>
            <a:spLocks noGrp="1"/>
          </p:cNvSpPr>
          <p:nvPr>
            <p:ph sz="half" idx="1"/>
          </p:nvPr>
        </p:nvSpPr>
        <p:spPr>
          <a:xfrm>
            <a:off x="739181" y="2750343"/>
            <a:ext cx="3001069" cy="618133"/>
          </a:xfrm>
          <a:prstGeom prst="rect">
            <a:avLst/>
          </a:prstGeom>
        </p:spPr>
        <p:txBody>
          <a:bodyPr lIns="73728" tIns="36864" rIns="73728" bIns="36864"/>
          <a:lstStyle>
            <a:lvl1pPr>
              <a:defRPr sz="1600"/>
            </a:lvl1pPr>
            <a:lvl2pPr>
              <a:defRPr sz="1400"/>
            </a:lvl2pPr>
            <a:lvl3pPr>
              <a:defRPr sz="1100"/>
            </a:lvl3pPr>
            <a:lvl4pPr>
              <a:defRPr sz="1000"/>
            </a:lvl4pPr>
            <a:lvl5pPr>
              <a:defRPr sz="1000"/>
            </a:lvl5pPr>
            <a:lvl6pPr>
              <a:defRPr sz="1000"/>
            </a:lvl6pPr>
            <a:lvl7pPr>
              <a:defRPr sz="1000"/>
            </a:lvl7pPr>
            <a:lvl8pPr>
              <a:defRPr sz="1000"/>
            </a:lvl8pPr>
            <a:lvl9pPr>
              <a:defRPr sz="1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Content Placeholder 3"/>
          <p:cNvSpPr>
            <a:spLocks noGrp="1"/>
          </p:cNvSpPr>
          <p:nvPr>
            <p:ph sz="half" idx="2"/>
          </p:nvPr>
        </p:nvSpPr>
        <p:spPr>
          <a:xfrm>
            <a:off x="3828951" y="2750343"/>
            <a:ext cx="3001069" cy="618133"/>
          </a:xfrm>
          <a:prstGeom prst="rect">
            <a:avLst/>
          </a:prstGeom>
        </p:spPr>
        <p:txBody>
          <a:bodyPr lIns="73728" tIns="36864" rIns="73728" bIns="36864"/>
          <a:lstStyle>
            <a:lvl1pPr>
              <a:defRPr sz="1600"/>
            </a:lvl1pPr>
            <a:lvl2pPr>
              <a:defRPr sz="1400"/>
            </a:lvl2pPr>
            <a:lvl3pPr>
              <a:defRPr sz="1100"/>
            </a:lvl3pPr>
            <a:lvl4pPr>
              <a:defRPr sz="1000"/>
            </a:lvl4pPr>
            <a:lvl5pPr>
              <a:defRPr sz="1000"/>
            </a:lvl5pPr>
            <a:lvl6pPr>
              <a:defRPr sz="1000"/>
            </a:lvl6pPr>
            <a:lvl7pPr>
              <a:defRPr sz="1000"/>
            </a:lvl7pPr>
            <a:lvl8pPr>
              <a:defRPr sz="1000"/>
            </a:lvl8pPr>
            <a:lvl9pPr>
              <a:defRPr sz="1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Tree>
    <p:extLst>
      <p:ext uri="{BB962C8B-B14F-4D97-AF65-F5344CB8AC3E}">
        <p14:creationId xmlns:p14="http://schemas.microsoft.com/office/powerpoint/2010/main" val="2069587825"/>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567690" y="1656999"/>
            <a:ext cx="6433820" cy="1143353"/>
          </a:xfrm>
        </p:spPr>
        <p:txBody>
          <a:bodyPr/>
          <a:lstStyle/>
          <a:p>
            <a:r>
              <a:rPr lang="nl-NL"/>
              <a:t>Klik om de stijl te bewerken</a:t>
            </a:r>
          </a:p>
        </p:txBody>
      </p:sp>
      <p:sp>
        <p:nvSpPr>
          <p:cNvPr id="3" name="Ondertitel 2"/>
          <p:cNvSpPr>
            <a:spLocks noGrp="1"/>
          </p:cNvSpPr>
          <p:nvPr>
            <p:ph type="subTitle" idx="1"/>
          </p:nvPr>
        </p:nvSpPr>
        <p:spPr>
          <a:xfrm>
            <a:off x="1135380" y="3022600"/>
            <a:ext cx="5298440" cy="1363133"/>
          </a:xfrm>
        </p:spPr>
        <p:txBody>
          <a:bodyPr/>
          <a:lstStyle>
            <a:lvl1pPr marL="0" indent="0" algn="ctr">
              <a:buNone/>
              <a:defRPr>
                <a:solidFill>
                  <a:schemeClr val="tx1">
                    <a:tint val="75000"/>
                  </a:schemeClr>
                </a:solidFill>
              </a:defRPr>
            </a:lvl1pPr>
            <a:lvl2pPr marL="368600" indent="0" algn="ctr">
              <a:buNone/>
              <a:defRPr>
                <a:solidFill>
                  <a:schemeClr val="tx1">
                    <a:tint val="75000"/>
                  </a:schemeClr>
                </a:solidFill>
              </a:defRPr>
            </a:lvl2pPr>
            <a:lvl3pPr marL="737202" indent="0" algn="ctr">
              <a:buNone/>
              <a:defRPr>
                <a:solidFill>
                  <a:schemeClr val="tx1">
                    <a:tint val="75000"/>
                  </a:schemeClr>
                </a:solidFill>
              </a:defRPr>
            </a:lvl3pPr>
            <a:lvl4pPr marL="1105803" indent="0" algn="ctr">
              <a:buNone/>
              <a:defRPr>
                <a:solidFill>
                  <a:schemeClr val="tx1">
                    <a:tint val="75000"/>
                  </a:schemeClr>
                </a:solidFill>
              </a:defRPr>
            </a:lvl4pPr>
            <a:lvl5pPr marL="1474403" indent="0" algn="ctr">
              <a:buNone/>
              <a:defRPr>
                <a:solidFill>
                  <a:schemeClr val="tx1">
                    <a:tint val="75000"/>
                  </a:schemeClr>
                </a:solidFill>
              </a:defRPr>
            </a:lvl5pPr>
            <a:lvl6pPr marL="1843004" indent="0" algn="ctr">
              <a:buNone/>
              <a:defRPr>
                <a:solidFill>
                  <a:schemeClr val="tx1">
                    <a:tint val="75000"/>
                  </a:schemeClr>
                </a:solidFill>
              </a:defRPr>
            </a:lvl6pPr>
            <a:lvl7pPr marL="2211604" indent="0" algn="ctr">
              <a:buNone/>
              <a:defRPr>
                <a:solidFill>
                  <a:schemeClr val="tx1">
                    <a:tint val="75000"/>
                  </a:schemeClr>
                </a:solidFill>
              </a:defRPr>
            </a:lvl7pPr>
            <a:lvl8pPr marL="2580206" indent="0" algn="ctr">
              <a:buNone/>
              <a:defRPr>
                <a:solidFill>
                  <a:schemeClr val="tx1">
                    <a:tint val="75000"/>
                  </a:schemeClr>
                </a:solidFill>
              </a:defRPr>
            </a:lvl8pPr>
            <a:lvl9pPr marL="2948806" indent="0" algn="ctr">
              <a:buNone/>
              <a:defRPr>
                <a:solidFill>
                  <a:schemeClr val="tx1">
                    <a:tint val="75000"/>
                  </a:schemeClr>
                </a:solidFill>
              </a:defRPr>
            </a:lvl9pPr>
          </a:lstStyle>
          <a:p>
            <a:r>
              <a:rPr lang="nl-NL"/>
              <a:t>Klik om het opmaakprofiel van de modelondertitel te bewerken</a:t>
            </a:r>
          </a:p>
        </p:txBody>
      </p:sp>
      <p:sp>
        <p:nvSpPr>
          <p:cNvPr id="4" name="Tijdelijke aanduiding voor datum 3"/>
          <p:cNvSpPr>
            <a:spLocks noGrp="1"/>
          </p:cNvSpPr>
          <p:nvPr>
            <p:ph type="dt" sz="half" idx="10"/>
          </p:nvPr>
        </p:nvSpPr>
        <p:spPr/>
        <p:txBody>
          <a:bodyPr/>
          <a:lstStyle/>
          <a:p>
            <a:fld id="{6F636E1E-5DA8-44B4-845C-52514CD2158D}" type="datetimeFigureOut">
              <a:rPr lang="nl-NL" smtClean="0"/>
              <a:pPr/>
              <a:t>28-10-2022</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05E2A8F-01C1-4256-80B6-FDC4C5BFAE0C}" type="slidenum">
              <a:rPr lang="nl-NL" smtClean="0"/>
              <a:pPr/>
              <a:t>‹#›</a:t>
            </a:fld>
            <a:endParaRPr lang="nl-N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6F636E1E-5DA8-44B4-845C-52514CD2158D}" type="datetimeFigureOut">
              <a:rPr lang="nl-NL" smtClean="0"/>
              <a:pPr/>
              <a:t>28-10-2022</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05E2A8F-01C1-4256-80B6-FDC4C5BFAE0C}" type="slidenum">
              <a:rPr lang="nl-NL" smtClean="0"/>
              <a:pPr/>
              <a:t>‹#›</a:t>
            </a:fld>
            <a:endParaRPr lang="nl-N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597915" y="3427589"/>
            <a:ext cx="6433820" cy="1059392"/>
          </a:xfrm>
        </p:spPr>
        <p:txBody>
          <a:bodyPr anchor="t"/>
          <a:lstStyle>
            <a:lvl1pPr algn="l">
              <a:defRPr sz="3200" b="1" cap="all"/>
            </a:lvl1pPr>
          </a:lstStyle>
          <a:p>
            <a:r>
              <a:rPr lang="nl-NL"/>
              <a:t>Klik om de stijl te bewerken</a:t>
            </a:r>
          </a:p>
        </p:txBody>
      </p:sp>
      <p:sp>
        <p:nvSpPr>
          <p:cNvPr id="3" name="Tijdelijke aanduiding voor tekst 2"/>
          <p:cNvSpPr>
            <a:spLocks noGrp="1"/>
          </p:cNvSpPr>
          <p:nvPr>
            <p:ph type="body" idx="1"/>
          </p:nvPr>
        </p:nvSpPr>
        <p:spPr>
          <a:xfrm>
            <a:off x="597915" y="2260777"/>
            <a:ext cx="6433820" cy="1166812"/>
          </a:xfrm>
        </p:spPr>
        <p:txBody>
          <a:bodyPr anchor="b"/>
          <a:lstStyle>
            <a:lvl1pPr marL="0" indent="0">
              <a:buNone/>
              <a:defRPr sz="1600">
                <a:solidFill>
                  <a:schemeClr val="tx1">
                    <a:tint val="75000"/>
                  </a:schemeClr>
                </a:solidFill>
              </a:defRPr>
            </a:lvl1pPr>
            <a:lvl2pPr marL="368600" indent="0">
              <a:buNone/>
              <a:defRPr sz="1500">
                <a:solidFill>
                  <a:schemeClr val="tx1">
                    <a:tint val="75000"/>
                  </a:schemeClr>
                </a:solidFill>
              </a:defRPr>
            </a:lvl2pPr>
            <a:lvl3pPr marL="737202" indent="0">
              <a:buNone/>
              <a:defRPr sz="1300">
                <a:solidFill>
                  <a:schemeClr val="tx1">
                    <a:tint val="75000"/>
                  </a:schemeClr>
                </a:solidFill>
              </a:defRPr>
            </a:lvl3pPr>
            <a:lvl4pPr marL="1105803" indent="0">
              <a:buNone/>
              <a:defRPr sz="1100">
                <a:solidFill>
                  <a:schemeClr val="tx1">
                    <a:tint val="75000"/>
                  </a:schemeClr>
                </a:solidFill>
              </a:defRPr>
            </a:lvl4pPr>
            <a:lvl5pPr marL="1474403" indent="0">
              <a:buNone/>
              <a:defRPr sz="1100">
                <a:solidFill>
                  <a:schemeClr val="tx1">
                    <a:tint val="75000"/>
                  </a:schemeClr>
                </a:solidFill>
              </a:defRPr>
            </a:lvl5pPr>
            <a:lvl6pPr marL="1843004" indent="0">
              <a:buNone/>
              <a:defRPr sz="1100">
                <a:solidFill>
                  <a:schemeClr val="tx1">
                    <a:tint val="75000"/>
                  </a:schemeClr>
                </a:solidFill>
              </a:defRPr>
            </a:lvl6pPr>
            <a:lvl7pPr marL="2211604" indent="0">
              <a:buNone/>
              <a:defRPr sz="1100">
                <a:solidFill>
                  <a:schemeClr val="tx1">
                    <a:tint val="75000"/>
                  </a:schemeClr>
                </a:solidFill>
              </a:defRPr>
            </a:lvl7pPr>
            <a:lvl8pPr marL="2580206" indent="0">
              <a:buNone/>
              <a:defRPr sz="1100">
                <a:solidFill>
                  <a:schemeClr val="tx1">
                    <a:tint val="75000"/>
                  </a:schemeClr>
                </a:solidFill>
              </a:defRPr>
            </a:lvl8pPr>
            <a:lvl9pPr marL="2948806" indent="0">
              <a:buNone/>
              <a:defRPr sz="11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6F636E1E-5DA8-44B4-845C-52514CD2158D}" type="datetimeFigureOut">
              <a:rPr lang="nl-NL" smtClean="0"/>
              <a:pPr/>
              <a:t>28-10-2022</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05E2A8F-01C1-4256-80B6-FDC4C5BFAE0C}" type="slidenum">
              <a:rPr lang="nl-NL" smtClean="0"/>
              <a:pPr/>
              <a:t>‹#›</a:t>
            </a:fld>
            <a:endParaRPr lang="nl-N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378460" y="1244601"/>
            <a:ext cx="3343063" cy="3520193"/>
          </a:xfrm>
        </p:spPr>
        <p:txBody>
          <a:bodyPr/>
          <a:lstStyle>
            <a:lvl1pPr>
              <a:defRPr sz="2300"/>
            </a:lvl1pPr>
            <a:lvl2pPr>
              <a:defRPr sz="1900"/>
            </a:lvl2pPr>
            <a:lvl3pPr>
              <a:defRPr sz="1600"/>
            </a:lvl3pPr>
            <a:lvl4pPr>
              <a:defRPr sz="1500"/>
            </a:lvl4pPr>
            <a:lvl5pPr>
              <a:defRPr sz="1500"/>
            </a:lvl5pPr>
            <a:lvl6pPr>
              <a:defRPr sz="1500"/>
            </a:lvl6pPr>
            <a:lvl7pPr>
              <a:defRPr sz="1500"/>
            </a:lvl7pPr>
            <a:lvl8pPr>
              <a:defRPr sz="1500"/>
            </a:lvl8pPr>
            <a:lvl9pPr>
              <a:defRPr sz="15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3847678" y="1244601"/>
            <a:ext cx="3343063" cy="3520193"/>
          </a:xfrm>
        </p:spPr>
        <p:txBody>
          <a:bodyPr/>
          <a:lstStyle>
            <a:lvl1pPr>
              <a:defRPr sz="2300"/>
            </a:lvl1pPr>
            <a:lvl2pPr>
              <a:defRPr sz="1900"/>
            </a:lvl2pPr>
            <a:lvl3pPr>
              <a:defRPr sz="1600"/>
            </a:lvl3pPr>
            <a:lvl4pPr>
              <a:defRPr sz="1500"/>
            </a:lvl4pPr>
            <a:lvl5pPr>
              <a:defRPr sz="1500"/>
            </a:lvl5pPr>
            <a:lvl6pPr>
              <a:defRPr sz="1500"/>
            </a:lvl6pPr>
            <a:lvl7pPr>
              <a:defRPr sz="1500"/>
            </a:lvl7pPr>
            <a:lvl8pPr>
              <a:defRPr sz="1500"/>
            </a:lvl8pPr>
            <a:lvl9pPr>
              <a:defRPr sz="15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6F636E1E-5DA8-44B4-845C-52514CD2158D}" type="datetimeFigureOut">
              <a:rPr lang="nl-NL" smtClean="0"/>
              <a:pPr/>
              <a:t>28-10-2022</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D05E2A8F-01C1-4256-80B6-FDC4C5BFAE0C}" type="slidenum">
              <a:rPr lang="nl-NL" smtClean="0"/>
              <a:pPr/>
              <a:t>‹#›</a:t>
            </a:fld>
            <a:endParaRPr lang="nl-NL"/>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1" r:id="rId2"/>
    <p:sldLayoutId id="2147483665" r:id="rId3"/>
    <p:sldLayoutId id="2147483666" r:id="rId4"/>
    <p:sldLayoutId id="2147483667" r:id="rId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378460" y="213607"/>
            <a:ext cx="6812280" cy="889000"/>
          </a:xfrm>
          <a:prstGeom prst="rect">
            <a:avLst/>
          </a:prstGeom>
        </p:spPr>
        <p:txBody>
          <a:bodyPr vert="horz" lIns="73728" tIns="36864" rIns="73728" bIns="36864" rtlCol="0" anchor="ctr">
            <a:normAutofit/>
          </a:bodyPr>
          <a:lstStyle/>
          <a:p>
            <a:r>
              <a:rPr lang="nl-NL"/>
              <a:t>Klik om de stijl te bewerken</a:t>
            </a:r>
          </a:p>
        </p:txBody>
      </p:sp>
      <p:sp>
        <p:nvSpPr>
          <p:cNvPr id="3" name="Tijdelijke aanduiding voor tekst 2"/>
          <p:cNvSpPr>
            <a:spLocks noGrp="1"/>
          </p:cNvSpPr>
          <p:nvPr>
            <p:ph type="body" idx="1"/>
          </p:nvPr>
        </p:nvSpPr>
        <p:spPr>
          <a:xfrm>
            <a:off x="378460" y="1244601"/>
            <a:ext cx="6812280" cy="3520193"/>
          </a:xfrm>
          <a:prstGeom prst="rect">
            <a:avLst/>
          </a:prstGeom>
        </p:spPr>
        <p:txBody>
          <a:bodyPr vert="horz" lIns="73728" tIns="36864" rIns="73728" bIns="36864"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378460" y="4943828"/>
            <a:ext cx="1766147" cy="283986"/>
          </a:xfrm>
          <a:prstGeom prst="rect">
            <a:avLst/>
          </a:prstGeom>
        </p:spPr>
        <p:txBody>
          <a:bodyPr vert="horz" lIns="73728" tIns="36864" rIns="73728" bIns="36864" rtlCol="0" anchor="ctr"/>
          <a:lstStyle>
            <a:lvl1pPr algn="l">
              <a:defRPr sz="1000">
                <a:solidFill>
                  <a:schemeClr val="tx1">
                    <a:tint val="75000"/>
                  </a:schemeClr>
                </a:solidFill>
              </a:defRPr>
            </a:lvl1pPr>
          </a:lstStyle>
          <a:p>
            <a:fld id="{6F636E1E-5DA8-44B4-845C-52514CD2158D}" type="datetimeFigureOut">
              <a:rPr lang="nl-NL" smtClean="0"/>
              <a:pPr/>
              <a:t>28-10-2022</a:t>
            </a:fld>
            <a:endParaRPr lang="nl-NL"/>
          </a:p>
        </p:txBody>
      </p:sp>
      <p:sp>
        <p:nvSpPr>
          <p:cNvPr id="5" name="Tijdelijke aanduiding voor voettekst 4"/>
          <p:cNvSpPr>
            <a:spLocks noGrp="1"/>
          </p:cNvSpPr>
          <p:nvPr>
            <p:ph type="ftr" sz="quarter" idx="3"/>
          </p:nvPr>
        </p:nvSpPr>
        <p:spPr>
          <a:xfrm>
            <a:off x="2586144" y="4943828"/>
            <a:ext cx="2396913" cy="283986"/>
          </a:xfrm>
          <a:prstGeom prst="rect">
            <a:avLst/>
          </a:prstGeom>
        </p:spPr>
        <p:txBody>
          <a:bodyPr vert="horz" lIns="73728" tIns="36864" rIns="73728" bIns="36864" rtlCol="0" anchor="ctr"/>
          <a:lstStyle>
            <a:lvl1pPr algn="ctr">
              <a:defRPr sz="10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5424593" y="4943828"/>
            <a:ext cx="1766147" cy="283986"/>
          </a:xfrm>
          <a:prstGeom prst="rect">
            <a:avLst/>
          </a:prstGeom>
        </p:spPr>
        <p:txBody>
          <a:bodyPr vert="horz" lIns="73728" tIns="36864" rIns="73728" bIns="36864" rtlCol="0" anchor="ctr"/>
          <a:lstStyle>
            <a:lvl1pPr algn="r">
              <a:defRPr sz="1000">
                <a:solidFill>
                  <a:schemeClr val="tx1">
                    <a:tint val="75000"/>
                  </a:schemeClr>
                </a:solidFill>
              </a:defRPr>
            </a:lvl1pPr>
          </a:lstStyle>
          <a:p>
            <a:fld id="{D05E2A8F-01C1-4256-80B6-FDC4C5BFAE0C}" type="slidenum">
              <a:rPr lang="nl-NL" smtClean="0"/>
              <a:pPr/>
              <a:t>‹#›</a:t>
            </a:fld>
            <a:endParaRPr lang="nl-NL"/>
          </a:p>
        </p:txBody>
      </p:sp>
    </p:spTree>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Lst>
  <p:txStyles>
    <p:titleStyle>
      <a:lvl1pPr algn="ctr" defTabSz="737281" rtl="0" eaLnBrk="1" latinLnBrk="0" hangingPunct="1">
        <a:spcBef>
          <a:spcPct val="0"/>
        </a:spcBef>
        <a:buNone/>
        <a:defRPr sz="3500" kern="1200">
          <a:solidFill>
            <a:schemeClr val="tx1"/>
          </a:solidFill>
          <a:latin typeface="+mj-lt"/>
          <a:ea typeface="+mj-ea"/>
          <a:cs typeface="+mj-cs"/>
        </a:defRPr>
      </a:lvl1pPr>
    </p:titleStyle>
    <p:bodyStyle>
      <a:lvl1pPr marL="276480" indent="-276480" algn="l" defTabSz="737281" rtl="0" eaLnBrk="1" latinLnBrk="0" hangingPunct="1">
        <a:spcBef>
          <a:spcPct val="20000"/>
        </a:spcBef>
        <a:buFont typeface="Arial" pitchFamily="34" charset="0"/>
        <a:buChar char="•"/>
        <a:defRPr sz="2600" kern="1200">
          <a:solidFill>
            <a:schemeClr val="tx1"/>
          </a:solidFill>
          <a:latin typeface="+mn-lt"/>
          <a:ea typeface="+mn-ea"/>
          <a:cs typeface="+mn-cs"/>
        </a:defRPr>
      </a:lvl1pPr>
      <a:lvl2pPr marL="599041" indent="-230400" algn="l" defTabSz="737281" rtl="0" eaLnBrk="1" latinLnBrk="0" hangingPunct="1">
        <a:spcBef>
          <a:spcPct val="20000"/>
        </a:spcBef>
        <a:buFont typeface="Arial" pitchFamily="34" charset="0"/>
        <a:buChar char="–"/>
        <a:defRPr sz="2300" kern="1200">
          <a:solidFill>
            <a:schemeClr val="tx1"/>
          </a:solidFill>
          <a:latin typeface="+mn-lt"/>
          <a:ea typeface="+mn-ea"/>
          <a:cs typeface="+mn-cs"/>
        </a:defRPr>
      </a:lvl2pPr>
      <a:lvl3pPr marL="921601" indent="-184320" algn="l" defTabSz="737281" rtl="0" eaLnBrk="1" latinLnBrk="0" hangingPunct="1">
        <a:spcBef>
          <a:spcPct val="20000"/>
        </a:spcBef>
        <a:buFont typeface="Arial" pitchFamily="34" charset="0"/>
        <a:buChar char="•"/>
        <a:defRPr sz="1900" kern="1200">
          <a:solidFill>
            <a:schemeClr val="tx1"/>
          </a:solidFill>
          <a:latin typeface="+mn-lt"/>
          <a:ea typeface="+mn-ea"/>
          <a:cs typeface="+mn-cs"/>
        </a:defRPr>
      </a:lvl3pPr>
      <a:lvl4pPr marL="1290241" indent="-184320" algn="l" defTabSz="737281"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1658882" indent="-184320" algn="l" defTabSz="737281"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027522" indent="-184320" algn="l" defTabSz="737281"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396162" indent="-184320" algn="l" defTabSz="737281"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2764803" indent="-184320" algn="l" defTabSz="737281"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133443" indent="-184320" algn="l" defTabSz="737281" rtl="0" eaLnBrk="1" latinLnBrk="0" hangingPunct="1">
        <a:spcBef>
          <a:spcPct val="20000"/>
        </a:spcBef>
        <a:buFont typeface="Arial" pitchFamily="34" charset="0"/>
        <a:buChar char="•"/>
        <a:defRPr sz="1600" kern="1200">
          <a:solidFill>
            <a:schemeClr val="tx1"/>
          </a:solidFill>
          <a:latin typeface="+mn-lt"/>
          <a:ea typeface="+mn-ea"/>
          <a:cs typeface="+mn-cs"/>
        </a:defRPr>
      </a:lvl9pPr>
    </p:bodyStyle>
    <p:otherStyle>
      <a:defPPr>
        <a:defRPr lang="nl-NL"/>
      </a:defPPr>
      <a:lvl1pPr marL="0" algn="l" defTabSz="737281" rtl="0" eaLnBrk="1" latinLnBrk="0" hangingPunct="1">
        <a:defRPr sz="1500" kern="1200">
          <a:solidFill>
            <a:schemeClr val="tx1"/>
          </a:solidFill>
          <a:latin typeface="+mn-lt"/>
          <a:ea typeface="+mn-ea"/>
          <a:cs typeface="+mn-cs"/>
        </a:defRPr>
      </a:lvl1pPr>
      <a:lvl2pPr marL="368640" algn="l" defTabSz="737281" rtl="0" eaLnBrk="1" latinLnBrk="0" hangingPunct="1">
        <a:defRPr sz="1500" kern="1200">
          <a:solidFill>
            <a:schemeClr val="tx1"/>
          </a:solidFill>
          <a:latin typeface="+mn-lt"/>
          <a:ea typeface="+mn-ea"/>
          <a:cs typeface="+mn-cs"/>
        </a:defRPr>
      </a:lvl2pPr>
      <a:lvl3pPr marL="737281" algn="l" defTabSz="737281" rtl="0" eaLnBrk="1" latinLnBrk="0" hangingPunct="1">
        <a:defRPr sz="1500" kern="1200">
          <a:solidFill>
            <a:schemeClr val="tx1"/>
          </a:solidFill>
          <a:latin typeface="+mn-lt"/>
          <a:ea typeface="+mn-ea"/>
          <a:cs typeface="+mn-cs"/>
        </a:defRPr>
      </a:lvl3pPr>
      <a:lvl4pPr marL="1105921" algn="l" defTabSz="737281" rtl="0" eaLnBrk="1" latinLnBrk="0" hangingPunct="1">
        <a:defRPr sz="1500" kern="1200">
          <a:solidFill>
            <a:schemeClr val="tx1"/>
          </a:solidFill>
          <a:latin typeface="+mn-lt"/>
          <a:ea typeface="+mn-ea"/>
          <a:cs typeface="+mn-cs"/>
        </a:defRPr>
      </a:lvl4pPr>
      <a:lvl5pPr marL="1474561" algn="l" defTabSz="737281" rtl="0" eaLnBrk="1" latinLnBrk="0" hangingPunct="1">
        <a:defRPr sz="1500" kern="1200">
          <a:solidFill>
            <a:schemeClr val="tx1"/>
          </a:solidFill>
          <a:latin typeface="+mn-lt"/>
          <a:ea typeface="+mn-ea"/>
          <a:cs typeface="+mn-cs"/>
        </a:defRPr>
      </a:lvl5pPr>
      <a:lvl6pPr marL="1843202" algn="l" defTabSz="737281" rtl="0" eaLnBrk="1" latinLnBrk="0" hangingPunct="1">
        <a:defRPr sz="1500" kern="1200">
          <a:solidFill>
            <a:schemeClr val="tx1"/>
          </a:solidFill>
          <a:latin typeface="+mn-lt"/>
          <a:ea typeface="+mn-ea"/>
          <a:cs typeface="+mn-cs"/>
        </a:defRPr>
      </a:lvl6pPr>
      <a:lvl7pPr marL="2211842" algn="l" defTabSz="737281" rtl="0" eaLnBrk="1" latinLnBrk="0" hangingPunct="1">
        <a:defRPr sz="1500" kern="1200">
          <a:solidFill>
            <a:schemeClr val="tx1"/>
          </a:solidFill>
          <a:latin typeface="+mn-lt"/>
          <a:ea typeface="+mn-ea"/>
          <a:cs typeface="+mn-cs"/>
        </a:defRPr>
      </a:lvl7pPr>
      <a:lvl8pPr marL="2580483" algn="l" defTabSz="737281" rtl="0" eaLnBrk="1" latinLnBrk="0" hangingPunct="1">
        <a:defRPr sz="1500" kern="1200">
          <a:solidFill>
            <a:schemeClr val="tx1"/>
          </a:solidFill>
          <a:latin typeface="+mn-lt"/>
          <a:ea typeface="+mn-ea"/>
          <a:cs typeface="+mn-cs"/>
        </a:defRPr>
      </a:lvl8pPr>
      <a:lvl9pPr marL="2949123" algn="l" defTabSz="737281" rtl="0" eaLnBrk="1" latinLnBrk="0" hangingPunct="1">
        <a:defRPr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3.xml"/><Relationship Id="rId4" Type="http://schemas.openxmlformats.org/officeDocument/2006/relationships/image" Target="../media/image11.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hyperlink" Target="https://fb.watch/fNhKQDLN29"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oleObject" Target="../embeddings/oleObject1.bin"/><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5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hyperlink" Target="https://my.mail.ru/mail/alla2255/video/9472/9494.html" TargetMode="Externa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927632" y="1482060"/>
            <a:ext cx="5713935" cy="2246769"/>
          </a:xfrm>
          <a:prstGeom prst="rect">
            <a:avLst/>
          </a:prstGeom>
          <a:noFill/>
        </p:spPr>
        <p:txBody>
          <a:bodyPr wrap="none" rtlCol="0">
            <a:spAutoFit/>
          </a:bodyPr>
          <a:lstStyle/>
          <a:p>
            <a:pPr algn="ctr"/>
            <a:r>
              <a:rPr lang="en-GB" sz="4000" dirty="0">
                <a:solidFill>
                  <a:srgbClr val="00A7A2"/>
                </a:solidFill>
              </a:rPr>
              <a:t>SITUATIONAL LEADERSHIP </a:t>
            </a:r>
          </a:p>
          <a:p>
            <a:pPr algn="ctr"/>
            <a:r>
              <a:rPr lang="en-GB" sz="4000" dirty="0">
                <a:solidFill>
                  <a:srgbClr val="00A7A2"/>
                </a:solidFill>
              </a:rPr>
              <a:t>TRAINING</a:t>
            </a:r>
          </a:p>
          <a:p>
            <a:pPr algn="ctr"/>
            <a:endParaRPr lang="en-GB" sz="4000" dirty="0">
              <a:solidFill>
                <a:srgbClr val="00A7A2"/>
              </a:solidFill>
            </a:endParaRPr>
          </a:p>
          <a:p>
            <a:pPr algn="ctr"/>
            <a:r>
              <a:rPr lang="en-GB" sz="2000" dirty="0">
                <a:solidFill>
                  <a:srgbClr val="00A7A2"/>
                </a:solidFill>
              </a:rPr>
              <a:t>Everard van Kemenade</a:t>
            </a:r>
          </a:p>
        </p:txBody>
      </p:sp>
    </p:spTree>
    <p:extLst>
      <p:ext uri="{BB962C8B-B14F-4D97-AF65-F5344CB8AC3E}">
        <p14:creationId xmlns:p14="http://schemas.microsoft.com/office/powerpoint/2010/main" val="21040899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2">
            <a:extLst>
              <a:ext uri="{FF2B5EF4-FFF2-40B4-BE49-F238E27FC236}">
                <a16:creationId xmlns:a16="http://schemas.microsoft.com/office/drawing/2014/main" id="{A08209D5-32BE-4857-E1AA-C4D08FE93B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7808" y="717374"/>
            <a:ext cx="6169907" cy="42276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04731737"/>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4">
            <a:extLst>
              <a:ext uri="{FF2B5EF4-FFF2-40B4-BE49-F238E27FC236}">
                <a16:creationId xmlns:a16="http://schemas.microsoft.com/office/drawing/2014/main" id="{19350D5E-DB7F-0B66-7DD2-0F4BE681F3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374" y="1011238"/>
            <a:ext cx="6434137" cy="36486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50596964"/>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a:extLst>
              <a:ext uri="{FF2B5EF4-FFF2-40B4-BE49-F238E27FC236}">
                <a16:creationId xmlns:a16="http://schemas.microsoft.com/office/drawing/2014/main" id="{34411868-B30D-15EE-B153-56E9CA978F9E}"/>
              </a:ext>
            </a:extLst>
          </p:cNvPr>
          <p:cNvSpPr>
            <a:spLocks noGrp="1"/>
          </p:cNvSpPr>
          <p:nvPr>
            <p:ph type="subTitle" idx="1"/>
          </p:nvPr>
        </p:nvSpPr>
        <p:spPr>
          <a:xfrm>
            <a:off x="1295400" y="304800"/>
            <a:ext cx="4978400" cy="1363133"/>
          </a:xfrm>
        </p:spPr>
        <p:txBody>
          <a:bodyPr/>
          <a:lstStyle/>
          <a:p>
            <a:pPr eaLnBrk="1" hangingPunct="1">
              <a:buFont typeface="Times New Roman" charset="0"/>
              <a:buNone/>
              <a:defRPr/>
            </a:pPr>
            <a:r>
              <a:rPr lang="en-US" b="1" dirty="0"/>
              <a:t>The 6 </a:t>
            </a:r>
            <a:r>
              <a:rPr lang="en-US" b="1" dirty="0" err="1"/>
              <a:t>Ms</a:t>
            </a:r>
            <a:r>
              <a:rPr lang="en-US" b="1" dirty="0"/>
              <a:t> </a:t>
            </a:r>
          </a:p>
          <a:p>
            <a:pPr eaLnBrk="1" hangingPunct="1">
              <a:buFont typeface="Times New Roman" charset="0"/>
              <a:buNone/>
              <a:defRPr/>
            </a:pPr>
            <a:endParaRPr lang="en-US" b="1" dirty="0"/>
          </a:p>
          <a:p>
            <a:pPr eaLnBrk="1" hangingPunct="1">
              <a:buFont typeface="Times New Roman" charset="0"/>
              <a:buNone/>
              <a:defRPr/>
            </a:pPr>
            <a:r>
              <a:rPr lang="en-US" sz="2400" i="1" dirty="0"/>
              <a:t>Machine</a:t>
            </a:r>
            <a:r>
              <a:rPr lang="en-US" sz="2400" dirty="0"/>
              <a:t> (technology)</a:t>
            </a:r>
          </a:p>
          <a:p>
            <a:pPr eaLnBrk="1" hangingPunct="1">
              <a:buFont typeface="Times New Roman" charset="0"/>
              <a:buNone/>
              <a:defRPr/>
            </a:pPr>
            <a:r>
              <a:rPr lang="en-US" sz="2400" i="1" dirty="0"/>
              <a:t>Material</a:t>
            </a:r>
            <a:r>
              <a:rPr lang="en-US" sz="2400" dirty="0"/>
              <a:t> (Includes Raw Material, Consumables and Information.)</a:t>
            </a:r>
          </a:p>
          <a:p>
            <a:pPr eaLnBrk="1" hangingPunct="1">
              <a:buFont typeface="Times New Roman" charset="0"/>
              <a:buNone/>
              <a:defRPr/>
            </a:pPr>
            <a:r>
              <a:rPr lang="en-US" sz="2400" i="1" dirty="0"/>
              <a:t>Method</a:t>
            </a:r>
            <a:r>
              <a:rPr lang="en-US" sz="2400" dirty="0"/>
              <a:t> (process)</a:t>
            </a:r>
          </a:p>
          <a:p>
            <a:pPr eaLnBrk="1" hangingPunct="1">
              <a:buFont typeface="Times New Roman" charset="0"/>
              <a:buNone/>
              <a:defRPr/>
            </a:pPr>
            <a:r>
              <a:rPr lang="en-US" sz="2400" i="1" dirty="0"/>
              <a:t>Man Power </a:t>
            </a:r>
            <a:r>
              <a:rPr lang="en-US" sz="2400" dirty="0"/>
              <a:t>(physical work and mind Power)</a:t>
            </a:r>
          </a:p>
          <a:p>
            <a:pPr eaLnBrk="1" hangingPunct="1">
              <a:buFont typeface="Times New Roman" charset="0"/>
              <a:buNone/>
              <a:defRPr/>
            </a:pPr>
            <a:r>
              <a:rPr lang="en-US" sz="2400" dirty="0"/>
              <a:t> </a:t>
            </a:r>
            <a:r>
              <a:rPr lang="en-US" sz="2400" i="1" dirty="0"/>
              <a:t>Management</a:t>
            </a:r>
            <a:r>
              <a:rPr lang="en-US" sz="2400" dirty="0"/>
              <a:t> </a:t>
            </a:r>
          </a:p>
          <a:p>
            <a:pPr eaLnBrk="1" hangingPunct="1">
              <a:buFont typeface="Times New Roman" charset="0"/>
              <a:buNone/>
              <a:defRPr/>
            </a:pPr>
            <a:r>
              <a:rPr lang="en-US" sz="2400" i="1" dirty="0"/>
              <a:t>Milieu/Mother Nature </a:t>
            </a:r>
            <a:r>
              <a:rPr lang="en-US" sz="2400" dirty="0"/>
              <a:t>(Environment)</a:t>
            </a:r>
          </a:p>
          <a:p>
            <a:pPr eaLnBrk="1" hangingPunct="1">
              <a:buFont typeface="Times New Roman" charset="0"/>
              <a:buNone/>
              <a:defRPr/>
            </a:pPr>
            <a:endParaRPr lang="nl-NL" dirty="0"/>
          </a:p>
        </p:txBody>
      </p:sp>
    </p:spTree>
    <p:extLst>
      <p:ext uri="{BB962C8B-B14F-4D97-AF65-F5344CB8AC3E}">
        <p14:creationId xmlns:p14="http://schemas.microsoft.com/office/powerpoint/2010/main" val="1697724281"/>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291955" y="1438238"/>
            <a:ext cx="6812280" cy="2138542"/>
          </a:xfrm>
        </p:spPr>
        <p:txBody>
          <a:bodyPr>
            <a:normAutofit/>
          </a:bodyPr>
          <a:lstStyle/>
          <a:p>
            <a:pPr marL="0" indent="0">
              <a:buNone/>
            </a:pPr>
            <a:r>
              <a:rPr lang="nl-NL" sz="2400" dirty="0"/>
              <a:t>Score </a:t>
            </a:r>
            <a:r>
              <a:rPr lang="nl-NL" sz="2400" dirty="0" err="1"/>
              <a:t>all</a:t>
            </a:r>
            <a:r>
              <a:rPr lang="nl-NL" sz="2400" dirty="0"/>
              <a:t> </a:t>
            </a:r>
            <a:r>
              <a:rPr lang="nl-NL" sz="2400" dirty="0" err="1"/>
              <a:t>causes</a:t>
            </a:r>
            <a:r>
              <a:rPr lang="nl-NL" sz="2400" dirty="0"/>
              <a:t> in the </a:t>
            </a:r>
            <a:r>
              <a:rPr lang="nl-NL" sz="2400" dirty="0" err="1"/>
              <a:t>group</a:t>
            </a:r>
            <a:r>
              <a:rPr lang="nl-NL" sz="2400" dirty="0"/>
              <a:t> </a:t>
            </a:r>
          </a:p>
          <a:p>
            <a:pPr marL="0" indent="0">
              <a:buNone/>
            </a:pPr>
            <a:r>
              <a:rPr lang="nl-NL" sz="2400" dirty="0" err="1"/>
              <a:t>Pareto</a:t>
            </a:r>
            <a:r>
              <a:rPr lang="nl-NL" sz="2400" dirty="0"/>
              <a:t>. (20% </a:t>
            </a:r>
            <a:r>
              <a:rPr lang="nl-NL" sz="2400" dirty="0" err="1"/>
              <a:t>causes</a:t>
            </a:r>
            <a:r>
              <a:rPr lang="nl-NL" sz="2400" dirty="0"/>
              <a:t> 80%)</a:t>
            </a:r>
          </a:p>
          <a:p>
            <a:pPr marL="0" indent="0">
              <a:buNone/>
            </a:pPr>
            <a:endParaRPr lang="nl-NL" dirty="0"/>
          </a:p>
          <a:p>
            <a:pPr marL="0" indent="0">
              <a:buNone/>
            </a:pPr>
            <a:endParaRPr lang="nl-NL" dirty="0"/>
          </a:p>
        </p:txBody>
      </p:sp>
      <p:sp>
        <p:nvSpPr>
          <p:cNvPr id="5" name="Titel 1"/>
          <p:cNvSpPr txBox="1">
            <a:spLocks noGrp="1"/>
          </p:cNvSpPr>
          <p:nvPr>
            <p:ph type="title"/>
          </p:nvPr>
        </p:nvSpPr>
        <p:spPr bwMode="auto">
          <a:xfrm>
            <a:off x="739837" y="973862"/>
            <a:ext cx="6580660" cy="647911"/>
          </a:xfrm>
          <a:prstGeom prst="rect">
            <a:avLst/>
          </a:prstGeom>
          <a:noFill/>
          <a:ln w="12700">
            <a:noFill/>
            <a:miter lim="800000"/>
            <a:headEnd/>
            <a:tailEnd/>
          </a:ln>
        </p:spPr>
        <p:txBody>
          <a:bodyPr vert="horz" wrap="square" lIns="28799" tIns="28799" rIns="28799" bIns="28799" numCol="1" anchor="b" anchorCtr="0" compatLnSpc="1">
            <a:prstTxWarp prst="textNoShape">
              <a:avLst/>
            </a:prstTxWarp>
          </a:bodyPr>
          <a:lstStyle>
            <a:lvl1pPr algn="ctr" rtl="0" eaLnBrk="0" fontAlgn="base" hangingPunct="0">
              <a:spcBef>
                <a:spcPct val="0"/>
              </a:spcBef>
              <a:spcAft>
                <a:spcPct val="0"/>
              </a:spcAft>
              <a:defRPr sz="5900">
                <a:ln>
                  <a:solidFill>
                    <a:srgbClr val="800000"/>
                  </a:solidFill>
                </a:ln>
                <a:solidFill>
                  <a:srgbClr val="800000"/>
                </a:solidFill>
                <a:latin typeface="+mj-lt"/>
                <a:ea typeface="+mj-ea"/>
                <a:cs typeface="+mj-cs"/>
                <a:sym typeface="Gill Sans" charset="0"/>
              </a:defRPr>
            </a:lvl1pPr>
            <a:lvl2pPr algn="ctr" rtl="0" eaLnBrk="0" fontAlgn="base" hangingPunct="0">
              <a:spcBef>
                <a:spcPct val="0"/>
              </a:spcBef>
              <a:spcAft>
                <a:spcPct val="0"/>
              </a:spcAft>
              <a:defRPr sz="5900">
                <a:solidFill>
                  <a:srgbClr val="800000"/>
                </a:solidFill>
                <a:latin typeface="Gill Sans" charset="0"/>
                <a:ea typeface="ヒラギノ角ゴ ProN W3" charset="-128"/>
                <a:cs typeface="ヒラギノ角ゴ ProN W3" charset="-128"/>
                <a:sym typeface="Gill Sans" charset="0"/>
              </a:defRPr>
            </a:lvl2pPr>
            <a:lvl3pPr algn="ctr" rtl="0" eaLnBrk="0" fontAlgn="base" hangingPunct="0">
              <a:spcBef>
                <a:spcPct val="0"/>
              </a:spcBef>
              <a:spcAft>
                <a:spcPct val="0"/>
              </a:spcAft>
              <a:defRPr sz="5900">
                <a:solidFill>
                  <a:srgbClr val="800000"/>
                </a:solidFill>
                <a:latin typeface="Gill Sans" charset="0"/>
                <a:ea typeface="ヒラギノ角ゴ ProN W3" charset="-128"/>
                <a:cs typeface="ヒラギノ角ゴ ProN W3" charset="-128"/>
                <a:sym typeface="Gill Sans" charset="0"/>
              </a:defRPr>
            </a:lvl3pPr>
            <a:lvl4pPr algn="ctr" rtl="0" eaLnBrk="0" fontAlgn="base" hangingPunct="0">
              <a:spcBef>
                <a:spcPct val="0"/>
              </a:spcBef>
              <a:spcAft>
                <a:spcPct val="0"/>
              </a:spcAft>
              <a:defRPr sz="5900">
                <a:solidFill>
                  <a:srgbClr val="800000"/>
                </a:solidFill>
                <a:latin typeface="Gill Sans" charset="0"/>
                <a:ea typeface="ヒラギノ角ゴ ProN W3" charset="-128"/>
                <a:cs typeface="ヒラギノ角ゴ ProN W3" charset="-128"/>
                <a:sym typeface="Gill Sans" charset="0"/>
              </a:defRPr>
            </a:lvl4pPr>
            <a:lvl5pPr algn="ctr" rtl="0" eaLnBrk="0" fontAlgn="base" hangingPunct="0">
              <a:spcBef>
                <a:spcPct val="0"/>
              </a:spcBef>
              <a:spcAft>
                <a:spcPct val="0"/>
              </a:spcAft>
              <a:defRPr sz="5900">
                <a:solidFill>
                  <a:srgbClr val="800000"/>
                </a:solidFill>
                <a:latin typeface="Gill Sans" charset="0"/>
                <a:ea typeface="ヒラギノ角ゴ ProN W3" charset="-128"/>
                <a:cs typeface="ヒラギノ角ゴ ProN W3" charset="-128"/>
                <a:sym typeface="Gill Sans" charset="0"/>
              </a:defRPr>
            </a:lvl5pPr>
            <a:lvl6pPr marL="321457" algn="ctr" rtl="0" eaLnBrk="1" fontAlgn="base" hangingPunct="1">
              <a:spcBef>
                <a:spcPct val="0"/>
              </a:spcBef>
              <a:spcAft>
                <a:spcPct val="0"/>
              </a:spcAft>
              <a:defRPr sz="5900">
                <a:solidFill>
                  <a:schemeClr val="tx1"/>
                </a:solidFill>
                <a:latin typeface="Gill Sans" charset="0"/>
                <a:ea typeface="ヒラギノ角ゴ ProN W3" charset="-128"/>
                <a:cs typeface="ヒラギノ角ゴ ProN W3" charset="-128"/>
                <a:sym typeface="Gill Sans" charset="0"/>
              </a:defRPr>
            </a:lvl6pPr>
            <a:lvl7pPr marL="642915" algn="ctr" rtl="0" eaLnBrk="1" fontAlgn="base" hangingPunct="1">
              <a:spcBef>
                <a:spcPct val="0"/>
              </a:spcBef>
              <a:spcAft>
                <a:spcPct val="0"/>
              </a:spcAft>
              <a:defRPr sz="5900">
                <a:solidFill>
                  <a:schemeClr val="tx1"/>
                </a:solidFill>
                <a:latin typeface="Gill Sans" charset="0"/>
                <a:ea typeface="ヒラギノ角ゴ ProN W3" charset="-128"/>
                <a:cs typeface="ヒラギノ角ゴ ProN W3" charset="-128"/>
                <a:sym typeface="Gill Sans" charset="0"/>
              </a:defRPr>
            </a:lvl7pPr>
            <a:lvl8pPr marL="964372" algn="ctr" rtl="0" eaLnBrk="1" fontAlgn="base" hangingPunct="1">
              <a:spcBef>
                <a:spcPct val="0"/>
              </a:spcBef>
              <a:spcAft>
                <a:spcPct val="0"/>
              </a:spcAft>
              <a:defRPr sz="5900">
                <a:solidFill>
                  <a:schemeClr val="tx1"/>
                </a:solidFill>
                <a:latin typeface="Gill Sans" charset="0"/>
                <a:ea typeface="ヒラギノ角ゴ ProN W3" charset="-128"/>
                <a:cs typeface="ヒラギノ角ゴ ProN W3" charset="-128"/>
                <a:sym typeface="Gill Sans" charset="0"/>
              </a:defRPr>
            </a:lvl8pPr>
            <a:lvl9pPr marL="1285829" algn="ctr" rtl="0" eaLnBrk="1" fontAlgn="base" hangingPunct="1">
              <a:spcBef>
                <a:spcPct val="0"/>
              </a:spcBef>
              <a:spcAft>
                <a:spcPct val="0"/>
              </a:spcAft>
              <a:defRPr sz="5900">
                <a:solidFill>
                  <a:schemeClr val="tx1"/>
                </a:solidFill>
                <a:latin typeface="Gill Sans" charset="0"/>
                <a:ea typeface="ヒラギノ角ゴ ProN W3" charset="-128"/>
                <a:cs typeface="ヒラギノ角ゴ ProN W3" charset="-128"/>
                <a:sym typeface="Gill Sans" charset="0"/>
              </a:defRPr>
            </a:lvl9pPr>
          </a:lstStyle>
          <a:p>
            <a:pPr lvl="1"/>
            <a:r>
              <a:rPr lang="en-GB" sz="3900" b="1" dirty="0"/>
              <a:t>What are the main causes?</a:t>
            </a:r>
            <a:br>
              <a:rPr lang="en-GB" sz="1900" dirty="0"/>
            </a:br>
            <a:r>
              <a:rPr lang="en-GB" sz="1900" dirty="0"/>
              <a:t> </a:t>
            </a:r>
            <a:endParaRPr lang="nl-NL" dirty="0"/>
          </a:p>
        </p:txBody>
      </p:sp>
      <p:pic>
        <p:nvPicPr>
          <p:cNvPr id="4" name="Picture 3" descr="Chart&#10;&#10;Description automatically generated">
            <a:extLst>
              <a:ext uri="{FF2B5EF4-FFF2-40B4-BE49-F238E27FC236}">
                <a16:creationId xmlns:a16="http://schemas.microsoft.com/office/drawing/2014/main" id="{319E5D35-3D10-B285-48F9-26488036EF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7658" y="2086149"/>
            <a:ext cx="3792839" cy="2900054"/>
          </a:xfrm>
          <a:prstGeom prst="rect">
            <a:avLst/>
          </a:prstGeom>
        </p:spPr>
      </p:pic>
    </p:spTree>
    <p:extLst>
      <p:ext uri="{BB962C8B-B14F-4D97-AF65-F5344CB8AC3E}">
        <p14:creationId xmlns:p14="http://schemas.microsoft.com/office/powerpoint/2010/main" val="4176367827"/>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7F94D4BD-19DF-1EFD-EAC6-2C530C286C9D}"/>
              </a:ext>
            </a:extLst>
          </p:cNvPr>
          <p:cNvSpPr>
            <a:spLocks noGrp="1" noChangeArrowheads="1"/>
          </p:cNvSpPr>
          <p:nvPr>
            <p:ph type="ctrTitle"/>
          </p:nvPr>
        </p:nvSpPr>
        <p:spPr>
          <a:xfrm>
            <a:off x="710142" y="1752072"/>
            <a:ext cx="6045200" cy="1143353"/>
          </a:xfrm>
        </p:spPr>
        <p:txBody>
          <a:bodyPr/>
          <a:lstStyle/>
          <a:p>
            <a:pPr eaLnBrk="1" hangingPunct="1">
              <a:buFont typeface="Times New Roman" charset="0"/>
              <a:buNone/>
              <a:defRPr/>
            </a:pPr>
            <a:r>
              <a:rPr lang="nl-NL" dirty="0"/>
              <a:t>2.3. INCIDENT METHOD</a:t>
            </a:r>
            <a:br>
              <a:rPr lang="nl-NL" dirty="0"/>
            </a:br>
            <a:r>
              <a:rPr lang="nl-NL" dirty="0" err="1"/>
              <a:t>Intervision</a:t>
            </a:r>
            <a:r>
              <a:rPr lang="nl-NL" dirty="0"/>
              <a:t>: 3 </a:t>
            </a:r>
            <a:r>
              <a:rPr lang="nl-NL" dirty="0" err="1"/>
              <a:t>groups</a:t>
            </a:r>
            <a:br>
              <a:rPr lang="nl-NL" dirty="0"/>
            </a:br>
            <a:endParaRPr lang="en-GB" dirty="0"/>
          </a:p>
        </p:txBody>
      </p:sp>
      <p:sp>
        <p:nvSpPr>
          <p:cNvPr id="2051" name="Rectangle 3">
            <a:extLst>
              <a:ext uri="{FF2B5EF4-FFF2-40B4-BE49-F238E27FC236}">
                <a16:creationId xmlns:a16="http://schemas.microsoft.com/office/drawing/2014/main" id="{052B8698-D879-DF6B-D1B9-C59368F56501}"/>
              </a:ext>
            </a:extLst>
          </p:cNvPr>
          <p:cNvSpPr>
            <a:spLocks noGrp="1" noChangeArrowheads="1"/>
          </p:cNvSpPr>
          <p:nvPr>
            <p:ph type="subTitle" idx="1"/>
          </p:nvPr>
        </p:nvSpPr>
        <p:spPr>
          <a:xfrm>
            <a:off x="1386769" y="3625144"/>
            <a:ext cx="4978400" cy="533400"/>
          </a:xfrm>
        </p:spPr>
        <p:txBody>
          <a:bodyPr/>
          <a:lstStyle/>
          <a:p>
            <a:pPr eaLnBrk="1" hangingPunct="1">
              <a:lnSpc>
                <a:spcPct val="80000"/>
              </a:lnSpc>
              <a:buFont typeface="Times New Roman" charset="0"/>
              <a:buNone/>
              <a:defRPr/>
            </a:pPr>
            <a:endParaRPr lang="en-GB" sz="1556" dirty="0"/>
          </a:p>
        </p:txBody>
      </p:sp>
      <p:sp>
        <p:nvSpPr>
          <p:cNvPr id="26627" name="Text Box 6">
            <a:extLst>
              <a:ext uri="{FF2B5EF4-FFF2-40B4-BE49-F238E27FC236}">
                <a16:creationId xmlns:a16="http://schemas.microsoft.com/office/drawing/2014/main" id="{12C12E35-1A45-1CFC-23E2-00C729AAA133}"/>
              </a:ext>
            </a:extLst>
          </p:cNvPr>
          <p:cNvSpPr txBox="1">
            <a:spLocks noChangeArrowheads="1"/>
          </p:cNvSpPr>
          <p:nvPr/>
        </p:nvSpPr>
        <p:spPr bwMode="auto">
          <a:xfrm>
            <a:off x="2225146" y="1778000"/>
            <a:ext cx="2607733" cy="571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Gill Sans" panose="020B0502020104020203" pitchFamily="34" charset="-79"/>
                <a:ea typeface="ヒラギノ角ゴ ProN W3" panose="020B0300000000000000" pitchFamily="34" charset="-128"/>
              </a:defRPr>
            </a:lvl1pPr>
            <a:lvl2pPr marL="742950" indent="-285750" eaLnBrk="0" hangingPunct="0">
              <a:defRPr sz="2400">
                <a:solidFill>
                  <a:schemeClr val="tx1"/>
                </a:solidFill>
                <a:latin typeface="Gill Sans" panose="020B0502020104020203" pitchFamily="34" charset="-79"/>
                <a:ea typeface="ヒラギノ角ゴ ProN W3" panose="020B0300000000000000" pitchFamily="34" charset="-128"/>
              </a:defRPr>
            </a:lvl2pPr>
            <a:lvl3pPr marL="1143000" indent="-228600" eaLnBrk="0" hangingPunct="0">
              <a:defRPr sz="2400">
                <a:solidFill>
                  <a:schemeClr val="tx1"/>
                </a:solidFill>
                <a:latin typeface="Gill Sans" panose="020B0502020104020203" pitchFamily="34" charset="-79"/>
                <a:ea typeface="ヒラギノ角ゴ ProN W3" panose="020B0300000000000000" pitchFamily="34" charset="-128"/>
              </a:defRPr>
            </a:lvl3pPr>
            <a:lvl4pPr marL="1600200" indent="-228600" eaLnBrk="0" hangingPunct="0">
              <a:defRPr sz="2400">
                <a:solidFill>
                  <a:schemeClr val="tx1"/>
                </a:solidFill>
                <a:latin typeface="Gill Sans" panose="020B0502020104020203" pitchFamily="34" charset="-79"/>
                <a:ea typeface="ヒラギノ角ゴ ProN W3" panose="020B0300000000000000" pitchFamily="34" charset="-128"/>
              </a:defRPr>
            </a:lvl4pPr>
            <a:lvl5pPr marL="2057400" indent="-228600" eaLnBrk="0" hangingPunct="0">
              <a:defRPr sz="2400">
                <a:solidFill>
                  <a:schemeClr val="tx1"/>
                </a:solidFill>
                <a:latin typeface="Gill Sans" panose="020B0502020104020203" pitchFamily="34" charset="-79"/>
                <a:ea typeface="ヒラギノ角ゴ ProN W3" panose="020B0300000000000000" pitchFamily="34" charset="-128"/>
              </a:defRPr>
            </a:lvl5pPr>
            <a:lvl6pPr marL="2514600" indent="-228600" defTabSz="457200" eaLnBrk="0" fontAlgn="base" hangingPunct="0">
              <a:spcBef>
                <a:spcPct val="0"/>
              </a:spcBef>
              <a:spcAft>
                <a:spcPct val="0"/>
              </a:spcAft>
              <a:defRPr sz="2400">
                <a:solidFill>
                  <a:schemeClr val="tx1"/>
                </a:solidFill>
                <a:latin typeface="Gill Sans" panose="020B0502020104020203" pitchFamily="34" charset="-79"/>
                <a:ea typeface="ヒラギノ角ゴ ProN W3" panose="020B0300000000000000" pitchFamily="34" charset="-128"/>
              </a:defRPr>
            </a:lvl6pPr>
            <a:lvl7pPr marL="2971800" indent="-228600" defTabSz="457200" eaLnBrk="0" fontAlgn="base" hangingPunct="0">
              <a:spcBef>
                <a:spcPct val="0"/>
              </a:spcBef>
              <a:spcAft>
                <a:spcPct val="0"/>
              </a:spcAft>
              <a:defRPr sz="2400">
                <a:solidFill>
                  <a:schemeClr val="tx1"/>
                </a:solidFill>
                <a:latin typeface="Gill Sans" panose="020B0502020104020203" pitchFamily="34" charset="-79"/>
                <a:ea typeface="ヒラギノ角ゴ ProN W3" panose="020B0300000000000000" pitchFamily="34" charset="-128"/>
              </a:defRPr>
            </a:lvl7pPr>
            <a:lvl8pPr marL="3429000" indent="-228600" defTabSz="457200" eaLnBrk="0" fontAlgn="base" hangingPunct="0">
              <a:spcBef>
                <a:spcPct val="0"/>
              </a:spcBef>
              <a:spcAft>
                <a:spcPct val="0"/>
              </a:spcAft>
              <a:defRPr sz="2400">
                <a:solidFill>
                  <a:schemeClr val="tx1"/>
                </a:solidFill>
                <a:latin typeface="Gill Sans" panose="020B0502020104020203" pitchFamily="34" charset="-79"/>
                <a:ea typeface="ヒラギノ角ゴ ProN W3" panose="020B0300000000000000" pitchFamily="34" charset="-128"/>
              </a:defRPr>
            </a:lvl8pPr>
            <a:lvl9pPr marL="3886200" indent="-228600" defTabSz="457200" eaLnBrk="0" fontAlgn="base" hangingPunct="0">
              <a:spcBef>
                <a:spcPct val="0"/>
              </a:spcBef>
              <a:spcAft>
                <a:spcPct val="0"/>
              </a:spcAft>
              <a:defRPr sz="2400">
                <a:solidFill>
                  <a:schemeClr val="tx1"/>
                </a:solidFill>
                <a:latin typeface="Gill Sans" panose="020B0502020104020203" pitchFamily="34" charset="-79"/>
                <a:ea typeface="ヒラギノ角ゴ ProN W3" panose="020B0300000000000000" pitchFamily="34" charset="-128"/>
              </a:defRPr>
            </a:lvl9pPr>
          </a:lstStyle>
          <a:p>
            <a:pPr algn="ctr" eaLnBrk="1" hangingPunct="1">
              <a:spcBef>
                <a:spcPct val="50000"/>
              </a:spcBef>
            </a:pPr>
            <a:r>
              <a:rPr lang="en-GB" altLang="en-NL" sz="3111" b="1">
                <a:latin typeface="Arial" panose="020B0604020202020204" pitchFamily="34" charset="0"/>
              </a:rPr>
              <a:t> </a:t>
            </a:r>
          </a:p>
        </p:txBody>
      </p:sp>
      <p:sp>
        <p:nvSpPr>
          <p:cNvPr id="26628" name="Text Box 6">
            <a:extLst>
              <a:ext uri="{FF2B5EF4-FFF2-40B4-BE49-F238E27FC236}">
                <a16:creationId xmlns:a16="http://schemas.microsoft.com/office/drawing/2014/main" id="{8547AF39-BBD6-95AE-956B-47587B40BBB2}"/>
              </a:ext>
            </a:extLst>
          </p:cNvPr>
          <p:cNvSpPr txBox="1">
            <a:spLocks noChangeArrowheads="1"/>
          </p:cNvSpPr>
          <p:nvPr/>
        </p:nvSpPr>
        <p:spPr bwMode="auto">
          <a:xfrm>
            <a:off x="2711627" y="258057"/>
            <a:ext cx="2715154" cy="571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Gill Sans" panose="020B0502020104020203" pitchFamily="34" charset="-79"/>
                <a:ea typeface="ヒラギノ角ゴ ProN W3" panose="020B0300000000000000" pitchFamily="34" charset="-128"/>
              </a:defRPr>
            </a:lvl1pPr>
            <a:lvl2pPr marL="742950" indent="-285750" eaLnBrk="0" hangingPunct="0">
              <a:defRPr sz="2400">
                <a:solidFill>
                  <a:schemeClr val="tx1"/>
                </a:solidFill>
                <a:latin typeface="Gill Sans" panose="020B0502020104020203" pitchFamily="34" charset="-79"/>
                <a:ea typeface="ヒラギノ角ゴ ProN W3" panose="020B0300000000000000" pitchFamily="34" charset="-128"/>
              </a:defRPr>
            </a:lvl2pPr>
            <a:lvl3pPr marL="1143000" indent="-228600" eaLnBrk="0" hangingPunct="0">
              <a:defRPr sz="2400">
                <a:solidFill>
                  <a:schemeClr val="tx1"/>
                </a:solidFill>
                <a:latin typeface="Gill Sans" panose="020B0502020104020203" pitchFamily="34" charset="-79"/>
                <a:ea typeface="ヒラギノ角ゴ ProN W3" panose="020B0300000000000000" pitchFamily="34" charset="-128"/>
              </a:defRPr>
            </a:lvl3pPr>
            <a:lvl4pPr marL="1600200" indent="-228600" eaLnBrk="0" hangingPunct="0">
              <a:defRPr sz="2400">
                <a:solidFill>
                  <a:schemeClr val="tx1"/>
                </a:solidFill>
                <a:latin typeface="Gill Sans" panose="020B0502020104020203" pitchFamily="34" charset="-79"/>
                <a:ea typeface="ヒラギノ角ゴ ProN W3" panose="020B0300000000000000" pitchFamily="34" charset="-128"/>
              </a:defRPr>
            </a:lvl4pPr>
            <a:lvl5pPr marL="2057400" indent="-228600" eaLnBrk="0" hangingPunct="0">
              <a:defRPr sz="2400">
                <a:solidFill>
                  <a:schemeClr val="tx1"/>
                </a:solidFill>
                <a:latin typeface="Gill Sans" panose="020B0502020104020203" pitchFamily="34" charset="-79"/>
                <a:ea typeface="ヒラギノ角ゴ ProN W3" panose="020B0300000000000000" pitchFamily="34" charset="-128"/>
              </a:defRPr>
            </a:lvl5pPr>
            <a:lvl6pPr marL="2514600" indent="-228600" defTabSz="457200" eaLnBrk="0" fontAlgn="base" hangingPunct="0">
              <a:spcBef>
                <a:spcPct val="0"/>
              </a:spcBef>
              <a:spcAft>
                <a:spcPct val="0"/>
              </a:spcAft>
              <a:defRPr sz="2400">
                <a:solidFill>
                  <a:schemeClr val="tx1"/>
                </a:solidFill>
                <a:latin typeface="Gill Sans" panose="020B0502020104020203" pitchFamily="34" charset="-79"/>
                <a:ea typeface="ヒラギノ角ゴ ProN W3" panose="020B0300000000000000" pitchFamily="34" charset="-128"/>
              </a:defRPr>
            </a:lvl6pPr>
            <a:lvl7pPr marL="2971800" indent="-228600" defTabSz="457200" eaLnBrk="0" fontAlgn="base" hangingPunct="0">
              <a:spcBef>
                <a:spcPct val="0"/>
              </a:spcBef>
              <a:spcAft>
                <a:spcPct val="0"/>
              </a:spcAft>
              <a:defRPr sz="2400">
                <a:solidFill>
                  <a:schemeClr val="tx1"/>
                </a:solidFill>
                <a:latin typeface="Gill Sans" panose="020B0502020104020203" pitchFamily="34" charset="-79"/>
                <a:ea typeface="ヒラギノ角ゴ ProN W3" panose="020B0300000000000000" pitchFamily="34" charset="-128"/>
              </a:defRPr>
            </a:lvl7pPr>
            <a:lvl8pPr marL="3429000" indent="-228600" defTabSz="457200" eaLnBrk="0" fontAlgn="base" hangingPunct="0">
              <a:spcBef>
                <a:spcPct val="0"/>
              </a:spcBef>
              <a:spcAft>
                <a:spcPct val="0"/>
              </a:spcAft>
              <a:defRPr sz="2400">
                <a:solidFill>
                  <a:schemeClr val="tx1"/>
                </a:solidFill>
                <a:latin typeface="Gill Sans" panose="020B0502020104020203" pitchFamily="34" charset="-79"/>
                <a:ea typeface="ヒラギノ角ゴ ProN W3" panose="020B0300000000000000" pitchFamily="34" charset="-128"/>
              </a:defRPr>
            </a:lvl8pPr>
            <a:lvl9pPr marL="3886200" indent="-228600" defTabSz="457200" eaLnBrk="0" fontAlgn="base" hangingPunct="0">
              <a:spcBef>
                <a:spcPct val="0"/>
              </a:spcBef>
              <a:spcAft>
                <a:spcPct val="0"/>
              </a:spcAft>
              <a:defRPr sz="2400">
                <a:solidFill>
                  <a:schemeClr val="tx1"/>
                </a:solidFill>
                <a:latin typeface="Gill Sans" panose="020B0502020104020203" pitchFamily="34" charset="-79"/>
                <a:ea typeface="ヒラギノ角ゴ ProN W3" panose="020B0300000000000000" pitchFamily="34" charset="-128"/>
              </a:defRPr>
            </a:lvl9pPr>
          </a:lstStyle>
          <a:p>
            <a:pPr algn="ctr" eaLnBrk="1" hangingPunct="1">
              <a:spcBef>
                <a:spcPct val="50000"/>
              </a:spcBef>
            </a:pPr>
            <a:r>
              <a:rPr lang="en-GB" altLang="en-NL" sz="3111" b="1">
                <a:latin typeface="Arial" panose="020B0604020202020204" pitchFamily="34" charset="0"/>
                <a:ea typeface="ＭＳ Ｐゴシック" panose="020B0600070205080204" pitchFamily="34" charset="-128"/>
              </a:rPr>
              <a:t> </a:t>
            </a:r>
          </a:p>
        </p:txBody>
      </p:sp>
    </p:spTree>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A6E1DD-AB79-A2C8-DF6A-60D4D1909887}"/>
              </a:ext>
            </a:extLst>
          </p:cNvPr>
          <p:cNvSpPr>
            <a:spLocks noGrp="1"/>
          </p:cNvSpPr>
          <p:nvPr>
            <p:ph type="title"/>
          </p:nvPr>
        </p:nvSpPr>
        <p:spPr>
          <a:xfrm>
            <a:off x="923749" y="501297"/>
            <a:ext cx="5722937" cy="790222"/>
          </a:xfrm>
        </p:spPr>
        <p:txBody>
          <a:bodyPr/>
          <a:lstStyle/>
          <a:p>
            <a:pPr eaLnBrk="1" hangingPunct="1">
              <a:buFont typeface="Times New Roman" charset="0"/>
              <a:buNone/>
              <a:defRPr/>
            </a:pPr>
            <a:r>
              <a:rPr lang="nl-NL" dirty="0"/>
              <a:t>7 steps</a:t>
            </a:r>
          </a:p>
        </p:txBody>
      </p:sp>
      <p:sp>
        <p:nvSpPr>
          <p:cNvPr id="3" name="Tijdelijke aanduiding voor inhoud 2">
            <a:extLst>
              <a:ext uri="{FF2B5EF4-FFF2-40B4-BE49-F238E27FC236}">
                <a16:creationId xmlns:a16="http://schemas.microsoft.com/office/drawing/2014/main" id="{DF95188F-759E-9112-DE6C-403CA5D6CF35}"/>
              </a:ext>
            </a:extLst>
          </p:cNvPr>
          <p:cNvSpPr>
            <a:spLocks noGrp="1"/>
          </p:cNvSpPr>
          <p:nvPr>
            <p:ph idx="1"/>
          </p:nvPr>
        </p:nvSpPr>
        <p:spPr>
          <a:xfrm>
            <a:off x="587905" y="1395236"/>
            <a:ext cx="6204479" cy="618596"/>
          </a:xfrm>
        </p:spPr>
        <p:txBody>
          <a:bodyPr/>
          <a:lstStyle/>
          <a:p>
            <a:pPr marL="0" indent="0" algn="ctr">
              <a:buNone/>
              <a:defRPr/>
            </a:pPr>
            <a:r>
              <a:rPr lang="nl-NL" sz="2000" dirty="0"/>
              <a:t>1. Start (10 min) </a:t>
            </a:r>
          </a:p>
          <a:p>
            <a:pPr marL="0" indent="0" algn="ctr">
              <a:buNone/>
              <a:defRPr/>
            </a:pPr>
            <a:r>
              <a:rPr lang="nl-NL" sz="2000" dirty="0"/>
              <a:t>(</a:t>
            </a:r>
            <a:r>
              <a:rPr lang="nl-NL" sz="2000" dirty="0" err="1"/>
              <a:t>Choose</a:t>
            </a:r>
            <a:r>
              <a:rPr lang="nl-NL" sz="2000" dirty="0"/>
              <a:t> </a:t>
            </a:r>
            <a:r>
              <a:rPr lang="nl-NL" sz="2000" dirty="0" err="1"/>
              <a:t>changing</a:t>
            </a:r>
            <a:r>
              <a:rPr lang="nl-NL" sz="2000" dirty="0"/>
              <a:t> </a:t>
            </a:r>
            <a:r>
              <a:rPr lang="nl-NL" sz="2000" dirty="0" err="1"/>
              <a:t>chairman</a:t>
            </a:r>
            <a:r>
              <a:rPr lang="nl-NL" sz="2000" dirty="0"/>
              <a:t>, report of </a:t>
            </a:r>
            <a:r>
              <a:rPr lang="nl-NL" sz="2000" dirty="0" err="1"/>
              <a:t>problem</a:t>
            </a:r>
            <a:r>
              <a:rPr lang="nl-NL" sz="2000" dirty="0"/>
              <a:t> </a:t>
            </a:r>
            <a:r>
              <a:rPr lang="nl-NL" sz="2000" dirty="0" err="1"/>
              <a:t>owner</a:t>
            </a:r>
            <a:r>
              <a:rPr lang="nl-NL" sz="2000" dirty="0"/>
              <a:t> last meeting is </a:t>
            </a:r>
            <a:r>
              <a:rPr lang="nl-NL" sz="2000" dirty="0" err="1"/>
              <a:t>discussed</a:t>
            </a:r>
            <a:r>
              <a:rPr lang="nl-NL" sz="2000" dirty="0"/>
              <a:t> </a:t>
            </a:r>
            <a:r>
              <a:rPr lang="nl-NL" sz="2000" dirty="0" err="1"/>
              <a:t>and</a:t>
            </a:r>
            <a:r>
              <a:rPr lang="nl-NL" sz="2000" dirty="0"/>
              <a:t> actions taken are </a:t>
            </a:r>
            <a:r>
              <a:rPr lang="nl-NL" sz="2000" dirty="0" err="1"/>
              <a:t>reported</a:t>
            </a:r>
            <a:r>
              <a:rPr lang="nl-NL" sz="2000" dirty="0"/>
              <a:t>)</a:t>
            </a:r>
          </a:p>
          <a:p>
            <a:pPr marL="0" indent="0" algn="ctr">
              <a:buNone/>
              <a:defRPr/>
            </a:pPr>
            <a:r>
              <a:rPr lang="nl-NL" sz="2000" dirty="0"/>
              <a:t>2. New </a:t>
            </a:r>
            <a:r>
              <a:rPr lang="nl-NL" sz="2000" dirty="0" err="1"/>
              <a:t>actual</a:t>
            </a:r>
            <a:r>
              <a:rPr lang="nl-NL" sz="2000" dirty="0"/>
              <a:t> </a:t>
            </a:r>
            <a:r>
              <a:rPr lang="nl-NL" sz="2000" dirty="0" err="1"/>
              <a:t>problem</a:t>
            </a:r>
            <a:r>
              <a:rPr lang="nl-NL" sz="2000" dirty="0"/>
              <a:t> </a:t>
            </a:r>
            <a:r>
              <a:rPr lang="nl-NL" sz="2000" dirty="0" err="1"/>
              <a:t>brought</a:t>
            </a:r>
            <a:r>
              <a:rPr lang="nl-NL" sz="2000" dirty="0"/>
              <a:t> in </a:t>
            </a:r>
            <a:r>
              <a:rPr lang="nl-NL" sz="2000" dirty="0" err="1"/>
              <a:t>and</a:t>
            </a:r>
            <a:r>
              <a:rPr lang="nl-NL" sz="2000" dirty="0"/>
              <a:t> </a:t>
            </a:r>
            <a:r>
              <a:rPr lang="nl-NL" sz="2000" dirty="0" err="1"/>
              <a:t>chosen</a:t>
            </a:r>
            <a:r>
              <a:rPr lang="nl-NL" sz="2000" dirty="0"/>
              <a:t> (10 min) </a:t>
            </a:r>
          </a:p>
          <a:p>
            <a:pPr marL="0" indent="0" algn="ctr">
              <a:buNone/>
              <a:defRPr/>
            </a:pPr>
            <a:r>
              <a:rPr lang="nl-NL" sz="2000" dirty="0"/>
              <a:t>(short context of </a:t>
            </a:r>
            <a:r>
              <a:rPr lang="nl-NL" sz="2000" dirty="0" err="1"/>
              <a:t>situation</a:t>
            </a:r>
            <a:r>
              <a:rPr lang="nl-NL" sz="2000" dirty="0"/>
              <a:t>, the incident, </a:t>
            </a:r>
            <a:r>
              <a:rPr lang="nl-NL" sz="2000" dirty="0" err="1"/>
              <a:t>just</a:t>
            </a:r>
            <a:r>
              <a:rPr lang="nl-NL" sz="2000" dirty="0"/>
              <a:t> up </a:t>
            </a:r>
            <a:r>
              <a:rPr lang="nl-NL" sz="2000" dirty="0" err="1"/>
              <a:t>to</a:t>
            </a:r>
            <a:r>
              <a:rPr lang="nl-NL" sz="2000" dirty="0"/>
              <a:t> the </a:t>
            </a:r>
            <a:r>
              <a:rPr lang="nl-NL" sz="2000" dirty="0" err="1"/>
              <a:t>critical</a:t>
            </a:r>
            <a:r>
              <a:rPr lang="nl-NL" sz="2000" dirty="0"/>
              <a:t> moment)</a:t>
            </a:r>
          </a:p>
          <a:p>
            <a:pPr marL="0" indent="0">
              <a:buNone/>
              <a:defRPr/>
            </a:pPr>
            <a:endParaRPr lang="nl-NL" dirty="0"/>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a:extLst>
              <a:ext uri="{FF2B5EF4-FFF2-40B4-BE49-F238E27FC236}">
                <a16:creationId xmlns:a16="http://schemas.microsoft.com/office/drawing/2014/main" id="{CD388CA4-6DCC-80FB-70A6-0F55EF1FCFAB}"/>
              </a:ext>
            </a:extLst>
          </p:cNvPr>
          <p:cNvSpPr>
            <a:spLocks noGrp="1"/>
          </p:cNvSpPr>
          <p:nvPr>
            <p:ph type="subTitle" idx="1"/>
          </p:nvPr>
        </p:nvSpPr>
        <p:spPr>
          <a:xfrm>
            <a:off x="1295400" y="964319"/>
            <a:ext cx="4978400" cy="1363133"/>
          </a:xfrm>
        </p:spPr>
        <p:txBody>
          <a:bodyPr/>
          <a:lstStyle/>
          <a:p>
            <a:pPr eaLnBrk="1" hangingPunct="1"/>
            <a:r>
              <a:rPr lang="nl-NL" altLang="en-NL" sz="1867" dirty="0">
                <a:solidFill>
                  <a:schemeClr val="tx1"/>
                </a:solidFill>
              </a:rPr>
              <a:t>3. </a:t>
            </a:r>
            <a:r>
              <a:rPr lang="nl-NL" altLang="en-NL" sz="1867" dirty="0" err="1">
                <a:solidFill>
                  <a:schemeClr val="tx1"/>
                </a:solidFill>
              </a:rPr>
              <a:t>Clarification</a:t>
            </a:r>
            <a:r>
              <a:rPr lang="nl-NL" altLang="en-NL" sz="1867" dirty="0">
                <a:solidFill>
                  <a:schemeClr val="tx1"/>
                </a:solidFill>
              </a:rPr>
              <a:t> of </a:t>
            </a:r>
            <a:r>
              <a:rPr lang="nl-NL" altLang="en-NL" sz="1867" dirty="0" err="1">
                <a:solidFill>
                  <a:schemeClr val="tx1"/>
                </a:solidFill>
              </a:rPr>
              <a:t>the</a:t>
            </a:r>
            <a:r>
              <a:rPr lang="nl-NL" altLang="en-NL" sz="1867" dirty="0">
                <a:solidFill>
                  <a:schemeClr val="tx1"/>
                </a:solidFill>
              </a:rPr>
              <a:t> </a:t>
            </a:r>
            <a:r>
              <a:rPr lang="nl-NL" altLang="en-NL" sz="1867" dirty="0" err="1">
                <a:solidFill>
                  <a:schemeClr val="tx1"/>
                </a:solidFill>
              </a:rPr>
              <a:t>problem</a:t>
            </a:r>
            <a:r>
              <a:rPr lang="nl-NL" altLang="en-NL" sz="1867" dirty="0">
                <a:solidFill>
                  <a:schemeClr val="tx1"/>
                </a:solidFill>
              </a:rPr>
              <a:t> (20 min) </a:t>
            </a:r>
          </a:p>
          <a:p>
            <a:pPr eaLnBrk="1" hangingPunct="1"/>
            <a:r>
              <a:rPr lang="nl-NL" altLang="en-NL" sz="1867" dirty="0" err="1">
                <a:solidFill>
                  <a:schemeClr val="tx1"/>
                </a:solidFill>
              </a:rPr>
              <a:t>Informative</a:t>
            </a:r>
            <a:r>
              <a:rPr lang="nl-NL" altLang="en-NL" sz="1867" dirty="0">
                <a:solidFill>
                  <a:schemeClr val="tx1"/>
                </a:solidFill>
              </a:rPr>
              <a:t>, </a:t>
            </a:r>
            <a:r>
              <a:rPr lang="nl-NL" altLang="en-NL" sz="1867" dirty="0" err="1">
                <a:solidFill>
                  <a:schemeClr val="tx1"/>
                </a:solidFill>
              </a:rPr>
              <a:t>factual</a:t>
            </a:r>
            <a:r>
              <a:rPr lang="nl-NL" altLang="en-NL" sz="1867" dirty="0">
                <a:solidFill>
                  <a:schemeClr val="tx1"/>
                </a:solidFill>
              </a:rPr>
              <a:t> </a:t>
            </a:r>
            <a:r>
              <a:rPr lang="nl-NL" altLang="en-NL" sz="1867" dirty="0" err="1">
                <a:solidFill>
                  <a:schemeClr val="tx1"/>
                </a:solidFill>
              </a:rPr>
              <a:t>questions</a:t>
            </a:r>
            <a:r>
              <a:rPr lang="nl-NL" altLang="en-NL" sz="1867" dirty="0">
                <a:solidFill>
                  <a:schemeClr val="tx1"/>
                </a:solidFill>
              </a:rPr>
              <a:t>, </a:t>
            </a:r>
            <a:r>
              <a:rPr lang="nl-NL" altLang="en-NL" sz="1867" b="1" dirty="0">
                <a:solidFill>
                  <a:schemeClr val="tx1"/>
                </a:solidFill>
              </a:rPr>
              <a:t>suspending </a:t>
            </a:r>
            <a:r>
              <a:rPr lang="nl-NL" altLang="en-NL" sz="1867" b="1" dirty="0" err="1">
                <a:solidFill>
                  <a:schemeClr val="tx1"/>
                </a:solidFill>
              </a:rPr>
              <a:t>judgement</a:t>
            </a:r>
            <a:r>
              <a:rPr lang="nl-NL" altLang="en-NL" sz="1867" dirty="0">
                <a:solidFill>
                  <a:schemeClr val="tx1"/>
                </a:solidFill>
              </a:rPr>
              <a:t>, </a:t>
            </a:r>
            <a:r>
              <a:rPr lang="nl-NL" altLang="en-NL" sz="1867" dirty="0" err="1">
                <a:solidFill>
                  <a:schemeClr val="tx1"/>
                </a:solidFill>
              </a:rPr>
              <a:t>asking</a:t>
            </a:r>
            <a:r>
              <a:rPr lang="nl-NL" altLang="en-NL" sz="1867" dirty="0">
                <a:solidFill>
                  <a:schemeClr val="tx1"/>
                </a:solidFill>
              </a:rPr>
              <a:t> </a:t>
            </a:r>
            <a:r>
              <a:rPr lang="nl-NL" altLang="en-NL" sz="1867" dirty="0" err="1">
                <a:solidFill>
                  <a:schemeClr val="tx1"/>
                </a:solidFill>
              </a:rPr>
              <a:t>for</a:t>
            </a:r>
            <a:r>
              <a:rPr lang="nl-NL" altLang="en-NL" sz="1867" dirty="0">
                <a:solidFill>
                  <a:schemeClr val="tx1"/>
                </a:solidFill>
              </a:rPr>
              <a:t> </a:t>
            </a:r>
            <a:r>
              <a:rPr lang="nl-NL" altLang="en-NL" sz="1867" dirty="0" err="1">
                <a:solidFill>
                  <a:schemeClr val="tx1"/>
                </a:solidFill>
              </a:rPr>
              <a:t>emotions</a:t>
            </a:r>
            <a:r>
              <a:rPr lang="nl-NL" altLang="en-NL" sz="1867" dirty="0">
                <a:solidFill>
                  <a:schemeClr val="tx1"/>
                </a:solidFill>
              </a:rPr>
              <a:t> as well.</a:t>
            </a:r>
          </a:p>
          <a:p>
            <a:pPr eaLnBrk="1" hangingPunct="1"/>
            <a:r>
              <a:rPr lang="nl-NL" altLang="en-NL" sz="1867" dirty="0">
                <a:solidFill>
                  <a:schemeClr val="tx1"/>
                </a:solidFill>
              </a:rPr>
              <a:t>The story is </a:t>
            </a:r>
            <a:r>
              <a:rPr lang="nl-NL" altLang="en-NL" sz="1867" dirty="0" err="1">
                <a:solidFill>
                  <a:schemeClr val="tx1"/>
                </a:solidFill>
              </a:rPr>
              <a:t>completed</a:t>
            </a:r>
            <a:r>
              <a:rPr lang="nl-NL" altLang="en-NL" sz="1867" dirty="0">
                <a:solidFill>
                  <a:schemeClr val="tx1"/>
                </a:solidFill>
              </a:rPr>
              <a:t> </a:t>
            </a:r>
            <a:r>
              <a:rPr lang="nl-NL" altLang="en-NL" sz="1867" dirty="0" err="1">
                <a:solidFill>
                  <a:schemeClr val="tx1"/>
                </a:solidFill>
              </a:rPr>
              <a:t>with</a:t>
            </a:r>
            <a:r>
              <a:rPr lang="nl-NL" altLang="en-NL" sz="1867" dirty="0">
                <a:solidFill>
                  <a:schemeClr val="tx1"/>
                </a:solidFill>
              </a:rPr>
              <a:t> actions </a:t>
            </a:r>
            <a:r>
              <a:rPr lang="nl-NL" altLang="en-NL" sz="1867" dirty="0" err="1">
                <a:solidFill>
                  <a:schemeClr val="tx1"/>
                </a:solidFill>
              </a:rPr>
              <a:t>that</a:t>
            </a:r>
            <a:r>
              <a:rPr lang="nl-NL" altLang="en-NL" sz="1867" dirty="0">
                <a:solidFill>
                  <a:schemeClr val="tx1"/>
                </a:solidFill>
              </a:rPr>
              <a:t> have been taken </a:t>
            </a:r>
            <a:r>
              <a:rPr lang="nl-NL" altLang="en-NL" sz="1867" dirty="0" err="1">
                <a:solidFill>
                  <a:schemeClr val="tx1"/>
                </a:solidFill>
              </a:rPr>
              <a:t>and</a:t>
            </a:r>
            <a:r>
              <a:rPr lang="nl-NL" altLang="en-NL" sz="1867" dirty="0">
                <a:solidFill>
                  <a:schemeClr val="tx1"/>
                </a:solidFill>
              </a:rPr>
              <a:t> </a:t>
            </a:r>
            <a:r>
              <a:rPr lang="nl-NL" altLang="en-NL" sz="1867" dirty="0" err="1">
                <a:solidFill>
                  <a:schemeClr val="tx1"/>
                </a:solidFill>
              </a:rPr>
              <a:t>results</a:t>
            </a:r>
            <a:r>
              <a:rPr lang="nl-NL" altLang="en-NL" sz="1867" dirty="0">
                <a:solidFill>
                  <a:schemeClr val="tx1"/>
                </a:solidFill>
              </a:rPr>
              <a:t> of these actions.</a:t>
            </a:r>
          </a:p>
          <a:p>
            <a:pPr eaLnBrk="1" hangingPunct="1"/>
            <a:r>
              <a:rPr lang="nl-NL" altLang="en-NL" sz="1867" dirty="0">
                <a:solidFill>
                  <a:schemeClr val="tx1"/>
                </a:solidFill>
              </a:rPr>
              <a:t>4. Awareness (10 min) </a:t>
            </a:r>
          </a:p>
          <a:p>
            <a:pPr eaLnBrk="1" hangingPunct="1"/>
            <a:r>
              <a:rPr lang="nl-NL" altLang="en-NL" sz="1867" dirty="0" err="1">
                <a:solidFill>
                  <a:schemeClr val="tx1"/>
                </a:solidFill>
              </a:rPr>
              <a:t>Participants</a:t>
            </a:r>
            <a:r>
              <a:rPr lang="nl-NL" altLang="en-NL" sz="1867" dirty="0">
                <a:solidFill>
                  <a:schemeClr val="tx1"/>
                </a:solidFill>
              </a:rPr>
              <a:t> </a:t>
            </a:r>
            <a:r>
              <a:rPr lang="nl-NL" altLang="en-NL" sz="1867" dirty="0" err="1">
                <a:solidFill>
                  <a:schemeClr val="tx1"/>
                </a:solidFill>
              </a:rPr>
              <a:t>raise</a:t>
            </a:r>
            <a:r>
              <a:rPr lang="nl-NL" altLang="en-NL" sz="1867" dirty="0">
                <a:solidFill>
                  <a:schemeClr val="tx1"/>
                </a:solidFill>
              </a:rPr>
              <a:t> </a:t>
            </a:r>
            <a:r>
              <a:rPr lang="nl-NL" altLang="en-NL" sz="1867" b="1" dirty="0">
                <a:solidFill>
                  <a:schemeClr val="tx1"/>
                </a:solidFill>
              </a:rPr>
              <a:t>open</a:t>
            </a:r>
            <a:r>
              <a:rPr lang="nl-NL" altLang="en-NL" sz="1867" dirty="0">
                <a:solidFill>
                  <a:schemeClr val="tx1"/>
                </a:solidFill>
              </a:rPr>
              <a:t> </a:t>
            </a:r>
            <a:r>
              <a:rPr lang="nl-NL" altLang="en-NL" sz="1867" dirty="0" err="1">
                <a:solidFill>
                  <a:schemeClr val="tx1"/>
                </a:solidFill>
              </a:rPr>
              <a:t>questions</a:t>
            </a:r>
            <a:r>
              <a:rPr lang="nl-NL" altLang="en-NL" sz="1867" dirty="0">
                <a:solidFill>
                  <a:schemeClr val="tx1"/>
                </a:solidFill>
              </a:rPr>
              <a:t> (</a:t>
            </a:r>
            <a:r>
              <a:rPr lang="nl-NL" altLang="en-NL" sz="1867" dirty="0" err="1">
                <a:solidFill>
                  <a:schemeClr val="tx1"/>
                </a:solidFill>
              </a:rPr>
              <a:t>what</a:t>
            </a:r>
            <a:r>
              <a:rPr lang="nl-NL" altLang="en-NL" sz="1867" dirty="0">
                <a:solidFill>
                  <a:schemeClr val="tx1"/>
                </a:solidFill>
              </a:rPr>
              <a:t>, </a:t>
            </a:r>
            <a:r>
              <a:rPr lang="nl-NL" altLang="en-NL" sz="1867" dirty="0" err="1">
                <a:solidFill>
                  <a:schemeClr val="tx1"/>
                </a:solidFill>
              </a:rPr>
              <a:t>how</a:t>
            </a:r>
            <a:r>
              <a:rPr lang="nl-NL" altLang="en-NL" sz="1867" dirty="0">
                <a:solidFill>
                  <a:schemeClr val="tx1"/>
                </a:solidFill>
              </a:rPr>
              <a:t>, </a:t>
            </a:r>
            <a:r>
              <a:rPr lang="nl-NL" altLang="en-NL" sz="1867" dirty="0" err="1">
                <a:solidFill>
                  <a:schemeClr val="tx1"/>
                </a:solidFill>
              </a:rPr>
              <a:t>what</a:t>
            </a:r>
            <a:r>
              <a:rPr lang="nl-NL" altLang="en-NL" sz="1867" dirty="0">
                <a:solidFill>
                  <a:schemeClr val="tx1"/>
                </a:solidFill>
              </a:rPr>
              <a:t> </a:t>
            </a:r>
            <a:r>
              <a:rPr lang="nl-NL" altLang="en-NL" sz="1867" dirty="0" err="1">
                <a:solidFill>
                  <a:schemeClr val="tx1"/>
                </a:solidFill>
              </a:rPr>
              <a:t>could</a:t>
            </a:r>
            <a:r>
              <a:rPr lang="nl-NL" altLang="en-NL" sz="1867" dirty="0">
                <a:solidFill>
                  <a:schemeClr val="tx1"/>
                </a:solidFill>
              </a:rPr>
              <a:t> </a:t>
            </a:r>
            <a:r>
              <a:rPr lang="nl-NL" altLang="en-NL" sz="1867" dirty="0" err="1">
                <a:solidFill>
                  <a:schemeClr val="tx1"/>
                </a:solidFill>
              </a:rPr>
              <a:t>you</a:t>
            </a:r>
            <a:r>
              <a:rPr lang="nl-NL" altLang="en-NL" sz="1867" dirty="0">
                <a:solidFill>
                  <a:schemeClr val="tx1"/>
                </a:solidFill>
              </a:rPr>
              <a:t>, </a:t>
            </a:r>
            <a:r>
              <a:rPr lang="nl-NL" altLang="en-NL" sz="1867" dirty="0" err="1">
                <a:solidFill>
                  <a:schemeClr val="tx1"/>
                </a:solidFill>
              </a:rPr>
              <a:t>how</a:t>
            </a:r>
            <a:r>
              <a:rPr lang="nl-NL" altLang="en-NL" sz="1867" dirty="0">
                <a:solidFill>
                  <a:schemeClr val="tx1"/>
                </a:solidFill>
              </a:rPr>
              <a:t> </a:t>
            </a:r>
            <a:r>
              <a:rPr lang="nl-NL" altLang="en-NL" sz="1867" dirty="0" err="1">
                <a:solidFill>
                  <a:schemeClr val="tx1"/>
                </a:solidFill>
              </a:rPr>
              <a:t>would</a:t>
            </a:r>
            <a:r>
              <a:rPr lang="nl-NL" altLang="en-NL" sz="1867" dirty="0">
                <a:solidFill>
                  <a:schemeClr val="tx1"/>
                </a:solidFill>
              </a:rPr>
              <a:t> </a:t>
            </a:r>
            <a:r>
              <a:rPr lang="nl-NL" altLang="en-NL" sz="1867" dirty="0" err="1">
                <a:solidFill>
                  <a:schemeClr val="tx1"/>
                </a:solidFill>
              </a:rPr>
              <a:t>you</a:t>
            </a:r>
            <a:r>
              <a:rPr lang="nl-NL" altLang="en-NL" sz="1867" dirty="0">
                <a:solidFill>
                  <a:schemeClr val="tx1"/>
                </a:solidFill>
              </a:rPr>
              <a:t>, </a:t>
            </a:r>
            <a:r>
              <a:rPr lang="nl-NL" altLang="en-NL" sz="1867" dirty="0" err="1">
                <a:solidFill>
                  <a:schemeClr val="tx1"/>
                </a:solidFill>
              </a:rPr>
              <a:t>if</a:t>
            </a:r>
            <a:r>
              <a:rPr lang="nl-NL" altLang="en-NL" sz="1867" dirty="0">
                <a:solidFill>
                  <a:schemeClr val="tx1"/>
                </a:solidFill>
              </a:rPr>
              <a:t>). </a:t>
            </a:r>
            <a:r>
              <a:rPr lang="nl-NL" altLang="en-NL" sz="1867" dirty="0" err="1">
                <a:solidFill>
                  <a:schemeClr val="tx1"/>
                </a:solidFill>
              </a:rPr>
              <a:t>Problem</a:t>
            </a:r>
            <a:r>
              <a:rPr lang="nl-NL" altLang="en-NL" sz="1867" dirty="0">
                <a:solidFill>
                  <a:schemeClr val="tx1"/>
                </a:solidFill>
              </a:rPr>
              <a:t> </a:t>
            </a:r>
            <a:r>
              <a:rPr lang="nl-NL" altLang="en-NL" sz="1867" dirty="0" err="1">
                <a:solidFill>
                  <a:schemeClr val="tx1"/>
                </a:solidFill>
              </a:rPr>
              <a:t>owner</a:t>
            </a:r>
            <a:r>
              <a:rPr lang="nl-NL" altLang="en-NL" sz="1867" dirty="0">
                <a:solidFill>
                  <a:schemeClr val="tx1"/>
                </a:solidFill>
              </a:rPr>
              <a:t> </a:t>
            </a:r>
            <a:r>
              <a:rPr lang="nl-NL" altLang="en-NL" sz="1867" dirty="0" err="1">
                <a:solidFill>
                  <a:schemeClr val="tx1"/>
                </a:solidFill>
              </a:rPr>
              <a:t>reacts</a:t>
            </a:r>
            <a:r>
              <a:rPr lang="nl-NL" altLang="en-NL" sz="1867" dirty="0">
                <a:solidFill>
                  <a:schemeClr val="tx1"/>
                </a:solidFill>
              </a:rPr>
              <a:t>/</a:t>
            </a:r>
            <a:r>
              <a:rPr lang="nl-NL" altLang="en-NL" sz="1867" dirty="0" err="1">
                <a:solidFill>
                  <a:schemeClr val="tx1"/>
                </a:solidFill>
              </a:rPr>
              <a:t>answers</a:t>
            </a:r>
            <a:r>
              <a:rPr lang="nl-NL" altLang="en-NL" sz="1867" dirty="0">
                <a:solidFill>
                  <a:schemeClr val="tx1"/>
                </a:solidFill>
              </a:rPr>
              <a:t>.  </a:t>
            </a:r>
          </a:p>
          <a:p>
            <a:pPr eaLnBrk="1" hangingPunct="1"/>
            <a:r>
              <a:rPr lang="nl-NL" altLang="en-NL" sz="1867" b="1" dirty="0"/>
              <a:t>NO ADVISE</a:t>
            </a:r>
            <a:endParaRPr lang="nl-NL" altLang="en-NL" sz="1867" b="1" dirty="0">
              <a:solidFill>
                <a:schemeClr val="tx1"/>
              </a:solidFill>
            </a:endParaRPr>
          </a:p>
          <a:p>
            <a:pPr eaLnBrk="1" hangingPunct="1"/>
            <a:r>
              <a:rPr lang="nl-NL" altLang="en-NL" sz="1867" dirty="0">
                <a:solidFill>
                  <a:schemeClr val="tx1"/>
                </a:solidFill>
              </a:rPr>
              <a:t>The end is a consultancy </a:t>
            </a:r>
            <a:r>
              <a:rPr lang="nl-NL" altLang="en-NL" sz="1867" dirty="0" err="1">
                <a:solidFill>
                  <a:schemeClr val="tx1"/>
                </a:solidFill>
              </a:rPr>
              <a:t>round</a:t>
            </a:r>
            <a:r>
              <a:rPr lang="nl-NL" altLang="en-NL" sz="1867" dirty="0">
                <a:solidFill>
                  <a:schemeClr val="tx1"/>
                </a:solidFill>
              </a:rPr>
              <a:t> </a:t>
            </a:r>
            <a:r>
              <a:rPr lang="nl-NL" altLang="en-NL" sz="1867" dirty="0" err="1">
                <a:solidFill>
                  <a:schemeClr val="tx1"/>
                </a:solidFill>
              </a:rPr>
              <a:t>with</a:t>
            </a:r>
            <a:r>
              <a:rPr lang="nl-NL" altLang="en-NL" sz="1867" dirty="0">
                <a:solidFill>
                  <a:schemeClr val="tx1"/>
                </a:solidFill>
              </a:rPr>
              <a:t> </a:t>
            </a:r>
            <a:r>
              <a:rPr lang="nl-NL" altLang="en-NL" sz="1867" dirty="0" err="1">
                <a:solidFill>
                  <a:schemeClr val="tx1"/>
                </a:solidFill>
              </a:rPr>
              <a:t>suggestions</a:t>
            </a:r>
            <a:r>
              <a:rPr lang="nl-NL" altLang="en-NL" sz="1867" dirty="0">
                <a:solidFill>
                  <a:schemeClr val="tx1"/>
                </a:solidFill>
              </a:rPr>
              <a:t> </a:t>
            </a:r>
            <a:r>
              <a:rPr lang="nl-NL" altLang="en-NL" sz="1867" dirty="0" err="1">
                <a:solidFill>
                  <a:schemeClr val="tx1"/>
                </a:solidFill>
              </a:rPr>
              <a:t>for</a:t>
            </a:r>
            <a:r>
              <a:rPr lang="nl-NL" altLang="en-NL" sz="1867" dirty="0">
                <a:solidFill>
                  <a:schemeClr val="tx1"/>
                </a:solidFill>
              </a:rPr>
              <a:t> action. </a:t>
            </a:r>
            <a:r>
              <a:rPr lang="nl-NL" altLang="en-NL" sz="1867" dirty="0" err="1">
                <a:solidFill>
                  <a:schemeClr val="tx1"/>
                </a:solidFill>
              </a:rPr>
              <a:t>If</a:t>
            </a:r>
            <a:r>
              <a:rPr lang="nl-NL" altLang="en-NL" sz="1867" dirty="0">
                <a:solidFill>
                  <a:schemeClr val="tx1"/>
                </a:solidFill>
              </a:rPr>
              <a:t> I </a:t>
            </a:r>
            <a:r>
              <a:rPr lang="nl-NL" altLang="en-NL" sz="1867" dirty="0" err="1">
                <a:solidFill>
                  <a:schemeClr val="tx1"/>
                </a:solidFill>
              </a:rPr>
              <a:t>would</a:t>
            </a:r>
            <a:r>
              <a:rPr lang="nl-NL" altLang="en-NL" sz="1867" dirty="0">
                <a:solidFill>
                  <a:schemeClr val="tx1"/>
                </a:solidFill>
              </a:rPr>
              <a:t> </a:t>
            </a:r>
            <a:r>
              <a:rPr lang="nl-NL" altLang="en-NL" sz="1867" dirty="0" err="1">
                <a:solidFill>
                  <a:schemeClr val="tx1"/>
                </a:solidFill>
              </a:rPr>
              <a:t>be</a:t>
            </a:r>
            <a:r>
              <a:rPr lang="nl-NL" altLang="en-NL" sz="1867" dirty="0">
                <a:solidFill>
                  <a:schemeClr val="tx1"/>
                </a:solidFill>
              </a:rPr>
              <a:t> in </a:t>
            </a:r>
            <a:r>
              <a:rPr lang="nl-NL" altLang="en-NL" sz="1867" dirty="0" err="1">
                <a:solidFill>
                  <a:schemeClr val="tx1"/>
                </a:solidFill>
              </a:rPr>
              <a:t>your</a:t>
            </a:r>
            <a:r>
              <a:rPr lang="nl-NL" altLang="en-NL" sz="1867" dirty="0">
                <a:solidFill>
                  <a:schemeClr val="tx1"/>
                </a:solidFill>
              </a:rPr>
              <a:t> </a:t>
            </a:r>
            <a:r>
              <a:rPr lang="nl-NL" altLang="en-NL" sz="1867" dirty="0" err="1">
                <a:solidFill>
                  <a:schemeClr val="tx1"/>
                </a:solidFill>
              </a:rPr>
              <a:t>situation</a:t>
            </a:r>
            <a:r>
              <a:rPr lang="nl-NL" altLang="en-NL" sz="1867" dirty="0">
                <a:solidFill>
                  <a:schemeClr val="tx1"/>
                </a:solidFill>
              </a:rPr>
              <a:t>, I </a:t>
            </a:r>
            <a:r>
              <a:rPr lang="nl-NL" altLang="en-NL" sz="1867" dirty="0" err="1">
                <a:solidFill>
                  <a:schemeClr val="tx1"/>
                </a:solidFill>
              </a:rPr>
              <a:t>would</a:t>
            </a:r>
            <a:r>
              <a:rPr lang="nl-NL" altLang="en-NL" sz="1867" dirty="0">
                <a:solidFill>
                  <a:schemeClr val="tx1"/>
                </a:solidFill>
              </a:rPr>
              <a:t>….. </a:t>
            </a:r>
          </a:p>
          <a:p>
            <a:pPr eaLnBrk="1" hangingPunct="1"/>
            <a:endParaRPr lang="nl-NL" altLang="en-NL" sz="1867" dirty="0"/>
          </a:p>
          <a:p>
            <a:pPr eaLnBrk="1" hangingPunct="1"/>
            <a:endParaRPr lang="nl-NL" altLang="en-NL" sz="1867" dirty="0"/>
          </a:p>
          <a:p>
            <a:pPr eaLnBrk="1" hangingPunct="1"/>
            <a:endParaRPr lang="nl-NL" altLang="en-NL" sz="1867" dirty="0"/>
          </a:p>
          <a:p>
            <a:pPr eaLnBrk="1" hangingPunct="1"/>
            <a:endParaRPr lang="nl-NL" altLang="en-NL" dirty="0"/>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a:extLst>
              <a:ext uri="{FF2B5EF4-FFF2-40B4-BE49-F238E27FC236}">
                <a16:creationId xmlns:a16="http://schemas.microsoft.com/office/drawing/2014/main" id="{A2747649-B5B2-8959-3124-C76EC2053DBD}"/>
              </a:ext>
            </a:extLst>
          </p:cNvPr>
          <p:cNvSpPr>
            <a:spLocks noGrp="1"/>
          </p:cNvSpPr>
          <p:nvPr>
            <p:ph type="subTitle" idx="1"/>
          </p:nvPr>
        </p:nvSpPr>
        <p:spPr>
          <a:xfrm>
            <a:off x="1139825" y="629709"/>
            <a:ext cx="4978400" cy="1361899"/>
          </a:xfrm>
        </p:spPr>
        <p:txBody>
          <a:bodyPr/>
          <a:lstStyle/>
          <a:p>
            <a:pPr eaLnBrk="1" hangingPunct="1"/>
            <a:r>
              <a:rPr lang="nl-NL" altLang="en-NL" sz="1867" dirty="0">
                <a:solidFill>
                  <a:schemeClr val="tx1"/>
                </a:solidFill>
              </a:rPr>
              <a:t>5. Evaluation </a:t>
            </a:r>
            <a:r>
              <a:rPr lang="nl-NL" altLang="en-NL" sz="1867" dirty="0" err="1">
                <a:solidFill>
                  <a:schemeClr val="tx1"/>
                </a:solidFill>
              </a:rPr>
              <a:t>by</a:t>
            </a:r>
            <a:r>
              <a:rPr lang="nl-NL" altLang="en-NL" sz="1867" dirty="0">
                <a:solidFill>
                  <a:schemeClr val="tx1"/>
                </a:solidFill>
              </a:rPr>
              <a:t> </a:t>
            </a:r>
            <a:r>
              <a:rPr lang="nl-NL" altLang="en-NL" sz="1867" dirty="0" err="1">
                <a:solidFill>
                  <a:schemeClr val="tx1"/>
                </a:solidFill>
              </a:rPr>
              <a:t>problem</a:t>
            </a:r>
            <a:r>
              <a:rPr lang="nl-NL" altLang="en-NL" sz="1867" dirty="0">
                <a:solidFill>
                  <a:schemeClr val="tx1"/>
                </a:solidFill>
              </a:rPr>
              <a:t> </a:t>
            </a:r>
            <a:r>
              <a:rPr lang="nl-NL" altLang="en-NL" sz="1867" dirty="0" err="1">
                <a:solidFill>
                  <a:schemeClr val="tx1"/>
                </a:solidFill>
              </a:rPr>
              <a:t>owner</a:t>
            </a:r>
            <a:endParaRPr lang="nl-NL" altLang="en-NL" sz="1867" dirty="0">
              <a:solidFill>
                <a:schemeClr val="tx1"/>
              </a:solidFill>
            </a:endParaRPr>
          </a:p>
          <a:p>
            <a:pPr eaLnBrk="1" hangingPunct="1">
              <a:buFont typeface="Arial" panose="020B0604020202020204" pitchFamily="34" charset="0"/>
              <a:buChar char="•"/>
            </a:pPr>
            <a:r>
              <a:rPr lang="nl-NL" altLang="en-NL" sz="1867" dirty="0">
                <a:solidFill>
                  <a:schemeClr val="tx1"/>
                </a:solidFill>
              </a:rPr>
              <a:t>The best </a:t>
            </a:r>
            <a:r>
              <a:rPr lang="nl-NL" altLang="en-NL" sz="1867" dirty="0" err="1">
                <a:solidFill>
                  <a:schemeClr val="tx1"/>
                </a:solidFill>
              </a:rPr>
              <a:t>suggestions</a:t>
            </a:r>
            <a:r>
              <a:rPr lang="nl-NL" altLang="en-NL" sz="1867" dirty="0">
                <a:solidFill>
                  <a:schemeClr val="tx1"/>
                </a:solidFill>
              </a:rPr>
              <a:t> </a:t>
            </a:r>
          </a:p>
          <a:p>
            <a:pPr eaLnBrk="1" hangingPunct="1">
              <a:buFont typeface="Arial" panose="020B0604020202020204" pitchFamily="34" charset="0"/>
              <a:buChar char="•"/>
            </a:pPr>
            <a:r>
              <a:rPr lang="nl-NL" altLang="en-NL" sz="1867" dirty="0">
                <a:solidFill>
                  <a:schemeClr val="tx1"/>
                </a:solidFill>
              </a:rPr>
              <a:t>The </a:t>
            </a:r>
            <a:r>
              <a:rPr lang="nl-NL" altLang="en-NL" sz="1867" dirty="0" err="1">
                <a:solidFill>
                  <a:schemeClr val="tx1"/>
                </a:solidFill>
              </a:rPr>
              <a:t>actual</a:t>
            </a:r>
            <a:r>
              <a:rPr lang="nl-NL" altLang="en-NL" sz="1867" dirty="0">
                <a:solidFill>
                  <a:schemeClr val="tx1"/>
                </a:solidFill>
              </a:rPr>
              <a:t> actions </a:t>
            </a:r>
            <a:r>
              <a:rPr lang="nl-NL" altLang="en-NL" sz="1867" dirty="0" err="1">
                <a:solidFill>
                  <a:schemeClr val="tx1"/>
                </a:solidFill>
              </a:rPr>
              <a:t>that</a:t>
            </a:r>
            <a:r>
              <a:rPr lang="nl-NL" altLang="en-NL" sz="1867" dirty="0">
                <a:solidFill>
                  <a:schemeClr val="tx1"/>
                </a:solidFill>
              </a:rPr>
              <a:t> </a:t>
            </a:r>
            <a:r>
              <a:rPr lang="nl-NL" altLang="en-NL" sz="1867" dirty="0" err="1">
                <a:solidFill>
                  <a:schemeClr val="tx1"/>
                </a:solidFill>
              </a:rPr>
              <a:t>will</a:t>
            </a:r>
            <a:r>
              <a:rPr lang="nl-NL" altLang="en-NL" sz="1867" dirty="0">
                <a:solidFill>
                  <a:schemeClr val="tx1"/>
                </a:solidFill>
              </a:rPr>
              <a:t> </a:t>
            </a:r>
            <a:r>
              <a:rPr lang="nl-NL" altLang="en-NL" sz="1867" dirty="0" err="1">
                <a:solidFill>
                  <a:schemeClr val="tx1"/>
                </a:solidFill>
              </a:rPr>
              <a:t>be</a:t>
            </a:r>
            <a:r>
              <a:rPr lang="nl-NL" altLang="en-NL" sz="1867" dirty="0">
                <a:solidFill>
                  <a:schemeClr val="tx1"/>
                </a:solidFill>
              </a:rPr>
              <a:t> taken</a:t>
            </a:r>
          </a:p>
          <a:p>
            <a:r>
              <a:rPr lang="nl-NL" altLang="en-NL" sz="1867" dirty="0">
                <a:solidFill>
                  <a:schemeClr val="tx1"/>
                </a:solidFill>
              </a:rPr>
              <a:t>6. </a:t>
            </a:r>
            <a:r>
              <a:rPr lang="nl-NL" altLang="en-NL" sz="1867" dirty="0"/>
              <a:t>Learning </a:t>
            </a:r>
            <a:r>
              <a:rPr lang="nl-NL" altLang="en-NL" sz="1867" dirty="0" err="1"/>
              <a:t>outcomes</a:t>
            </a:r>
            <a:r>
              <a:rPr lang="nl-NL" altLang="en-NL" sz="1867" dirty="0"/>
              <a:t> </a:t>
            </a:r>
            <a:r>
              <a:rPr lang="nl-NL" altLang="en-NL" sz="1867" dirty="0" err="1">
                <a:solidFill>
                  <a:schemeClr val="tx1"/>
                </a:solidFill>
              </a:rPr>
              <a:t>and</a:t>
            </a:r>
            <a:r>
              <a:rPr lang="nl-NL" altLang="en-NL" sz="1867" dirty="0">
                <a:solidFill>
                  <a:schemeClr val="tx1"/>
                </a:solidFill>
              </a:rPr>
              <a:t> </a:t>
            </a:r>
            <a:r>
              <a:rPr lang="nl-NL" altLang="en-NL" sz="1867" dirty="0" err="1">
                <a:solidFill>
                  <a:schemeClr val="tx1"/>
                </a:solidFill>
              </a:rPr>
              <a:t>agreements</a:t>
            </a:r>
            <a:r>
              <a:rPr lang="nl-NL" altLang="en-NL" sz="1867" dirty="0">
                <a:solidFill>
                  <a:schemeClr val="tx1"/>
                </a:solidFill>
              </a:rPr>
              <a:t> (10 min) </a:t>
            </a:r>
          </a:p>
          <a:p>
            <a:pPr eaLnBrk="1" hangingPunct="1"/>
            <a:r>
              <a:rPr lang="nl-NL" altLang="en-NL" sz="1867" dirty="0" err="1">
                <a:solidFill>
                  <a:schemeClr val="tx1"/>
                </a:solidFill>
              </a:rPr>
              <a:t>Experience</a:t>
            </a:r>
            <a:r>
              <a:rPr lang="nl-NL" altLang="en-NL" sz="1867" dirty="0">
                <a:solidFill>
                  <a:schemeClr val="tx1"/>
                </a:solidFill>
              </a:rPr>
              <a:t> of </a:t>
            </a:r>
            <a:r>
              <a:rPr lang="nl-NL" altLang="en-NL" sz="1867" dirty="0" err="1">
                <a:solidFill>
                  <a:schemeClr val="tx1"/>
                </a:solidFill>
              </a:rPr>
              <a:t>the</a:t>
            </a:r>
            <a:r>
              <a:rPr lang="nl-NL" altLang="en-NL" sz="1867" dirty="0">
                <a:solidFill>
                  <a:schemeClr val="tx1"/>
                </a:solidFill>
              </a:rPr>
              <a:t> meeting</a:t>
            </a:r>
          </a:p>
          <a:p>
            <a:pPr eaLnBrk="1" hangingPunct="1"/>
            <a:r>
              <a:rPr lang="nl-NL" altLang="en-NL" sz="1867" dirty="0">
                <a:solidFill>
                  <a:schemeClr val="tx1"/>
                </a:solidFill>
              </a:rPr>
              <a:t>7. </a:t>
            </a:r>
            <a:r>
              <a:rPr lang="nl-NL" altLang="en-NL" sz="1867" dirty="0" err="1">
                <a:solidFill>
                  <a:schemeClr val="tx1"/>
                </a:solidFill>
              </a:rPr>
              <a:t>Reflection</a:t>
            </a:r>
            <a:r>
              <a:rPr lang="nl-NL" altLang="en-NL" sz="1867" dirty="0">
                <a:solidFill>
                  <a:schemeClr val="tx1"/>
                </a:solidFill>
              </a:rPr>
              <a:t> report </a:t>
            </a:r>
          </a:p>
          <a:p>
            <a:pPr eaLnBrk="1" hangingPunct="1"/>
            <a:r>
              <a:rPr lang="nl-NL" altLang="en-NL" sz="1867" dirty="0" err="1">
                <a:solidFill>
                  <a:schemeClr val="tx1"/>
                </a:solidFill>
              </a:rPr>
              <a:t>Problem</a:t>
            </a:r>
            <a:r>
              <a:rPr lang="nl-NL" altLang="en-NL" sz="1867" dirty="0">
                <a:solidFill>
                  <a:schemeClr val="tx1"/>
                </a:solidFill>
              </a:rPr>
              <a:t> </a:t>
            </a:r>
            <a:r>
              <a:rPr lang="nl-NL" altLang="en-NL" sz="1867" dirty="0" err="1">
                <a:solidFill>
                  <a:schemeClr val="tx1"/>
                </a:solidFill>
              </a:rPr>
              <a:t>owner</a:t>
            </a:r>
            <a:r>
              <a:rPr lang="nl-NL" altLang="en-NL" sz="1867" dirty="0">
                <a:solidFill>
                  <a:schemeClr val="tx1"/>
                </a:solidFill>
              </a:rPr>
              <a:t> </a:t>
            </a:r>
            <a:r>
              <a:rPr lang="nl-NL" altLang="en-NL" sz="1867" dirty="0" err="1">
                <a:solidFill>
                  <a:schemeClr val="tx1"/>
                </a:solidFill>
              </a:rPr>
              <a:t>writes</a:t>
            </a:r>
            <a:r>
              <a:rPr lang="nl-NL" altLang="en-NL" sz="1867" dirty="0">
                <a:solidFill>
                  <a:schemeClr val="tx1"/>
                </a:solidFill>
              </a:rPr>
              <a:t> </a:t>
            </a:r>
            <a:r>
              <a:rPr lang="nl-NL" altLang="en-NL" sz="1867" dirty="0" err="1">
                <a:solidFill>
                  <a:schemeClr val="tx1"/>
                </a:solidFill>
              </a:rPr>
              <a:t>one</a:t>
            </a:r>
            <a:r>
              <a:rPr lang="nl-NL" altLang="en-NL" sz="1867" dirty="0">
                <a:solidFill>
                  <a:schemeClr val="tx1"/>
                </a:solidFill>
              </a:rPr>
              <a:t> page report </a:t>
            </a:r>
            <a:r>
              <a:rPr lang="nl-NL" altLang="en-NL" sz="1867" dirty="0" err="1">
                <a:solidFill>
                  <a:schemeClr val="tx1"/>
                </a:solidFill>
              </a:rPr>
              <a:t>for</a:t>
            </a:r>
            <a:r>
              <a:rPr lang="nl-NL" altLang="en-NL" sz="1867" dirty="0">
                <a:solidFill>
                  <a:schemeClr val="tx1"/>
                </a:solidFill>
              </a:rPr>
              <a:t> next meeting</a:t>
            </a:r>
          </a:p>
          <a:p>
            <a:pPr eaLnBrk="1" hangingPunct="1"/>
            <a:r>
              <a:rPr lang="nl-NL" altLang="en-NL" sz="1867" dirty="0" err="1">
                <a:solidFill>
                  <a:schemeClr val="tx1"/>
                </a:solidFill>
              </a:rPr>
              <a:t>What</a:t>
            </a:r>
            <a:r>
              <a:rPr lang="nl-NL" altLang="en-NL" sz="1867" dirty="0">
                <a:solidFill>
                  <a:schemeClr val="tx1"/>
                </a:solidFill>
              </a:rPr>
              <a:t> </a:t>
            </a:r>
            <a:r>
              <a:rPr lang="nl-NL" altLang="en-NL" sz="1867" dirty="0" err="1">
                <a:solidFill>
                  <a:schemeClr val="tx1"/>
                </a:solidFill>
              </a:rPr>
              <a:t>insights</a:t>
            </a:r>
            <a:r>
              <a:rPr lang="nl-NL" altLang="en-NL" sz="1867" dirty="0">
                <a:solidFill>
                  <a:schemeClr val="tx1"/>
                </a:solidFill>
              </a:rPr>
              <a:t> </a:t>
            </a:r>
            <a:r>
              <a:rPr lang="nl-NL" altLang="en-NL" sz="1867" dirty="0" err="1">
                <a:solidFill>
                  <a:schemeClr val="tx1"/>
                </a:solidFill>
              </a:rPr>
              <a:t>gained</a:t>
            </a:r>
            <a:r>
              <a:rPr lang="nl-NL" altLang="en-NL" sz="1867" dirty="0">
                <a:solidFill>
                  <a:schemeClr val="tx1"/>
                </a:solidFill>
              </a:rPr>
              <a:t>, </a:t>
            </a:r>
            <a:r>
              <a:rPr lang="nl-NL" altLang="en-NL" sz="1867" dirty="0" err="1">
                <a:solidFill>
                  <a:schemeClr val="tx1"/>
                </a:solidFill>
              </a:rPr>
              <a:t>what</a:t>
            </a:r>
            <a:r>
              <a:rPr lang="nl-NL" altLang="en-NL" sz="1867" dirty="0">
                <a:solidFill>
                  <a:schemeClr val="tx1"/>
                </a:solidFill>
              </a:rPr>
              <a:t> actions taken, </a:t>
            </a:r>
            <a:r>
              <a:rPr lang="nl-NL" altLang="en-NL" sz="1867" dirty="0" err="1">
                <a:solidFill>
                  <a:schemeClr val="tx1"/>
                </a:solidFill>
              </a:rPr>
              <a:t>results</a:t>
            </a:r>
            <a:r>
              <a:rPr lang="nl-NL" altLang="en-NL" sz="1867" dirty="0">
                <a:solidFill>
                  <a:schemeClr val="tx1"/>
                </a:solidFill>
              </a:rPr>
              <a:t>, </a:t>
            </a:r>
            <a:r>
              <a:rPr lang="nl-NL" altLang="en-NL" sz="1867" dirty="0" err="1">
                <a:solidFill>
                  <a:schemeClr val="tx1"/>
                </a:solidFill>
              </a:rPr>
              <a:t>experience</a:t>
            </a:r>
            <a:r>
              <a:rPr lang="nl-NL" altLang="en-NL" sz="1867" dirty="0">
                <a:solidFill>
                  <a:schemeClr val="tx1"/>
                </a:solidFill>
              </a:rPr>
              <a:t> of meeting, </a:t>
            </a:r>
            <a:r>
              <a:rPr lang="nl-NL" altLang="en-NL" sz="1867" dirty="0" err="1">
                <a:solidFill>
                  <a:schemeClr val="tx1"/>
                </a:solidFill>
              </a:rPr>
              <a:t>what</a:t>
            </a:r>
            <a:r>
              <a:rPr lang="nl-NL" altLang="en-NL" sz="1867" dirty="0">
                <a:solidFill>
                  <a:schemeClr val="tx1"/>
                </a:solidFill>
              </a:rPr>
              <a:t> </a:t>
            </a:r>
            <a:r>
              <a:rPr lang="nl-NL" altLang="en-NL" sz="1867" dirty="0" err="1">
                <a:solidFill>
                  <a:schemeClr val="tx1"/>
                </a:solidFill>
              </a:rPr>
              <a:t>else</a:t>
            </a:r>
            <a:r>
              <a:rPr lang="nl-NL" altLang="en-NL" sz="1867" dirty="0">
                <a:solidFill>
                  <a:schemeClr val="tx1"/>
                </a:solidFill>
              </a:rPr>
              <a:t>? </a:t>
            </a:r>
          </a:p>
          <a:p>
            <a:pPr eaLnBrk="1" hangingPunct="1"/>
            <a:endParaRPr lang="nl-NL" altLang="en-NL" sz="1867" dirty="0"/>
          </a:p>
          <a:p>
            <a:pPr eaLnBrk="1" hangingPunct="1"/>
            <a:r>
              <a:rPr lang="nl-NL" altLang="en-NL" sz="1867" dirty="0" err="1">
                <a:solidFill>
                  <a:schemeClr val="tx1"/>
                </a:solidFill>
              </a:rPr>
              <a:t>Advise</a:t>
            </a:r>
            <a:r>
              <a:rPr lang="nl-NL" altLang="en-NL" sz="1867" dirty="0">
                <a:solidFill>
                  <a:schemeClr val="tx1"/>
                </a:solidFill>
              </a:rPr>
              <a:t> does </a:t>
            </a:r>
            <a:r>
              <a:rPr lang="nl-NL" altLang="en-NL" sz="1867" dirty="0" err="1">
                <a:solidFill>
                  <a:schemeClr val="tx1"/>
                </a:solidFill>
              </a:rPr>
              <a:t>not</a:t>
            </a:r>
            <a:r>
              <a:rPr lang="nl-NL" altLang="en-NL" sz="1867" dirty="0">
                <a:solidFill>
                  <a:schemeClr val="tx1"/>
                </a:solidFill>
              </a:rPr>
              <a:t> fit most of </a:t>
            </a:r>
            <a:r>
              <a:rPr lang="nl-NL" altLang="en-NL" sz="1867" dirty="0" err="1">
                <a:solidFill>
                  <a:schemeClr val="tx1"/>
                </a:solidFill>
              </a:rPr>
              <a:t>the</a:t>
            </a:r>
            <a:r>
              <a:rPr lang="nl-NL" altLang="en-NL" sz="1867" dirty="0">
                <a:solidFill>
                  <a:schemeClr val="tx1"/>
                </a:solidFill>
              </a:rPr>
              <a:t> time, even </a:t>
            </a:r>
            <a:r>
              <a:rPr lang="nl-NL" altLang="en-NL" sz="1867" dirty="0" err="1">
                <a:solidFill>
                  <a:schemeClr val="tx1"/>
                </a:solidFill>
              </a:rPr>
              <a:t>embarrassing</a:t>
            </a:r>
            <a:r>
              <a:rPr lang="nl-NL" altLang="en-NL" sz="1867" dirty="0">
                <a:solidFill>
                  <a:schemeClr val="tx1"/>
                </a:solidFill>
              </a:rPr>
              <a:t> or making </a:t>
            </a:r>
            <a:r>
              <a:rPr lang="nl-NL" altLang="en-NL" sz="1867" dirty="0" err="1">
                <a:solidFill>
                  <a:schemeClr val="tx1"/>
                </a:solidFill>
              </a:rPr>
              <a:t>you</a:t>
            </a:r>
            <a:r>
              <a:rPr lang="nl-NL" altLang="en-NL" sz="1867" dirty="0">
                <a:solidFill>
                  <a:schemeClr val="tx1"/>
                </a:solidFill>
              </a:rPr>
              <a:t> small</a:t>
            </a:r>
          </a:p>
          <a:p>
            <a:pPr eaLnBrk="1" hangingPunct="1"/>
            <a:r>
              <a:rPr lang="nl-NL" altLang="en-NL" b="1" dirty="0"/>
              <a:t> </a:t>
            </a:r>
            <a:endParaRPr lang="nl-NL" altLang="en-NL" dirty="0"/>
          </a:p>
          <a:p>
            <a:pPr eaLnBrk="1" hangingPunct="1"/>
            <a:endParaRPr lang="nl-NL" altLang="en-NL" dirty="0"/>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C5B0C-7C62-20B5-6082-EA34CC4F8D31}"/>
              </a:ext>
            </a:extLst>
          </p:cNvPr>
          <p:cNvSpPr>
            <a:spLocks noGrp="1"/>
          </p:cNvSpPr>
          <p:nvPr>
            <p:ph type="ctrTitle"/>
          </p:nvPr>
        </p:nvSpPr>
        <p:spPr>
          <a:xfrm>
            <a:off x="567320" y="304800"/>
            <a:ext cx="6434559" cy="1143371"/>
          </a:xfrm>
        </p:spPr>
        <p:txBody>
          <a:bodyPr/>
          <a:lstStyle/>
          <a:p>
            <a:r>
              <a:rPr lang="en-NL" dirty="0"/>
              <a:t>Summary</a:t>
            </a:r>
          </a:p>
        </p:txBody>
      </p:sp>
      <p:sp>
        <p:nvSpPr>
          <p:cNvPr id="3" name="Subtitle 2">
            <a:extLst>
              <a:ext uri="{FF2B5EF4-FFF2-40B4-BE49-F238E27FC236}">
                <a16:creationId xmlns:a16="http://schemas.microsoft.com/office/drawing/2014/main" id="{0387AF19-71E2-6E36-F8A2-8781EC1624D9}"/>
              </a:ext>
            </a:extLst>
          </p:cNvPr>
          <p:cNvSpPr>
            <a:spLocks noGrp="1"/>
          </p:cNvSpPr>
          <p:nvPr>
            <p:ph type="subTitle" idx="1"/>
          </p:nvPr>
        </p:nvSpPr>
        <p:spPr>
          <a:xfrm>
            <a:off x="1135563" y="1303983"/>
            <a:ext cx="5298071" cy="1363017"/>
          </a:xfrm>
        </p:spPr>
        <p:txBody>
          <a:bodyPr/>
          <a:lstStyle/>
          <a:p>
            <a:pPr algn="l"/>
            <a:r>
              <a:rPr lang="en-NL" sz="2400" dirty="0"/>
              <a:t>1. Start</a:t>
            </a:r>
          </a:p>
          <a:p>
            <a:pPr algn="l"/>
            <a:r>
              <a:rPr lang="en-NL" sz="2400" dirty="0"/>
              <a:t>2. Story until critical moment</a:t>
            </a:r>
          </a:p>
          <a:p>
            <a:pPr algn="l"/>
            <a:r>
              <a:rPr lang="en-NL" sz="2400" dirty="0"/>
              <a:t>3. </a:t>
            </a:r>
            <a:r>
              <a:rPr lang="en-GB" sz="2400" dirty="0" err="1"/>
              <a:t>Clar</a:t>
            </a:r>
            <a:r>
              <a:rPr lang="en-NL" sz="2400" dirty="0"/>
              <a:t>ifying questions</a:t>
            </a:r>
          </a:p>
          <a:p>
            <a:pPr algn="l"/>
            <a:r>
              <a:rPr lang="en-NL" sz="2400" dirty="0"/>
              <a:t>4. Open questions !! What could you, how could you.. (end only 2’’ advise)</a:t>
            </a:r>
          </a:p>
          <a:p>
            <a:pPr algn="l"/>
            <a:r>
              <a:rPr lang="en-NL" sz="2400" dirty="0"/>
              <a:t>5. Evaluation by problem owner</a:t>
            </a:r>
          </a:p>
          <a:p>
            <a:pPr algn="l"/>
            <a:r>
              <a:rPr lang="en-NL" sz="2400" dirty="0"/>
              <a:t>6. Learning outcomes</a:t>
            </a:r>
          </a:p>
          <a:p>
            <a:pPr algn="l"/>
            <a:r>
              <a:rPr lang="en-NL" sz="2400" dirty="0"/>
              <a:t>7. Actions he/she will take (report)</a:t>
            </a:r>
          </a:p>
          <a:p>
            <a:pPr algn="l"/>
            <a:endParaRPr lang="en-NL" sz="2400" dirty="0"/>
          </a:p>
        </p:txBody>
      </p:sp>
    </p:spTree>
    <p:extLst>
      <p:ext uri="{BB962C8B-B14F-4D97-AF65-F5344CB8AC3E}">
        <p14:creationId xmlns:p14="http://schemas.microsoft.com/office/powerpoint/2010/main" val="4261094176"/>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61B2E-8C33-6878-ABFE-D5F54DEB77EA}"/>
              </a:ext>
            </a:extLst>
          </p:cNvPr>
          <p:cNvSpPr>
            <a:spLocks noGrp="1"/>
          </p:cNvSpPr>
          <p:nvPr>
            <p:ph type="ctrTitle"/>
          </p:nvPr>
        </p:nvSpPr>
        <p:spPr>
          <a:xfrm>
            <a:off x="567320" y="533400"/>
            <a:ext cx="6434559" cy="1143371"/>
          </a:xfrm>
        </p:spPr>
        <p:txBody>
          <a:bodyPr/>
          <a:lstStyle/>
          <a:p>
            <a:r>
              <a:rPr lang="en-NL" dirty="0"/>
              <a:t>Break</a:t>
            </a:r>
          </a:p>
        </p:txBody>
      </p:sp>
      <p:sp>
        <p:nvSpPr>
          <p:cNvPr id="3" name="Subtitle 2">
            <a:extLst>
              <a:ext uri="{FF2B5EF4-FFF2-40B4-BE49-F238E27FC236}">
                <a16:creationId xmlns:a16="http://schemas.microsoft.com/office/drawing/2014/main" id="{800C95DA-A885-3D1C-81CF-841DE688C2E1}"/>
              </a:ext>
            </a:extLst>
          </p:cNvPr>
          <p:cNvSpPr>
            <a:spLocks noGrp="1"/>
          </p:cNvSpPr>
          <p:nvPr>
            <p:ph type="subTitle" idx="1"/>
          </p:nvPr>
        </p:nvSpPr>
        <p:spPr>
          <a:xfrm>
            <a:off x="1135563" y="1905000"/>
            <a:ext cx="5298071" cy="1401581"/>
          </a:xfrm>
        </p:spPr>
        <p:txBody>
          <a:bodyPr/>
          <a:lstStyle/>
          <a:p>
            <a:endParaRPr lang="en-NL" dirty="0"/>
          </a:p>
        </p:txBody>
      </p:sp>
      <p:pic>
        <p:nvPicPr>
          <p:cNvPr id="2050" name="Picture 2" descr="4 Reasons Taking Breaks is Beneficial to Your Productivity">
            <a:extLst>
              <a:ext uri="{FF2B5EF4-FFF2-40B4-BE49-F238E27FC236}">
                <a16:creationId xmlns:a16="http://schemas.microsoft.com/office/drawing/2014/main" id="{D0CBEC08-569F-0019-060D-EA0FA77C48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1288"/>
            <a:ext cx="7569200" cy="5192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158815"/>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solidFill>
                  <a:srgbClr val="00A7A2"/>
                </a:solidFill>
              </a:rPr>
              <a:t>Program</a:t>
            </a:r>
          </a:p>
        </p:txBody>
      </p:sp>
      <p:sp>
        <p:nvSpPr>
          <p:cNvPr id="3" name="Tijdelijke aanduiding voor inhoud 2"/>
          <p:cNvSpPr>
            <a:spLocks noGrp="1"/>
          </p:cNvSpPr>
          <p:nvPr>
            <p:ph idx="1"/>
          </p:nvPr>
        </p:nvSpPr>
        <p:spPr>
          <a:xfrm>
            <a:off x="378460" y="906903"/>
            <a:ext cx="6812280" cy="3520193"/>
          </a:xfrm>
        </p:spPr>
        <p:txBody>
          <a:bodyPr/>
          <a:lstStyle/>
          <a:p>
            <a:pPr marL="0" indent="0">
              <a:buNone/>
            </a:pPr>
            <a:r>
              <a:rPr lang="nl-NL" dirty="0">
                <a:solidFill>
                  <a:srgbClr val="0FCBC2"/>
                </a:solidFill>
              </a:rPr>
              <a:t>Day 1</a:t>
            </a:r>
          </a:p>
          <a:p>
            <a:pPr marL="514350" indent="-514350">
              <a:buAutoNum type="arabicPeriod"/>
            </a:pPr>
            <a:r>
              <a:rPr lang="nl-NL" dirty="0" err="1">
                <a:solidFill>
                  <a:srgbClr val="0FCBC2"/>
                </a:solidFill>
              </a:rPr>
              <a:t>Introduction</a:t>
            </a:r>
            <a:endParaRPr lang="nl-NL" dirty="0">
              <a:solidFill>
                <a:srgbClr val="0FCBC2"/>
              </a:solidFill>
            </a:endParaRPr>
          </a:p>
          <a:p>
            <a:pPr marL="514350" indent="-514350">
              <a:buAutoNum type="arabicPeriod"/>
            </a:pPr>
            <a:r>
              <a:rPr lang="nl-NL" dirty="0" err="1">
                <a:solidFill>
                  <a:srgbClr val="0FCBC2"/>
                </a:solidFill>
              </a:rPr>
              <a:t>What</a:t>
            </a:r>
            <a:r>
              <a:rPr lang="nl-NL" dirty="0">
                <a:solidFill>
                  <a:srgbClr val="0FCBC2"/>
                </a:solidFill>
              </a:rPr>
              <a:t> </a:t>
            </a:r>
            <a:r>
              <a:rPr lang="nl-NL" dirty="0" err="1">
                <a:solidFill>
                  <a:srgbClr val="0FCBC2"/>
                </a:solidFill>
              </a:rPr>
              <a:t>keeps</a:t>
            </a:r>
            <a:r>
              <a:rPr lang="nl-NL" dirty="0">
                <a:solidFill>
                  <a:srgbClr val="0FCBC2"/>
                </a:solidFill>
              </a:rPr>
              <a:t> </a:t>
            </a:r>
            <a:r>
              <a:rPr lang="nl-NL" dirty="0" err="1">
                <a:solidFill>
                  <a:srgbClr val="0FCBC2"/>
                </a:solidFill>
              </a:rPr>
              <a:t>you</a:t>
            </a:r>
            <a:r>
              <a:rPr lang="nl-NL" dirty="0">
                <a:solidFill>
                  <a:srgbClr val="0FCBC2"/>
                </a:solidFill>
              </a:rPr>
              <a:t> </a:t>
            </a:r>
            <a:r>
              <a:rPr lang="nl-NL" dirty="0" err="1">
                <a:solidFill>
                  <a:srgbClr val="0FCBC2"/>
                </a:solidFill>
              </a:rPr>
              <a:t>awake</a:t>
            </a:r>
            <a:r>
              <a:rPr lang="nl-NL" dirty="0">
                <a:solidFill>
                  <a:srgbClr val="0FCBC2"/>
                </a:solidFill>
              </a:rPr>
              <a:t> at </a:t>
            </a:r>
            <a:r>
              <a:rPr lang="nl-NL" dirty="0" err="1">
                <a:solidFill>
                  <a:srgbClr val="0FCBC2"/>
                </a:solidFill>
              </a:rPr>
              <a:t>night</a:t>
            </a:r>
            <a:r>
              <a:rPr lang="nl-NL" dirty="0">
                <a:solidFill>
                  <a:srgbClr val="0FCBC2"/>
                </a:solidFill>
              </a:rPr>
              <a:t>?</a:t>
            </a:r>
          </a:p>
          <a:p>
            <a:pPr marL="514350" indent="-514350">
              <a:buAutoNum type="arabicPeriod"/>
            </a:pPr>
            <a:r>
              <a:rPr lang="nl-NL" dirty="0" err="1">
                <a:solidFill>
                  <a:srgbClr val="0FCBC2"/>
                </a:solidFill>
              </a:rPr>
              <a:t>Leadership</a:t>
            </a:r>
            <a:r>
              <a:rPr lang="nl-NL" dirty="0">
                <a:solidFill>
                  <a:srgbClr val="0FCBC2"/>
                </a:solidFill>
              </a:rPr>
              <a:t> versus management</a:t>
            </a:r>
          </a:p>
          <a:p>
            <a:pPr marL="514350" indent="-514350">
              <a:buAutoNum type="arabicPeriod"/>
            </a:pPr>
            <a:r>
              <a:rPr lang="nl-NL" dirty="0" err="1">
                <a:solidFill>
                  <a:srgbClr val="0FCBC2"/>
                </a:solidFill>
              </a:rPr>
              <a:t>Vision</a:t>
            </a:r>
            <a:r>
              <a:rPr lang="nl-NL" dirty="0">
                <a:solidFill>
                  <a:srgbClr val="0FCBC2"/>
                </a:solidFill>
              </a:rPr>
              <a:t> </a:t>
            </a:r>
            <a:r>
              <a:rPr lang="nl-NL" dirty="0" err="1">
                <a:solidFill>
                  <a:srgbClr val="0FCBC2"/>
                </a:solidFill>
              </a:rPr>
              <a:t>and</a:t>
            </a:r>
            <a:r>
              <a:rPr lang="nl-NL" dirty="0">
                <a:solidFill>
                  <a:srgbClr val="0FCBC2"/>
                </a:solidFill>
              </a:rPr>
              <a:t> </a:t>
            </a:r>
            <a:r>
              <a:rPr lang="nl-NL" dirty="0" err="1">
                <a:solidFill>
                  <a:srgbClr val="0FCBC2"/>
                </a:solidFill>
              </a:rPr>
              <a:t>Strategy</a:t>
            </a:r>
            <a:endParaRPr lang="nl-NL" dirty="0">
              <a:solidFill>
                <a:srgbClr val="0FCBC2"/>
              </a:solidFill>
            </a:endParaRPr>
          </a:p>
          <a:p>
            <a:pPr marL="514350" indent="-514350">
              <a:buAutoNum type="arabicPeriod"/>
            </a:pPr>
            <a:r>
              <a:rPr lang="nl-NL" dirty="0" err="1">
                <a:solidFill>
                  <a:srgbClr val="0FCBC2"/>
                </a:solidFill>
              </a:rPr>
              <a:t>Situational</a:t>
            </a:r>
            <a:r>
              <a:rPr lang="nl-NL" dirty="0">
                <a:solidFill>
                  <a:srgbClr val="0FCBC2"/>
                </a:solidFill>
              </a:rPr>
              <a:t> </a:t>
            </a:r>
            <a:r>
              <a:rPr lang="nl-NL" dirty="0" err="1">
                <a:solidFill>
                  <a:srgbClr val="0FCBC2"/>
                </a:solidFill>
              </a:rPr>
              <a:t>leadership</a:t>
            </a:r>
            <a:endParaRPr lang="nl-NL" dirty="0">
              <a:solidFill>
                <a:srgbClr val="0FCBC2"/>
              </a:solidFill>
            </a:endParaRPr>
          </a:p>
          <a:p>
            <a:pPr marL="0" indent="0">
              <a:buNone/>
            </a:pPr>
            <a:endParaRPr lang="nl-NL" dirty="0"/>
          </a:p>
        </p:txBody>
      </p:sp>
    </p:spTree>
    <p:extLst>
      <p:ext uri="{BB962C8B-B14F-4D97-AF65-F5344CB8AC3E}">
        <p14:creationId xmlns:p14="http://schemas.microsoft.com/office/powerpoint/2010/main" val="3706571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solidFill>
                  <a:srgbClr val="00A7A2"/>
                </a:solidFill>
              </a:rPr>
              <a:t>Program</a:t>
            </a:r>
          </a:p>
        </p:txBody>
      </p:sp>
      <p:sp>
        <p:nvSpPr>
          <p:cNvPr id="3" name="Tijdelijke aanduiding voor inhoud 2"/>
          <p:cNvSpPr>
            <a:spLocks noGrp="1"/>
          </p:cNvSpPr>
          <p:nvPr>
            <p:ph idx="1"/>
          </p:nvPr>
        </p:nvSpPr>
        <p:spPr>
          <a:xfrm>
            <a:off x="378460" y="906903"/>
            <a:ext cx="6812280" cy="3520193"/>
          </a:xfrm>
        </p:spPr>
        <p:txBody>
          <a:bodyPr/>
          <a:lstStyle/>
          <a:p>
            <a:pPr marL="0" indent="0">
              <a:buNone/>
            </a:pPr>
            <a:r>
              <a:rPr lang="nl-NL" dirty="0">
                <a:solidFill>
                  <a:srgbClr val="0FCBC2"/>
                </a:solidFill>
              </a:rPr>
              <a:t>Day 1</a:t>
            </a:r>
          </a:p>
          <a:p>
            <a:pPr marL="514350" indent="-514350">
              <a:buAutoNum type="arabicPeriod"/>
            </a:pPr>
            <a:r>
              <a:rPr lang="nl-NL" dirty="0" err="1">
                <a:solidFill>
                  <a:schemeClr val="bg1">
                    <a:lumMod val="65000"/>
                  </a:schemeClr>
                </a:solidFill>
              </a:rPr>
              <a:t>Introduction</a:t>
            </a:r>
            <a:endParaRPr lang="nl-NL" dirty="0">
              <a:solidFill>
                <a:schemeClr val="bg1">
                  <a:lumMod val="65000"/>
                </a:schemeClr>
              </a:solidFill>
            </a:endParaRPr>
          </a:p>
          <a:p>
            <a:pPr marL="514350" indent="-514350">
              <a:buAutoNum type="arabicPeriod"/>
            </a:pPr>
            <a:r>
              <a:rPr lang="nl-NL" dirty="0" err="1">
                <a:solidFill>
                  <a:schemeClr val="bg1">
                    <a:lumMod val="65000"/>
                  </a:schemeClr>
                </a:solidFill>
              </a:rPr>
              <a:t>What</a:t>
            </a:r>
            <a:r>
              <a:rPr lang="nl-NL" dirty="0">
                <a:solidFill>
                  <a:schemeClr val="bg1">
                    <a:lumMod val="65000"/>
                  </a:schemeClr>
                </a:solidFill>
              </a:rPr>
              <a:t> </a:t>
            </a:r>
            <a:r>
              <a:rPr lang="nl-NL" dirty="0" err="1">
                <a:solidFill>
                  <a:schemeClr val="bg1">
                    <a:lumMod val="65000"/>
                  </a:schemeClr>
                </a:solidFill>
              </a:rPr>
              <a:t>keeps</a:t>
            </a:r>
            <a:r>
              <a:rPr lang="nl-NL" dirty="0">
                <a:solidFill>
                  <a:schemeClr val="bg1">
                    <a:lumMod val="65000"/>
                  </a:schemeClr>
                </a:solidFill>
              </a:rPr>
              <a:t> </a:t>
            </a:r>
            <a:r>
              <a:rPr lang="nl-NL" dirty="0" err="1">
                <a:solidFill>
                  <a:schemeClr val="bg1">
                    <a:lumMod val="65000"/>
                  </a:schemeClr>
                </a:solidFill>
              </a:rPr>
              <a:t>you</a:t>
            </a:r>
            <a:r>
              <a:rPr lang="nl-NL" dirty="0">
                <a:solidFill>
                  <a:schemeClr val="bg1">
                    <a:lumMod val="65000"/>
                  </a:schemeClr>
                </a:solidFill>
              </a:rPr>
              <a:t> </a:t>
            </a:r>
            <a:r>
              <a:rPr lang="nl-NL" dirty="0" err="1">
                <a:solidFill>
                  <a:schemeClr val="bg1">
                    <a:lumMod val="65000"/>
                  </a:schemeClr>
                </a:solidFill>
              </a:rPr>
              <a:t>awake</a:t>
            </a:r>
            <a:r>
              <a:rPr lang="nl-NL" dirty="0">
                <a:solidFill>
                  <a:schemeClr val="bg1">
                    <a:lumMod val="65000"/>
                  </a:schemeClr>
                </a:solidFill>
              </a:rPr>
              <a:t> at </a:t>
            </a:r>
            <a:r>
              <a:rPr lang="nl-NL" dirty="0" err="1">
                <a:solidFill>
                  <a:schemeClr val="bg1">
                    <a:lumMod val="65000"/>
                  </a:schemeClr>
                </a:solidFill>
              </a:rPr>
              <a:t>night</a:t>
            </a:r>
            <a:r>
              <a:rPr lang="nl-NL" dirty="0">
                <a:solidFill>
                  <a:schemeClr val="bg1">
                    <a:lumMod val="65000"/>
                  </a:schemeClr>
                </a:solidFill>
              </a:rPr>
              <a:t>?</a:t>
            </a:r>
          </a:p>
          <a:p>
            <a:pPr marL="514350" indent="-514350">
              <a:buAutoNum type="arabicPeriod"/>
            </a:pPr>
            <a:r>
              <a:rPr lang="nl-NL" dirty="0" err="1">
                <a:solidFill>
                  <a:srgbClr val="0FCBC2"/>
                </a:solidFill>
              </a:rPr>
              <a:t>Leadership</a:t>
            </a:r>
            <a:r>
              <a:rPr lang="nl-NL" dirty="0">
                <a:solidFill>
                  <a:srgbClr val="0FCBC2"/>
                </a:solidFill>
              </a:rPr>
              <a:t> versus management</a:t>
            </a:r>
          </a:p>
          <a:p>
            <a:pPr marL="514350" indent="-514350">
              <a:buAutoNum type="arabicPeriod"/>
            </a:pPr>
            <a:r>
              <a:rPr lang="nl-NL" dirty="0" err="1">
                <a:solidFill>
                  <a:srgbClr val="0FCBC2"/>
                </a:solidFill>
              </a:rPr>
              <a:t>Vision</a:t>
            </a:r>
            <a:r>
              <a:rPr lang="nl-NL" dirty="0">
                <a:solidFill>
                  <a:srgbClr val="0FCBC2"/>
                </a:solidFill>
              </a:rPr>
              <a:t> </a:t>
            </a:r>
            <a:r>
              <a:rPr lang="nl-NL" dirty="0" err="1">
                <a:solidFill>
                  <a:srgbClr val="0FCBC2"/>
                </a:solidFill>
              </a:rPr>
              <a:t>and</a:t>
            </a:r>
            <a:r>
              <a:rPr lang="nl-NL" dirty="0">
                <a:solidFill>
                  <a:srgbClr val="0FCBC2"/>
                </a:solidFill>
              </a:rPr>
              <a:t> </a:t>
            </a:r>
            <a:r>
              <a:rPr lang="nl-NL" dirty="0" err="1">
                <a:solidFill>
                  <a:srgbClr val="0FCBC2"/>
                </a:solidFill>
              </a:rPr>
              <a:t>Strategy</a:t>
            </a:r>
            <a:endParaRPr lang="nl-NL" dirty="0">
              <a:solidFill>
                <a:srgbClr val="0FCBC2"/>
              </a:solidFill>
            </a:endParaRPr>
          </a:p>
          <a:p>
            <a:pPr marL="514350" indent="-514350">
              <a:buAutoNum type="arabicPeriod"/>
            </a:pPr>
            <a:r>
              <a:rPr lang="nl-NL" dirty="0" err="1">
                <a:solidFill>
                  <a:srgbClr val="0FCBC2"/>
                </a:solidFill>
              </a:rPr>
              <a:t>Situational</a:t>
            </a:r>
            <a:r>
              <a:rPr lang="nl-NL" dirty="0">
                <a:solidFill>
                  <a:srgbClr val="0FCBC2"/>
                </a:solidFill>
              </a:rPr>
              <a:t> </a:t>
            </a:r>
            <a:r>
              <a:rPr lang="nl-NL" dirty="0" err="1">
                <a:solidFill>
                  <a:srgbClr val="0FCBC2"/>
                </a:solidFill>
              </a:rPr>
              <a:t>leadership</a:t>
            </a:r>
            <a:endParaRPr lang="nl-NL" dirty="0">
              <a:solidFill>
                <a:srgbClr val="0FCBC2"/>
              </a:solidFill>
            </a:endParaRPr>
          </a:p>
          <a:p>
            <a:pPr marL="0" indent="0">
              <a:buNone/>
            </a:pPr>
            <a:endParaRPr lang="nl-NL" dirty="0"/>
          </a:p>
        </p:txBody>
      </p:sp>
    </p:spTree>
    <p:extLst>
      <p:ext uri="{BB962C8B-B14F-4D97-AF65-F5344CB8AC3E}">
        <p14:creationId xmlns:p14="http://schemas.microsoft.com/office/powerpoint/2010/main" val="1791915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p:cNvSpPr>
            <a:spLocks noGrp="1" noChangeArrowheads="1"/>
          </p:cNvSpPr>
          <p:nvPr>
            <p:ph type="title"/>
          </p:nvPr>
        </p:nvSpPr>
        <p:spPr>
          <a:xfrm>
            <a:off x="739837" y="606249"/>
            <a:ext cx="6562602" cy="650698"/>
          </a:xfrm>
          <a:extLst>
            <a:ext uri="{91240B29-F687-4f45-9708-019B960494DF}">
              <a14:hiddenLine xmlns="" xmlns:a14="http://schemas.microsoft.com/office/drawing/2010/main" w="12700">
                <a:solidFill>
                  <a:srgbClr val="000000"/>
                </a:solidFill>
                <a:miter lim="800000"/>
                <a:headEnd/>
                <a:tailEnd/>
              </a14:hiddenLine>
            </a:ext>
          </a:extLst>
        </p:spPr>
        <p:txBody>
          <a:bodyPr/>
          <a:lstStyle/>
          <a:p>
            <a:pPr defTabSz="328588">
              <a:defRPr/>
            </a:pPr>
            <a:r>
              <a:rPr lang="nl-NL" sz="2600" b="1" dirty="0">
                <a:solidFill>
                  <a:srgbClr val="FF6600"/>
                </a:solidFill>
                <a:latin typeface="Gill Sans" charset="0"/>
                <a:ea typeface="ヒラギノ角ゴ ProN W3" charset="0"/>
                <a:cs typeface="ヒラギノ角ゴ ProN W3" charset="0"/>
              </a:rPr>
              <a:t>LEADERSHIP</a:t>
            </a:r>
            <a:r>
              <a:rPr lang="nl-NL" sz="2600" b="1" dirty="0">
                <a:latin typeface="Gill Sans" charset="0"/>
                <a:ea typeface="ヒラギノ角ゴ ProN W3" charset="0"/>
                <a:cs typeface="ヒラギノ角ゴ ProN W3" charset="0"/>
              </a:rPr>
              <a:t> = </a:t>
            </a:r>
            <a:r>
              <a:rPr lang="nl-NL" sz="2600" b="1" dirty="0">
                <a:solidFill>
                  <a:srgbClr val="000090"/>
                </a:solidFill>
                <a:latin typeface="Gill Sans" charset="0"/>
                <a:ea typeface="ヒラギノ角ゴ ProN W3" charset="0"/>
                <a:cs typeface="ヒラギノ角ゴ ProN W3" charset="0"/>
              </a:rPr>
              <a:t>MANAGEMENT</a:t>
            </a:r>
            <a:r>
              <a:rPr lang="nl-NL" sz="2600" b="1" dirty="0">
                <a:latin typeface="Gill Sans" charset="0"/>
                <a:ea typeface="ヒラギノ角ゴ ProN W3" charset="0"/>
                <a:cs typeface="ヒラギノ角ゴ ProN W3" charset="0"/>
              </a:rPr>
              <a:t>?</a:t>
            </a:r>
          </a:p>
        </p:txBody>
      </p:sp>
      <p:pic>
        <p:nvPicPr>
          <p:cNvPr id="8194" name="Picture 3" descr="ladder"/>
          <p:cNvPicPr>
            <a:picLocks noChangeAspect="1" noChangeArrowheads="1"/>
          </p:cNvPicPr>
          <p:nvPr/>
        </p:nvPicPr>
        <p:blipFill>
          <a:blip r:embed="rId2"/>
          <a:srcRect/>
          <a:stretch>
            <a:fillRect/>
          </a:stretch>
        </p:blipFill>
        <p:spPr bwMode="auto">
          <a:xfrm>
            <a:off x="144551" y="2594152"/>
            <a:ext cx="2265504" cy="2464506"/>
          </a:xfrm>
          <a:prstGeom prst="rect">
            <a:avLst/>
          </a:prstGeom>
          <a:noFill/>
          <a:ln w="9525">
            <a:noFill/>
            <a:miter lim="800000"/>
            <a:headEnd/>
            <a:tailEnd/>
          </a:ln>
        </p:spPr>
      </p:pic>
      <p:pic>
        <p:nvPicPr>
          <p:cNvPr id="8195" name="Picture 4" descr="Stephen-Covey-Wisdom2"/>
          <p:cNvPicPr>
            <a:picLocks noChangeAspect="1" noChangeArrowheads="1"/>
          </p:cNvPicPr>
          <p:nvPr/>
        </p:nvPicPr>
        <p:blipFill>
          <a:blip r:embed="rId3"/>
          <a:srcRect/>
          <a:stretch>
            <a:fillRect/>
          </a:stretch>
        </p:blipFill>
        <p:spPr bwMode="auto">
          <a:xfrm>
            <a:off x="4320752" y="3451049"/>
            <a:ext cx="2981687" cy="1713794"/>
          </a:xfrm>
          <a:prstGeom prst="rect">
            <a:avLst/>
          </a:prstGeom>
          <a:noFill/>
          <a:ln w="9525">
            <a:noFill/>
            <a:miter lim="800000"/>
            <a:headEnd/>
            <a:tailEnd/>
          </a:ln>
        </p:spPr>
      </p:pic>
      <p:pic>
        <p:nvPicPr>
          <p:cNvPr id="8196" name="Picture 5" descr="stephen-covey-7-habits-of-highly-effective-people"/>
          <p:cNvPicPr>
            <a:picLocks noChangeAspect="1" noChangeArrowheads="1"/>
          </p:cNvPicPr>
          <p:nvPr/>
        </p:nvPicPr>
        <p:blipFill>
          <a:blip r:embed="rId4"/>
          <a:srcRect/>
          <a:stretch>
            <a:fillRect/>
          </a:stretch>
        </p:blipFill>
        <p:spPr bwMode="auto">
          <a:xfrm>
            <a:off x="5989655" y="1547107"/>
            <a:ext cx="1252335" cy="1791582"/>
          </a:xfrm>
          <a:prstGeom prst="rect">
            <a:avLst/>
          </a:prstGeom>
          <a:noFill/>
          <a:ln w="9525">
            <a:noFill/>
            <a:miter lim="800000"/>
            <a:headEnd/>
            <a:tailEnd/>
          </a:ln>
        </p:spPr>
      </p:pic>
      <p:sp>
        <p:nvSpPr>
          <p:cNvPr id="23558" name="Text Box 6"/>
          <p:cNvSpPr txBox="1">
            <a:spLocks noChangeArrowheads="1"/>
          </p:cNvSpPr>
          <p:nvPr/>
        </p:nvSpPr>
        <p:spPr bwMode="auto">
          <a:xfrm>
            <a:off x="2580887" y="1547107"/>
            <a:ext cx="2822681" cy="182877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73728" tIns="36864" rIns="73728" bIns="36864">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nl-NL" sz="1600" dirty="0"/>
              <a:t>Managers </a:t>
            </a:r>
            <a:r>
              <a:rPr lang="nl-NL" sz="1600" dirty="0" err="1"/>
              <a:t>assure</a:t>
            </a:r>
            <a:r>
              <a:rPr lang="nl-NL" sz="1600" dirty="0"/>
              <a:t> </a:t>
            </a:r>
            <a:r>
              <a:rPr lang="nl-NL" sz="1600" dirty="0" err="1"/>
              <a:t>that</a:t>
            </a:r>
            <a:r>
              <a:rPr lang="nl-NL" sz="1600" dirty="0"/>
              <a:t> ladder is </a:t>
            </a:r>
            <a:r>
              <a:rPr lang="nl-NL" sz="1600" dirty="0" err="1"/>
              <a:t>climbed</a:t>
            </a:r>
            <a:r>
              <a:rPr lang="nl-NL" sz="1600" dirty="0"/>
              <a:t> </a:t>
            </a:r>
            <a:r>
              <a:rPr lang="nl-NL" sz="1600" dirty="0" err="1"/>
              <a:t>efficiently</a:t>
            </a:r>
            <a:r>
              <a:rPr lang="nl-NL" sz="1600" dirty="0"/>
              <a:t> (</a:t>
            </a:r>
            <a:r>
              <a:rPr lang="nl-NL" sz="1600" dirty="0" err="1"/>
              <a:t>processes</a:t>
            </a:r>
            <a:r>
              <a:rPr lang="nl-NL" sz="1600" dirty="0"/>
              <a:t>).</a:t>
            </a:r>
          </a:p>
          <a:p>
            <a:pPr eaLnBrk="1" hangingPunct="1">
              <a:defRPr/>
            </a:pPr>
            <a:r>
              <a:rPr lang="nl-NL" sz="1600" dirty="0"/>
              <a:t>Leaders </a:t>
            </a:r>
            <a:r>
              <a:rPr lang="nl-NL" sz="1600" dirty="0" err="1"/>
              <a:t>assure</a:t>
            </a:r>
            <a:r>
              <a:rPr lang="nl-NL" sz="1600" dirty="0"/>
              <a:t> </a:t>
            </a:r>
            <a:r>
              <a:rPr lang="nl-NL" sz="1600" dirty="0" err="1"/>
              <a:t>that</a:t>
            </a:r>
            <a:r>
              <a:rPr lang="nl-NL" sz="1600" dirty="0"/>
              <a:t> ladders are </a:t>
            </a:r>
            <a:r>
              <a:rPr lang="nl-NL" sz="1600" dirty="0" err="1"/>
              <a:t>placed</a:t>
            </a:r>
            <a:r>
              <a:rPr lang="nl-NL" sz="1600" dirty="0"/>
              <a:t> at the right </a:t>
            </a:r>
            <a:r>
              <a:rPr lang="nl-NL" sz="1600" dirty="0" err="1"/>
              <a:t>wall</a:t>
            </a:r>
            <a:r>
              <a:rPr lang="nl-NL" sz="1600" dirty="0"/>
              <a:t> (goals).</a:t>
            </a:r>
          </a:p>
          <a:p>
            <a:pPr eaLnBrk="1" hangingPunct="1">
              <a:defRPr/>
            </a:pPr>
            <a:endParaRPr lang="nl-NL" sz="1500" dirty="0"/>
          </a:p>
        </p:txBody>
      </p:sp>
    </p:spTree>
    <p:extLst>
      <p:ext uri="{BB962C8B-B14F-4D97-AF65-F5344CB8AC3E}">
        <p14:creationId xmlns:p14="http://schemas.microsoft.com/office/powerpoint/2010/main" val="2295762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55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55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p:cNvSpPr>
            <a:spLocks noGrp="1" noChangeArrowheads="1"/>
          </p:cNvSpPr>
          <p:nvPr>
            <p:ph type="title"/>
          </p:nvPr>
        </p:nvSpPr>
        <p:spPr>
          <a:xfrm>
            <a:off x="739837" y="896408"/>
            <a:ext cx="6090840" cy="554391"/>
          </a:xfrm>
          <a:extLst>
            <a:ext uri="{91240B29-F687-4f45-9708-019B960494DF}">
              <a14:hiddenLine xmlns="" xmlns:a14="http://schemas.microsoft.com/office/drawing/2010/main" w="12700">
                <a:solidFill>
                  <a:srgbClr val="000000"/>
                </a:solidFill>
                <a:miter lim="800000"/>
                <a:headEnd/>
                <a:tailEnd/>
              </a14:hiddenLine>
            </a:ext>
          </a:extLst>
        </p:spPr>
        <p:txBody>
          <a:bodyPr/>
          <a:lstStyle/>
          <a:p>
            <a:pPr defTabSz="328588">
              <a:defRPr/>
            </a:pPr>
            <a:r>
              <a:rPr lang="nl-NL" sz="2600" b="1" dirty="0">
                <a:solidFill>
                  <a:srgbClr val="00A7A2"/>
                </a:solidFill>
                <a:latin typeface="Gill Sans" charset="0"/>
                <a:ea typeface="ヒラギノ角ゴ ProN W3" charset="0"/>
                <a:cs typeface="ヒラギノ角ゴ ProN W3" charset="0"/>
              </a:rPr>
              <a:t>LEADERSHIP = MANAGEMENT?</a:t>
            </a:r>
          </a:p>
        </p:txBody>
      </p:sp>
      <p:sp>
        <p:nvSpPr>
          <p:cNvPr id="25603" name="Text Box 3"/>
          <p:cNvSpPr txBox="1">
            <a:spLocks noChangeArrowheads="1"/>
          </p:cNvSpPr>
          <p:nvPr/>
        </p:nvSpPr>
        <p:spPr bwMode="auto">
          <a:xfrm>
            <a:off x="668876" y="1450799"/>
            <a:ext cx="148961" cy="30528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73728" tIns="36864" rIns="73728" bIns="36864">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endParaRPr lang="en-GB" sz="1500" dirty="0"/>
          </a:p>
        </p:txBody>
      </p:sp>
      <p:sp>
        <p:nvSpPr>
          <p:cNvPr id="25604" name="Text Box 4"/>
          <p:cNvSpPr txBox="1">
            <a:spLocks noChangeArrowheads="1"/>
          </p:cNvSpPr>
          <p:nvPr/>
        </p:nvSpPr>
        <p:spPr bwMode="auto">
          <a:xfrm>
            <a:off x="505928" y="1843441"/>
            <a:ext cx="6437762" cy="19211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73728" tIns="36864" rIns="73728" bIns="36864">
            <a:spAutoFit/>
          </a:bodyPr>
          <a:lstStyle/>
          <a:p>
            <a:r>
              <a:rPr lang="nl-NL" sz="1500" dirty="0">
                <a:solidFill>
                  <a:srgbClr val="00A7A2"/>
                </a:solidFill>
              </a:rPr>
              <a:t>As I </a:t>
            </a:r>
            <a:r>
              <a:rPr lang="nl-NL" sz="1500" dirty="0" err="1">
                <a:solidFill>
                  <a:srgbClr val="00A7A2"/>
                </a:solidFill>
              </a:rPr>
              <a:t>see</a:t>
            </a:r>
            <a:r>
              <a:rPr lang="nl-NL" sz="1500" dirty="0">
                <a:solidFill>
                  <a:srgbClr val="00A7A2"/>
                </a:solidFill>
              </a:rPr>
              <a:t> </a:t>
            </a:r>
            <a:r>
              <a:rPr lang="nl-NL" sz="1500" dirty="0" err="1">
                <a:solidFill>
                  <a:srgbClr val="00A7A2"/>
                </a:solidFill>
              </a:rPr>
              <a:t>it</a:t>
            </a:r>
            <a:r>
              <a:rPr lang="nl-NL" sz="1500" dirty="0">
                <a:solidFill>
                  <a:srgbClr val="00A7A2"/>
                </a:solidFill>
              </a:rPr>
              <a:t>, </a:t>
            </a:r>
            <a:r>
              <a:rPr lang="nl-NL" sz="1500" dirty="0" err="1">
                <a:solidFill>
                  <a:srgbClr val="00A7A2"/>
                </a:solidFill>
              </a:rPr>
              <a:t>leadership</a:t>
            </a:r>
            <a:r>
              <a:rPr lang="nl-NL" sz="1500" dirty="0">
                <a:solidFill>
                  <a:srgbClr val="00A7A2"/>
                </a:solidFill>
              </a:rPr>
              <a:t> </a:t>
            </a:r>
            <a:r>
              <a:rPr lang="nl-NL" sz="1500" dirty="0" err="1">
                <a:solidFill>
                  <a:srgbClr val="00A7A2"/>
                </a:solidFill>
              </a:rPr>
              <a:t>evolves</a:t>
            </a:r>
            <a:r>
              <a:rPr lang="nl-NL" sz="1500" dirty="0">
                <a:solidFill>
                  <a:srgbClr val="00A7A2"/>
                </a:solidFill>
              </a:rPr>
              <a:t> </a:t>
            </a:r>
            <a:r>
              <a:rPr lang="nl-NL" sz="1500" dirty="0" err="1">
                <a:solidFill>
                  <a:srgbClr val="00A7A2"/>
                </a:solidFill>
              </a:rPr>
              <a:t>around</a:t>
            </a:r>
            <a:r>
              <a:rPr lang="nl-NL" sz="1500" dirty="0">
                <a:solidFill>
                  <a:srgbClr val="00A7A2"/>
                </a:solidFill>
              </a:rPr>
              <a:t> </a:t>
            </a:r>
            <a:r>
              <a:rPr lang="nl-NL" sz="1500" dirty="0" err="1">
                <a:solidFill>
                  <a:srgbClr val="00A7A2"/>
                </a:solidFill>
              </a:rPr>
              <a:t>vision</a:t>
            </a:r>
            <a:r>
              <a:rPr lang="nl-NL" sz="1500" dirty="0">
                <a:solidFill>
                  <a:srgbClr val="00A7A2"/>
                </a:solidFill>
              </a:rPr>
              <a:t>, </a:t>
            </a:r>
            <a:r>
              <a:rPr lang="nl-NL" sz="1500" dirty="0" err="1">
                <a:solidFill>
                  <a:srgbClr val="00A7A2"/>
                </a:solidFill>
              </a:rPr>
              <a:t>ideas</a:t>
            </a:r>
            <a:r>
              <a:rPr lang="nl-NL" sz="1500" dirty="0">
                <a:solidFill>
                  <a:srgbClr val="00A7A2"/>
                </a:solidFill>
              </a:rPr>
              <a:t>, </a:t>
            </a:r>
            <a:r>
              <a:rPr lang="nl-NL" sz="1500" dirty="0" err="1">
                <a:solidFill>
                  <a:srgbClr val="00A7A2"/>
                </a:solidFill>
              </a:rPr>
              <a:t>direction</a:t>
            </a:r>
            <a:r>
              <a:rPr lang="nl-NL" sz="1500" dirty="0">
                <a:solidFill>
                  <a:srgbClr val="00A7A2"/>
                </a:solidFill>
              </a:rPr>
              <a:t> and has more </a:t>
            </a:r>
            <a:r>
              <a:rPr lang="nl-NL" sz="1500" dirty="0" err="1">
                <a:solidFill>
                  <a:srgbClr val="00A7A2"/>
                </a:solidFill>
              </a:rPr>
              <a:t>to</a:t>
            </a:r>
            <a:r>
              <a:rPr lang="nl-NL" sz="1500" dirty="0">
                <a:solidFill>
                  <a:srgbClr val="00A7A2"/>
                </a:solidFill>
              </a:rPr>
              <a:t> do </a:t>
            </a:r>
            <a:r>
              <a:rPr lang="nl-NL" sz="1500" dirty="0" err="1">
                <a:solidFill>
                  <a:srgbClr val="00A7A2"/>
                </a:solidFill>
              </a:rPr>
              <a:t>with</a:t>
            </a:r>
            <a:r>
              <a:rPr lang="nl-NL" sz="1500" dirty="0">
                <a:solidFill>
                  <a:srgbClr val="00A7A2"/>
                </a:solidFill>
              </a:rPr>
              <a:t> </a:t>
            </a:r>
            <a:r>
              <a:rPr lang="nl-NL" sz="1500" b="1" dirty="0" err="1">
                <a:solidFill>
                  <a:srgbClr val="00A7A2"/>
                </a:solidFill>
              </a:rPr>
              <a:t>inspiring</a:t>
            </a:r>
            <a:r>
              <a:rPr lang="nl-NL" sz="1500" b="1" dirty="0">
                <a:solidFill>
                  <a:srgbClr val="00A7A2"/>
                </a:solidFill>
              </a:rPr>
              <a:t> </a:t>
            </a:r>
            <a:r>
              <a:rPr lang="nl-NL" sz="1500" b="1" dirty="0" err="1">
                <a:solidFill>
                  <a:srgbClr val="00A7A2"/>
                </a:solidFill>
              </a:rPr>
              <a:t>people</a:t>
            </a:r>
            <a:r>
              <a:rPr lang="nl-NL" sz="1500" b="1" dirty="0">
                <a:solidFill>
                  <a:srgbClr val="00A7A2"/>
                </a:solidFill>
              </a:rPr>
              <a:t> </a:t>
            </a:r>
            <a:r>
              <a:rPr lang="nl-NL" sz="1500" dirty="0" err="1">
                <a:solidFill>
                  <a:srgbClr val="00A7A2"/>
                </a:solidFill>
              </a:rPr>
              <a:t>and</a:t>
            </a:r>
            <a:r>
              <a:rPr lang="nl-NL" sz="1500" dirty="0">
                <a:solidFill>
                  <a:srgbClr val="00A7A2"/>
                </a:solidFill>
              </a:rPr>
              <a:t> </a:t>
            </a:r>
            <a:r>
              <a:rPr lang="nl-NL" sz="1500" b="1" dirty="0" err="1">
                <a:solidFill>
                  <a:srgbClr val="00A7A2"/>
                </a:solidFill>
              </a:rPr>
              <a:t>direction</a:t>
            </a:r>
            <a:r>
              <a:rPr lang="nl-NL" sz="1500" b="1" dirty="0">
                <a:solidFill>
                  <a:srgbClr val="00A7A2"/>
                </a:solidFill>
              </a:rPr>
              <a:t> and goals </a:t>
            </a:r>
            <a:r>
              <a:rPr lang="nl-NL" sz="1500" dirty="0" err="1">
                <a:solidFill>
                  <a:srgbClr val="00A7A2"/>
                </a:solidFill>
              </a:rPr>
              <a:t>than</a:t>
            </a:r>
            <a:r>
              <a:rPr lang="nl-NL" sz="1500" dirty="0">
                <a:solidFill>
                  <a:srgbClr val="00A7A2"/>
                </a:solidFill>
              </a:rPr>
              <a:t> </a:t>
            </a:r>
            <a:r>
              <a:rPr lang="nl-NL" sz="1500" dirty="0" err="1">
                <a:solidFill>
                  <a:srgbClr val="00A7A2"/>
                </a:solidFill>
              </a:rPr>
              <a:t>with</a:t>
            </a:r>
            <a:r>
              <a:rPr lang="nl-NL" sz="1500" dirty="0">
                <a:solidFill>
                  <a:srgbClr val="00A7A2"/>
                </a:solidFill>
              </a:rPr>
              <a:t> </a:t>
            </a:r>
            <a:r>
              <a:rPr lang="nl-NL" sz="1500" dirty="0" err="1">
                <a:solidFill>
                  <a:srgbClr val="00A7A2"/>
                </a:solidFill>
              </a:rPr>
              <a:t>day-to-day</a:t>
            </a:r>
            <a:r>
              <a:rPr lang="nl-NL" sz="1500" dirty="0">
                <a:solidFill>
                  <a:srgbClr val="00A7A2"/>
                </a:solidFill>
              </a:rPr>
              <a:t> </a:t>
            </a:r>
            <a:r>
              <a:rPr lang="nl-NL" sz="1500" dirty="0" err="1">
                <a:solidFill>
                  <a:srgbClr val="00A7A2"/>
                </a:solidFill>
              </a:rPr>
              <a:t>implementation</a:t>
            </a:r>
            <a:r>
              <a:rPr lang="nl-NL" sz="1500" dirty="0">
                <a:solidFill>
                  <a:srgbClr val="00A7A2"/>
                </a:solidFill>
              </a:rPr>
              <a:t>. … </a:t>
            </a:r>
            <a:r>
              <a:rPr lang="nl-NL" sz="1500" dirty="0" err="1">
                <a:solidFill>
                  <a:srgbClr val="00A7A2"/>
                </a:solidFill>
              </a:rPr>
              <a:t>One</a:t>
            </a:r>
            <a:r>
              <a:rPr lang="nl-NL" sz="1500" dirty="0">
                <a:solidFill>
                  <a:srgbClr val="00A7A2"/>
                </a:solidFill>
              </a:rPr>
              <a:t> </a:t>
            </a:r>
            <a:r>
              <a:rPr lang="nl-NL" sz="1500" dirty="0" err="1">
                <a:solidFill>
                  <a:srgbClr val="00A7A2"/>
                </a:solidFill>
              </a:rPr>
              <a:t>can</a:t>
            </a:r>
            <a:r>
              <a:rPr lang="nl-NL" altLang="nl-NL" sz="1500" dirty="0" err="1">
                <a:solidFill>
                  <a:srgbClr val="00A7A2"/>
                </a:solidFill>
              </a:rPr>
              <a:t>’</a:t>
            </a:r>
            <a:r>
              <a:rPr lang="nl-NL" sz="1500" dirty="0" err="1">
                <a:solidFill>
                  <a:srgbClr val="00A7A2"/>
                </a:solidFill>
              </a:rPr>
              <a:t>t</a:t>
            </a:r>
            <a:r>
              <a:rPr lang="nl-NL" sz="1500" dirty="0">
                <a:solidFill>
                  <a:srgbClr val="00A7A2"/>
                </a:solidFill>
              </a:rPr>
              <a:t> lead </a:t>
            </a:r>
            <a:r>
              <a:rPr lang="nl-NL" sz="1500" dirty="0" err="1">
                <a:solidFill>
                  <a:srgbClr val="00A7A2"/>
                </a:solidFill>
              </a:rPr>
              <a:t>unless</a:t>
            </a:r>
            <a:r>
              <a:rPr lang="nl-NL" sz="1500" dirty="0">
                <a:solidFill>
                  <a:srgbClr val="00A7A2"/>
                </a:solidFill>
              </a:rPr>
              <a:t> he </a:t>
            </a:r>
            <a:r>
              <a:rPr lang="nl-NL" sz="1500" dirty="0" err="1">
                <a:solidFill>
                  <a:srgbClr val="00A7A2"/>
                </a:solidFill>
              </a:rPr>
              <a:t>can</a:t>
            </a:r>
            <a:r>
              <a:rPr lang="nl-NL" sz="1500" dirty="0">
                <a:solidFill>
                  <a:srgbClr val="00A7A2"/>
                </a:solidFill>
              </a:rPr>
              <a:t> </a:t>
            </a:r>
            <a:r>
              <a:rPr lang="nl-NL" sz="1500" dirty="0" err="1">
                <a:solidFill>
                  <a:srgbClr val="00A7A2"/>
                </a:solidFill>
              </a:rPr>
              <a:t>leverage</a:t>
            </a:r>
            <a:r>
              <a:rPr lang="nl-NL" sz="1500" dirty="0">
                <a:solidFill>
                  <a:srgbClr val="00A7A2"/>
                </a:solidFill>
              </a:rPr>
              <a:t> more </a:t>
            </a:r>
            <a:r>
              <a:rPr lang="nl-NL" sz="1500" dirty="0" err="1">
                <a:solidFill>
                  <a:srgbClr val="00A7A2"/>
                </a:solidFill>
              </a:rPr>
              <a:t>than</a:t>
            </a:r>
            <a:r>
              <a:rPr lang="nl-NL" sz="1500" dirty="0">
                <a:solidFill>
                  <a:srgbClr val="00A7A2"/>
                </a:solidFill>
              </a:rPr>
              <a:t> his </a:t>
            </a:r>
            <a:r>
              <a:rPr lang="nl-NL" sz="1500" dirty="0" err="1">
                <a:solidFill>
                  <a:srgbClr val="00A7A2"/>
                </a:solidFill>
              </a:rPr>
              <a:t>own</a:t>
            </a:r>
            <a:r>
              <a:rPr lang="nl-NL" sz="1500" dirty="0">
                <a:solidFill>
                  <a:srgbClr val="00A7A2"/>
                </a:solidFill>
              </a:rPr>
              <a:t> </a:t>
            </a:r>
            <a:r>
              <a:rPr lang="nl-NL" sz="1500" dirty="0" err="1">
                <a:solidFill>
                  <a:srgbClr val="00A7A2"/>
                </a:solidFill>
              </a:rPr>
              <a:t>capabilities</a:t>
            </a:r>
            <a:r>
              <a:rPr lang="nl-NL" sz="1500" dirty="0">
                <a:solidFill>
                  <a:srgbClr val="00A7A2"/>
                </a:solidFill>
              </a:rPr>
              <a:t> … </a:t>
            </a:r>
            <a:r>
              <a:rPr lang="nl-NL" sz="1500" dirty="0" err="1">
                <a:solidFill>
                  <a:srgbClr val="00A7A2"/>
                </a:solidFill>
              </a:rPr>
              <a:t>You</a:t>
            </a:r>
            <a:r>
              <a:rPr lang="nl-NL" sz="1500" dirty="0">
                <a:solidFill>
                  <a:srgbClr val="00A7A2"/>
                </a:solidFill>
              </a:rPr>
              <a:t> have to </a:t>
            </a:r>
            <a:r>
              <a:rPr lang="nl-NL" sz="1500" dirty="0" err="1">
                <a:solidFill>
                  <a:srgbClr val="00A7A2"/>
                </a:solidFill>
              </a:rPr>
              <a:t>be</a:t>
            </a:r>
            <a:r>
              <a:rPr lang="nl-NL" sz="1500" dirty="0">
                <a:solidFill>
                  <a:srgbClr val="00A7A2"/>
                </a:solidFill>
              </a:rPr>
              <a:t> </a:t>
            </a:r>
            <a:r>
              <a:rPr lang="nl-NL" sz="1500" dirty="0" err="1">
                <a:solidFill>
                  <a:srgbClr val="00A7A2"/>
                </a:solidFill>
              </a:rPr>
              <a:t>capable</a:t>
            </a:r>
            <a:r>
              <a:rPr lang="nl-NL" sz="1500" dirty="0">
                <a:solidFill>
                  <a:srgbClr val="00A7A2"/>
                </a:solidFill>
              </a:rPr>
              <a:t> of </a:t>
            </a:r>
            <a:r>
              <a:rPr lang="nl-NL" sz="1500" b="1" dirty="0" err="1">
                <a:solidFill>
                  <a:srgbClr val="00A7A2"/>
                </a:solidFill>
              </a:rPr>
              <a:t>to</a:t>
            </a:r>
            <a:r>
              <a:rPr lang="nl-NL" sz="1500" b="1" dirty="0">
                <a:solidFill>
                  <a:srgbClr val="00A7A2"/>
                </a:solidFill>
              </a:rPr>
              <a:t> do </a:t>
            </a:r>
            <a:r>
              <a:rPr lang="nl-NL" sz="1500" b="1" dirty="0" err="1">
                <a:solidFill>
                  <a:srgbClr val="00A7A2"/>
                </a:solidFill>
              </a:rPr>
              <a:t>things</a:t>
            </a:r>
            <a:r>
              <a:rPr lang="nl-NL" sz="1500" b="1" dirty="0">
                <a:solidFill>
                  <a:srgbClr val="00A7A2"/>
                </a:solidFill>
              </a:rPr>
              <a:t> without </a:t>
            </a:r>
            <a:r>
              <a:rPr lang="nl-NL" sz="1500" b="1" dirty="0" err="1">
                <a:solidFill>
                  <a:srgbClr val="00A7A2"/>
                </a:solidFill>
              </a:rPr>
              <a:t>actually</a:t>
            </a:r>
            <a:r>
              <a:rPr lang="nl-NL" sz="1500" b="1" dirty="0">
                <a:solidFill>
                  <a:srgbClr val="00A7A2"/>
                </a:solidFill>
              </a:rPr>
              <a:t> </a:t>
            </a:r>
            <a:r>
              <a:rPr lang="nl-NL" sz="1500" b="1" dirty="0" err="1">
                <a:solidFill>
                  <a:srgbClr val="00A7A2"/>
                </a:solidFill>
              </a:rPr>
              <a:t>sitting</a:t>
            </a:r>
            <a:r>
              <a:rPr lang="nl-NL" sz="1500" b="1" dirty="0">
                <a:solidFill>
                  <a:srgbClr val="00A7A2"/>
                </a:solidFill>
              </a:rPr>
              <a:t> on top of </a:t>
            </a:r>
            <a:r>
              <a:rPr lang="nl-NL" sz="1500" b="1" dirty="0" err="1">
                <a:solidFill>
                  <a:srgbClr val="00A7A2"/>
                </a:solidFill>
              </a:rPr>
              <a:t>people</a:t>
            </a:r>
            <a:r>
              <a:rPr lang="nl-NL" sz="1500" b="1" dirty="0">
                <a:solidFill>
                  <a:srgbClr val="00A7A2"/>
                </a:solidFill>
              </a:rPr>
              <a:t> </a:t>
            </a:r>
            <a:r>
              <a:rPr lang="nl-NL" sz="1500" b="1" dirty="0" err="1">
                <a:solidFill>
                  <a:srgbClr val="00A7A2"/>
                </a:solidFill>
              </a:rPr>
              <a:t>with</a:t>
            </a:r>
            <a:r>
              <a:rPr lang="nl-NL" sz="1500" b="1" dirty="0">
                <a:solidFill>
                  <a:srgbClr val="00A7A2"/>
                </a:solidFill>
              </a:rPr>
              <a:t> a checklist</a:t>
            </a:r>
            <a:r>
              <a:rPr lang="nl-NL" sz="1500" dirty="0">
                <a:solidFill>
                  <a:srgbClr val="00A7A2"/>
                </a:solidFill>
              </a:rPr>
              <a:t> – </a:t>
            </a:r>
            <a:r>
              <a:rPr lang="nl-NL" sz="1500" dirty="0" err="1">
                <a:solidFill>
                  <a:srgbClr val="00A7A2"/>
                </a:solidFill>
              </a:rPr>
              <a:t>which</a:t>
            </a:r>
            <a:r>
              <a:rPr lang="nl-NL" sz="1500" dirty="0">
                <a:solidFill>
                  <a:srgbClr val="00A7A2"/>
                </a:solidFill>
              </a:rPr>
              <a:t> is management, </a:t>
            </a:r>
            <a:r>
              <a:rPr lang="nl-NL" sz="1500" dirty="0" err="1">
                <a:solidFill>
                  <a:srgbClr val="00A7A2"/>
                </a:solidFill>
              </a:rPr>
              <a:t>not</a:t>
            </a:r>
            <a:r>
              <a:rPr lang="nl-NL" sz="1500" dirty="0">
                <a:solidFill>
                  <a:srgbClr val="00A7A2"/>
                </a:solidFill>
              </a:rPr>
              <a:t> </a:t>
            </a:r>
            <a:r>
              <a:rPr lang="nl-NL" sz="1500" dirty="0" err="1">
                <a:solidFill>
                  <a:srgbClr val="00A7A2"/>
                </a:solidFill>
              </a:rPr>
              <a:t>leadership</a:t>
            </a:r>
            <a:r>
              <a:rPr lang="nl-NL" sz="1500" dirty="0">
                <a:solidFill>
                  <a:srgbClr val="00A7A2"/>
                </a:solidFill>
              </a:rPr>
              <a:t>.</a:t>
            </a:r>
          </a:p>
          <a:p>
            <a:endParaRPr lang="nl-NL" sz="1500" i="1" dirty="0">
              <a:solidFill>
                <a:srgbClr val="00A7A2"/>
              </a:solidFill>
            </a:endParaRPr>
          </a:p>
          <a:p>
            <a:r>
              <a:rPr lang="nl-NL" altLang="nl-NL" sz="1500" i="1" dirty="0">
                <a:solidFill>
                  <a:srgbClr val="00A7A2"/>
                </a:solidFill>
              </a:rPr>
              <a:t>“</a:t>
            </a:r>
            <a:r>
              <a:rPr lang="nl-NL" sz="1500" i="1" dirty="0">
                <a:solidFill>
                  <a:srgbClr val="00A7A2"/>
                </a:solidFill>
              </a:rPr>
              <a:t>John </a:t>
            </a:r>
            <a:r>
              <a:rPr lang="nl-NL" sz="1500" i="1" dirty="0" err="1">
                <a:solidFill>
                  <a:srgbClr val="00A7A2"/>
                </a:solidFill>
              </a:rPr>
              <a:t>Sculley</a:t>
            </a:r>
            <a:r>
              <a:rPr lang="nl-NL" sz="1500" i="1" dirty="0">
                <a:solidFill>
                  <a:srgbClr val="00A7A2"/>
                </a:solidFill>
              </a:rPr>
              <a:t>, </a:t>
            </a:r>
            <a:r>
              <a:rPr lang="nl-NL" sz="1500" i="1" dirty="0" err="1">
                <a:solidFill>
                  <a:srgbClr val="00A7A2"/>
                </a:solidFill>
              </a:rPr>
              <a:t>former</a:t>
            </a:r>
            <a:r>
              <a:rPr lang="nl-NL" sz="1500" i="1" dirty="0">
                <a:solidFill>
                  <a:srgbClr val="00A7A2"/>
                </a:solidFill>
              </a:rPr>
              <a:t> CEO of PepsiCo and Apple</a:t>
            </a:r>
          </a:p>
          <a:p>
            <a:endParaRPr lang="nl-NL" sz="1500" dirty="0"/>
          </a:p>
        </p:txBody>
      </p:sp>
    </p:spTree>
    <p:extLst>
      <p:ext uri="{BB962C8B-B14F-4D97-AF65-F5344CB8AC3E}">
        <p14:creationId xmlns:p14="http://schemas.microsoft.com/office/powerpoint/2010/main" val="22161245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jdelijke aanduiding voor inhoud 2"/>
          <p:cNvSpPr>
            <a:spLocks noGrp="1"/>
          </p:cNvSpPr>
          <p:nvPr>
            <p:ph idx="1"/>
          </p:nvPr>
        </p:nvSpPr>
        <p:spPr>
          <a:xfrm>
            <a:off x="823939" y="1445861"/>
            <a:ext cx="6090840" cy="618595"/>
          </a:xfrm>
        </p:spPr>
        <p:txBody>
          <a:bodyPr/>
          <a:lstStyle/>
          <a:p>
            <a:pPr marL="0" indent="0">
              <a:buNone/>
            </a:pPr>
            <a:r>
              <a:rPr lang="nl-NL" sz="2400" dirty="0">
                <a:latin typeface="Gill Sans" charset="0"/>
                <a:ea typeface="ヒラギノ角ゴ ProN W3" charset="-128"/>
              </a:rPr>
              <a:t> A first class manager </a:t>
            </a:r>
            <a:r>
              <a:rPr lang="nl-NL" sz="2400" dirty="0" err="1">
                <a:latin typeface="Gill Sans" charset="0"/>
                <a:ea typeface="ヒラギノ角ゴ ProN W3" charset="-128"/>
              </a:rPr>
              <a:t>hires</a:t>
            </a:r>
            <a:r>
              <a:rPr lang="nl-NL" sz="2400" dirty="0">
                <a:latin typeface="Gill Sans" charset="0"/>
                <a:ea typeface="ヒラギノ角ゴ ProN W3" charset="-128"/>
              </a:rPr>
              <a:t> first class </a:t>
            </a:r>
            <a:r>
              <a:rPr lang="nl-NL" sz="2400" dirty="0" err="1">
                <a:latin typeface="Gill Sans" charset="0"/>
                <a:ea typeface="ヒラギノ角ゴ ProN W3" charset="-128"/>
              </a:rPr>
              <a:t>people</a:t>
            </a:r>
            <a:r>
              <a:rPr lang="nl-NL" sz="2400" dirty="0">
                <a:latin typeface="Gill Sans" charset="0"/>
                <a:ea typeface="ヒラギノ角ゴ ProN W3" charset="-128"/>
              </a:rPr>
              <a:t> and </a:t>
            </a:r>
            <a:r>
              <a:rPr lang="nl-NL" sz="2400" dirty="0" err="1">
                <a:latin typeface="Gill Sans" charset="0"/>
                <a:ea typeface="ヒラギノ角ゴ ProN W3" charset="-128"/>
              </a:rPr>
              <a:t>leaves</a:t>
            </a:r>
            <a:r>
              <a:rPr lang="nl-NL" sz="2400" dirty="0">
                <a:latin typeface="Gill Sans" charset="0"/>
                <a:ea typeface="ヒラギノ角ゴ ProN W3" charset="-128"/>
              </a:rPr>
              <a:t> </a:t>
            </a:r>
            <a:r>
              <a:rPr lang="nl-NL" sz="2400" dirty="0" err="1">
                <a:latin typeface="Gill Sans" charset="0"/>
                <a:ea typeface="ヒラギノ角ゴ ProN W3" charset="-128"/>
              </a:rPr>
              <a:t>them</a:t>
            </a:r>
            <a:r>
              <a:rPr lang="nl-NL" sz="2400" dirty="0">
                <a:latin typeface="Gill Sans" charset="0"/>
                <a:ea typeface="ヒラギノ角ゴ ProN W3" charset="-128"/>
              </a:rPr>
              <a:t> </a:t>
            </a:r>
            <a:r>
              <a:rPr lang="nl-NL" sz="2400" dirty="0" err="1">
                <a:latin typeface="Gill Sans" charset="0"/>
                <a:ea typeface="ヒラギノ角ゴ ProN W3" charset="-128"/>
              </a:rPr>
              <a:t>alone</a:t>
            </a:r>
            <a:r>
              <a:rPr lang="nl-NL" dirty="0">
                <a:latin typeface="Gill Sans" charset="0"/>
                <a:ea typeface="ヒラギノ角ゴ ProN W3" charset="-128"/>
              </a:rPr>
              <a:t>. </a:t>
            </a:r>
          </a:p>
        </p:txBody>
      </p:sp>
      <p:sp>
        <p:nvSpPr>
          <p:cNvPr id="2" name="TextBox 1">
            <a:extLst>
              <a:ext uri="{FF2B5EF4-FFF2-40B4-BE49-F238E27FC236}">
                <a16:creationId xmlns:a16="http://schemas.microsoft.com/office/drawing/2014/main" id="{B5974713-A1BE-9E83-8D06-057F4676A70D}"/>
              </a:ext>
            </a:extLst>
          </p:cNvPr>
          <p:cNvSpPr txBox="1"/>
          <p:nvPr/>
        </p:nvSpPr>
        <p:spPr>
          <a:xfrm>
            <a:off x="823939" y="2895600"/>
            <a:ext cx="6231001" cy="1200329"/>
          </a:xfrm>
          <a:prstGeom prst="rect">
            <a:avLst/>
          </a:prstGeom>
          <a:noFill/>
        </p:spPr>
        <p:txBody>
          <a:bodyPr wrap="none" rtlCol="0">
            <a:spAutoFit/>
          </a:bodyPr>
          <a:lstStyle/>
          <a:p>
            <a:r>
              <a:rPr lang="nl-NL" sz="2400" dirty="0">
                <a:latin typeface="Gill Sans" charset="0"/>
                <a:ea typeface="ヒラギノ角ゴ ProN W3" charset="-128"/>
              </a:rPr>
              <a:t>A second class manager </a:t>
            </a:r>
            <a:r>
              <a:rPr lang="nl-NL" sz="2400" dirty="0" err="1">
                <a:latin typeface="Gill Sans" charset="0"/>
                <a:ea typeface="ヒラギノ角ゴ ProN W3" charset="-128"/>
              </a:rPr>
              <a:t>hires</a:t>
            </a:r>
            <a:r>
              <a:rPr lang="nl-NL" sz="2400" dirty="0">
                <a:latin typeface="Gill Sans" charset="0"/>
                <a:ea typeface="ヒラギノ角ゴ ProN W3" charset="-128"/>
              </a:rPr>
              <a:t> </a:t>
            </a:r>
            <a:r>
              <a:rPr lang="nl-NL" sz="2400" dirty="0" err="1">
                <a:latin typeface="Gill Sans" charset="0"/>
                <a:ea typeface="ヒラギノ角ゴ ProN W3" charset="-128"/>
              </a:rPr>
              <a:t>third</a:t>
            </a:r>
            <a:r>
              <a:rPr lang="nl-NL" sz="2400" dirty="0">
                <a:latin typeface="Gill Sans" charset="0"/>
                <a:ea typeface="ヒラギノ角ゴ ProN W3" charset="-128"/>
              </a:rPr>
              <a:t> class </a:t>
            </a:r>
            <a:r>
              <a:rPr lang="nl-NL" sz="2400" dirty="0" err="1">
                <a:latin typeface="Gill Sans" charset="0"/>
                <a:ea typeface="ヒラギノ角ゴ ProN W3" charset="-128"/>
              </a:rPr>
              <a:t>people</a:t>
            </a:r>
            <a:r>
              <a:rPr lang="nl-NL" sz="2400" dirty="0">
                <a:latin typeface="Gill Sans" charset="0"/>
                <a:ea typeface="ヒラギノ角ゴ ProN W3" charset="-128"/>
              </a:rPr>
              <a:t>, </a:t>
            </a:r>
          </a:p>
          <a:p>
            <a:r>
              <a:rPr lang="nl-NL" sz="2400" dirty="0" err="1">
                <a:latin typeface="Gill Sans" charset="0"/>
                <a:ea typeface="ヒラギノ角ゴ ProN W3" charset="-128"/>
              </a:rPr>
              <a:t>tells</a:t>
            </a:r>
            <a:r>
              <a:rPr lang="nl-NL" sz="2400" dirty="0">
                <a:latin typeface="Gill Sans" charset="0"/>
                <a:ea typeface="ヒラギノ角ゴ ProN W3" charset="-128"/>
              </a:rPr>
              <a:t> </a:t>
            </a:r>
            <a:r>
              <a:rPr lang="nl-NL" sz="2400" dirty="0" err="1">
                <a:latin typeface="Gill Sans" charset="0"/>
                <a:ea typeface="ヒラギノ角ゴ ProN W3" charset="-128"/>
              </a:rPr>
              <a:t>them</a:t>
            </a:r>
            <a:r>
              <a:rPr lang="nl-NL" sz="2400" dirty="0">
                <a:latin typeface="Gill Sans" charset="0"/>
                <a:ea typeface="ヒラギノ角ゴ ProN W3" charset="-128"/>
              </a:rPr>
              <a:t> </a:t>
            </a:r>
            <a:r>
              <a:rPr lang="nl-NL" sz="2400" dirty="0" err="1">
                <a:latin typeface="Gill Sans" charset="0"/>
                <a:ea typeface="ヒラギノ角ゴ ProN W3" charset="-128"/>
              </a:rPr>
              <a:t>what</a:t>
            </a:r>
            <a:r>
              <a:rPr lang="nl-NL" sz="2400" dirty="0">
                <a:latin typeface="Gill Sans" charset="0"/>
                <a:ea typeface="ヒラギノ角ゴ ProN W3" charset="-128"/>
              </a:rPr>
              <a:t> </a:t>
            </a:r>
            <a:r>
              <a:rPr lang="nl-NL" sz="2400" dirty="0" err="1">
                <a:latin typeface="Gill Sans" charset="0"/>
                <a:ea typeface="ヒラギノ角ゴ ProN W3" charset="-128"/>
              </a:rPr>
              <a:t>to</a:t>
            </a:r>
            <a:r>
              <a:rPr lang="nl-NL" sz="2400" dirty="0">
                <a:latin typeface="Gill Sans" charset="0"/>
                <a:ea typeface="ヒラギノ角ゴ ProN W3" charset="-128"/>
              </a:rPr>
              <a:t> do </a:t>
            </a:r>
            <a:r>
              <a:rPr lang="nl-NL" sz="2400" dirty="0" err="1">
                <a:latin typeface="Gill Sans" charset="0"/>
                <a:ea typeface="ヒラギノ角ゴ ProN W3" charset="-128"/>
              </a:rPr>
              <a:t>and</a:t>
            </a:r>
            <a:r>
              <a:rPr lang="nl-NL" sz="2400" dirty="0">
                <a:latin typeface="Gill Sans" charset="0"/>
                <a:ea typeface="ヒラギノ角ゴ ProN W3" charset="-128"/>
              </a:rPr>
              <a:t> –even </a:t>
            </a:r>
            <a:r>
              <a:rPr lang="nl-NL" sz="2400" dirty="0" err="1">
                <a:latin typeface="Gill Sans" charset="0"/>
                <a:ea typeface="ヒラギノ角ゴ ProN W3" charset="-128"/>
              </a:rPr>
              <a:t>worse</a:t>
            </a:r>
            <a:r>
              <a:rPr lang="nl-NL" sz="2400" dirty="0">
                <a:latin typeface="Gill Sans" charset="0"/>
                <a:ea typeface="ヒラギノ角ゴ ProN W3" charset="-128"/>
              </a:rPr>
              <a:t>- </a:t>
            </a:r>
          </a:p>
          <a:p>
            <a:r>
              <a:rPr lang="nl-NL" sz="2400" dirty="0" err="1">
                <a:latin typeface="Gill Sans" charset="0"/>
                <a:ea typeface="ヒラギノ角ゴ ProN W3" charset="-128"/>
              </a:rPr>
              <a:t>how</a:t>
            </a:r>
            <a:r>
              <a:rPr lang="nl-NL" sz="2400" dirty="0">
                <a:latin typeface="Gill Sans" charset="0"/>
                <a:ea typeface="ヒラギノ角ゴ ProN W3" charset="-128"/>
              </a:rPr>
              <a:t> </a:t>
            </a:r>
            <a:r>
              <a:rPr lang="nl-NL" sz="2400" dirty="0" err="1">
                <a:latin typeface="Gill Sans" charset="0"/>
                <a:ea typeface="ヒラギノ角ゴ ProN W3" charset="-128"/>
              </a:rPr>
              <a:t>to</a:t>
            </a:r>
            <a:r>
              <a:rPr lang="nl-NL" sz="2400" dirty="0">
                <a:latin typeface="Gill Sans" charset="0"/>
                <a:ea typeface="ヒラギノ角ゴ ProN W3" charset="-128"/>
              </a:rPr>
              <a:t> do it.</a:t>
            </a:r>
            <a:endParaRPr lang="en-NL" sz="2400" dirty="0"/>
          </a:p>
        </p:txBody>
      </p:sp>
    </p:spTree>
    <p:extLst>
      <p:ext uri="{BB962C8B-B14F-4D97-AF65-F5344CB8AC3E}">
        <p14:creationId xmlns:p14="http://schemas.microsoft.com/office/powerpoint/2010/main" val="219170455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2" descr="http://rachelelaine.files.wordpress.com/2010/02/theodore-teddy-roosevelt-955x1196.jpg"/>
          <p:cNvPicPr>
            <a:picLocks noChangeAspect="1" noChangeArrowheads="1"/>
          </p:cNvPicPr>
          <p:nvPr/>
        </p:nvPicPr>
        <p:blipFill>
          <a:blip r:embed="rId2"/>
          <a:srcRect t="15034" r="10074" b="32155"/>
          <a:stretch>
            <a:fillRect/>
          </a:stretch>
        </p:blipFill>
        <p:spPr bwMode="auto">
          <a:xfrm>
            <a:off x="-149807" y="0"/>
            <a:ext cx="7719007" cy="5334000"/>
          </a:xfrm>
          <a:prstGeom prst="rect">
            <a:avLst/>
          </a:prstGeom>
          <a:noFill/>
          <a:ln w="9525">
            <a:noFill/>
            <a:miter lim="800000"/>
            <a:headEnd/>
            <a:tailEnd/>
          </a:ln>
        </p:spPr>
      </p:pic>
      <p:sp>
        <p:nvSpPr>
          <p:cNvPr id="2" name="Rectangle 1"/>
          <p:cNvSpPr/>
          <p:nvPr/>
        </p:nvSpPr>
        <p:spPr>
          <a:xfrm>
            <a:off x="0" y="2947282"/>
            <a:ext cx="2294414" cy="2290439"/>
          </a:xfrm>
          <a:prstGeom prst="rect">
            <a:avLst/>
          </a:prstGeom>
          <a:solidFill>
            <a:schemeClr val="bg2">
              <a:lumMod val="10000"/>
              <a:alpha val="55000"/>
            </a:schemeClr>
          </a:solidFill>
        </p:spPr>
        <p:txBody>
          <a:bodyPr lIns="73728" tIns="36864" rIns="73728" bIns="36864">
            <a:spAutoFit/>
          </a:bodyPr>
          <a:lstStyle/>
          <a:p>
            <a:pPr algn="ctr">
              <a:defRPr/>
            </a:pPr>
            <a:r>
              <a:rPr lang="en-US" sz="1600" b="1" dirty="0">
                <a:solidFill>
                  <a:schemeClr val="bg1"/>
                </a:solidFill>
                <a:latin typeface="Cambria" pitchFamily="18" charset="0"/>
                <a:ea typeface="ＭＳ Ｐゴシック" charset="0"/>
                <a:cs typeface="ＭＳ Ｐゴシック" charset="0"/>
              </a:rPr>
              <a:t>"People ask the difference between a leader and a boss.</a:t>
            </a:r>
          </a:p>
          <a:p>
            <a:pPr algn="ctr">
              <a:defRPr/>
            </a:pPr>
            <a:r>
              <a:rPr lang="en-US" sz="1600" b="1" dirty="0">
                <a:solidFill>
                  <a:schemeClr val="bg1"/>
                </a:solidFill>
                <a:latin typeface="Cambria" pitchFamily="18" charset="0"/>
                <a:ea typeface="ＭＳ Ｐゴシック" charset="0"/>
                <a:cs typeface="ＭＳ Ｐゴシック" charset="0"/>
              </a:rPr>
              <a:t>The leader works in the open and the boss in covert.</a:t>
            </a:r>
          </a:p>
          <a:p>
            <a:pPr algn="ctr">
              <a:defRPr/>
            </a:pPr>
            <a:r>
              <a:rPr lang="en-US" sz="1600" b="1" dirty="0">
                <a:solidFill>
                  <a:schemeClr val="bg1"/>
                </a:solidFill>
                <a:latin typeface="Cambria" pitchFamily="18" charset="0"/>
                <a:ea typeface="ＭＳ Ｐゴシック" charset="0"/>
                <a:cs typeface="ＭＳ Ｐゴシック" charset="0"/>
              </a:rPr>
              <a:t>The leader leads and the boss drives."</a:t>
            </a:r>
            <a:br>
              <a:rPr lang="en-US" sz="1600" b="1" dirty="0">
                <a:solidFill>
                  <a:schemeClr val="bg1"/>
                </a:solidFill>
                <a:latin typeface="Cambria" pitchFamily="18" charset="0"/>
                <a:ea typeface="ＭＳ Ｐゴシック" charset="0"/>
                <a:cs typeface="ＭＳ Ｐゴシック" charset="0"/>
              </a:rPr>
            </a:br>
            <a:r>
              <a:rPr lang="en-US" sz="1600" b="1" dirty="0">
                <a:solidFill>
                  <a:schemeClr val="bg1"/>
                </a:solidFill>
                <a:latin typeface="Cambria" pitchFamily="18" charset="0"/>
                <a:ea typeface="ＭＳ Ｐゴシック" charset="0"/>
                <a:cs typeface="ＭＳ Ｐゴシック" charset="0"/>
              </a:rPr>
              <a:t>Theodore Roosevelt</a:t>
            </a:r>
            <a:endParaRPr lang="th-TH" sz="1600" b="1" dirty="0">
              <a:solidFill>
                <a:schemeClr val="bg1"/>
              </a:solidFill>
              <a:latin typeface="Cambria" pitchFamily="18" charset="0"/>
              <a:ea typeface="ＭＳ Ｐゴシック" charset="0"/>
              <a:cs typeface="ＭＳ Ｐゴシック" charset="0"/>
            </a:endParaRPr>
          </a:p>
        </p:txBody>
      </p:sp>
    </p:spTree>
    <p:extLst>
      <p:ext uri="{BB962C8B-B14F-4D97-AF65-F5344CB8AC3E}">
        <p14:creationId xmlns:p14="http://schemas.microsoft.com/office/powerpoint/2010/main" val="3467070670"/>
      </p:ext>
    </p:extLst>
  </p:cSld>
  <p:clrMapOvr>
    <a:masterClrMapping/>
  </p:clrMapOvr>
  <p:transition spd="slow">
    <p:pull dir="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Content Placeholder 2"/>
          <p:cNvSpPr txBox="1">
            <a:spLocks/>
          </p:cNvSpPr>
          <p:nvPr/>
        </p:nvSpPr>
        <p:spPr bwMode="auto">
          <a:xfrm>
            <a:off x="777945" y="1107547"/>
            <a:ext cx="5929207" cy="539573"/>
          </a:xfrm>
          <a:prstGeom prst="rect">
            <a:avLst/>
          </a:prstGeom>
          <a:noFill/>
          <a:ln w="12700">
            <a:noFill/>
            <a:miter lim="800000"/>
            <a:headEnd/>
            <a:tailEnd/>
          </a:ln>
        </p:spPr>
        <p:txBody>
          <a:bodyPr lIns="73728" tIns="36864" rIns="73728" bIns="36864"/>
          <a:lstStyle/>
          <a:p>
            <a:pPr eaLnBrk="0" hangingPunct="0"/>
            <a:r>
              <a:rPr lang="en-US" altLang="nl-NL" sz="3200" dirty="0">
                <a:solidFill>
                  <a:srgbClr val="800000"/>
                </a:solidFill>
                <a:latin typeface="Gill Sans" charset="0"/>
                <a:ea typeface="ヒラギノ角ゴ ProN W3" charset="-128"/>
                <a:sym typeface="Gill Sans" charset="0"/>
              </a:rPr>
              <a:t>“</a:t>
            </a:r>
            <a:r>
              <a:rPr lang="en-US" altLang="ja-JP" sz="3200" dirty="0" err="1">
                <a:solidFill>
                  <a:srgbClr val="00A7A2"/>
                </a:solidFill>
                <a:latin typeface="Gill Sans" charset="0"/>
                <a:ea typeface="ヒラギノ角ゴ ProN W3" charset="-128"/>
                <a:sym typeface="Gill Sans" charset="0"/>
              </a:rPr>
              <a:t>Organisations</a:t>
            </a:r>
            <a:r>
              <a:rPr lang="en-US" altLang="ja-JP" sz="3200" dirty="0">
                <a:solidFill>
                  <a:srgbClr val="00A7A2"/>
                </a:solidFill>
                <a:latin typeface="Gill Sans" charset="0"/>
                <a:ea typeface="ヒラギノ角ゴ ProN W3" charset="-128"/>
                <a:sym typeface="Gill Sans" charset="0"/>
              </a:rPr>
              <a:t> nowadays are </a:t>
            </a:r>
            <a:r>
              <a:rPr lang="en-US" altLang="ja-JP" sz="3200" dirty="0">
                <a:solidFill>
                  <a:srgbClr val="000090"/>
                </a:solidFill>
                <a:latin typeface="Gill Sans" charset="0"/>
                <a:ea typeface="ヒラギノ角ゴ ProN W3" charset="-128"/>
                <a:sym typeface="Gill Sans" charset="0"/>
              </a:rPr>
              <a:t>over-managed </a:t>
            </a:r>
            <a:r>
              <a:rPr lang="en-US" altLang="ja-JP" sz="3200" dirty="0">
                <a:solidFill>
                  <a:srgbClr val="00A7A2"/>
                </a:solidFill>
                <a:latin typeface="Gill Sans" charset="0"/>
                <a:ea typeface="ヒラギノ角ゴ ProN W3" charset="-128"/>
                <a:sym typeface="Gill Sans" charset="0"/>
              </a:rPr>
              <a:t>and</a:t>
            </a:r>
            <a:r>
              <a:rPr lang="en-US" altLang="ja-JP" sz="3200" dirty="0">
                <a:solidFill>
                  <a:srgbClr val="800000"/>
                </a:solidFill>
                <a:latin typeface="Gill Sans" charset="0"/>
                <a:ea typeface="ヒラギノ角ゴ ProN W3" charset="-128"/>
                <a:sym typeface="Gill Sans" charset="0"/>
              </a:rPr>
              <a:t> </a:t>
            </a:r>
            <a:r>
              <a:rPr lang="en-US" altLang="ja-JP" sz="3200" dirty="0">
                <a:solidFill>
                  <a:srgbClr val="FF0000"/>
                </a:solidFill>
                <a:latin typeface="Gill Sans" charset="0"/>
                <a:ea typeface="ヒラギノ角ゴ ProN W3" charset="-128"/>
                <a:sym typeface="Gill Sans" charset="0"/>
              </a:rPr>
              <a:t>under-lead</a:t>
            </a:r>
            <a:r>
              <a:rPr lang="en-US" altLang="nl-NL" sz="3200" dirty="0">
                <a:solidFill>
                  <a:srgbClr val="800000"/>
                </a:solidFill>
                <a:latin typeface="Gill Sans" charset="0"/>
                <a:ea typeface="ヒラギノ角ゴ ProN W3" charset="-128"/>
                <a:sym typeface="Gill Sans" charset="0"/>
              </a:rPr>
              <a:t>”</a:t>
            </a:r>
            <a:r>
              <a:rPr lang="en-US" altLang="ja-JP" sz="3200" dirty="0">
                <a:solidFill>
                  <a:srgbClr val="800000"/>
                </a:solidFill>
                <a:latin typeface="Gill Sans" charset="0"/>
                <a:ea typeface="ヒラギノ角ゴ ProN W3" charset="-128"/>
                <a:sym typeface="Gill Sans" charset="0"/>
              </a:rPr>
              <a:t>.</a:t>
            </a:r>
            <a:endParaRPr lang="en-US" sz="3200" dirty="0">
              <a:solidFill>
                <a:srgbClr val="800000"/>
              </a:solidFill>
              <a:latin typeface="Gill Sans" charset="0"/>
              <a:ea typeface="ヒラギノ角ゴ ProN W3" charset="-128"/>
              <a:sym typeface="Gill Sans" charset="0"/>
            </a:endParaRPr>
          </a:p>
        </p:txBody>
      </p:sp>
    </p:spTree>
    <p:extLst>
      <p:ext uri="{BB962C8B-B14F-4D97-AF65-F5344CB8AC3E}">
        <p14:creationId xmlns:p14="http://schemas.microsoft.com/office/powerpoint/2010/main" val="2246064985"/>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Afbeelding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569200" cy="533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9586757"/>
      </p:ext>
    </p:extLst>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100D5-AAFA-6DC8-5ABA-7FED2242346B}"/>
              </a:ext>
            </a:extLst>
          </p:cNvPr>
          <p:cNvSpPr>
            <a:spLocks noGrp="1"/>
          </p:cNvSpPr>
          <p:nvPr>
            <p:ph type="title"/>
          </p:nvPr>
        </p:nvSpPr>
        <p:spPr/>
        <p:txBody>
          <a:bodyPr/>
          <a:lstStyle/>
          <a:p>
            <a:r>
              <a:rPr lang="en-NL" dirty="0">
                <a:solidFill>
                  <a:srgbClr val="0FCBC2"/>
                </a:solidFill>
              </a:rPr>
              <a:t>Examples</a:t>
            </a:r>
          </a:p>
        </p:txBody>
      </p:sp>
    </p:spTree>
    <p:extLst>
      <p:ext uri="{BB962C8B-B14F-4D97-AF65-F5344CB8AC3E}">
        <p14:creationId xmlns:p14="http://schemas.microsoft.com/office/powerpoint/2010/main" val="40206624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2">
            <a:extLst>
              <a:ext uri="{FF2B5EF4-FFF2-40B4-BE49-F238E27FC236}">
                <a16:creationId xmlns:a16="http://schemas.microsoft.com/office/drawing/2014/main" id="{647D1BFF-448D-D3ED-C716-D833FB3629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610" y="0"/>
            <a:ext cx="7112001" cy="5364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98" name="Rechthoek 1">
            <a:extLst>
              <a:ext uri="{FF2B5EF4-FFF2-40B4-BE49-F238E27FC236}">
                <a16:creationId xmlns:a16="http://schemas.microsoft.com/office/drawing/2014/main" id="{08179849-A920-6BF8-2862-5806A56D14BC}"/>
              </a:ext>
            </a:extLst>
          </p:cNvPr>
          <p:cNvSpPr>
            <a:spLocks noChangeArrowheads="1"/>
          </p:cNvSpPr>
          <p:nvPr/>
        </p:nvSpPr>
        <p:spPr bwMode="auto">
          <a:xfrm>
            <a:off x="252060" y="3425120"/>
            <a:ext cx="35560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GB" sz="1400" b="1">
                <a:solidFill>
                  <a:schemeClr val="bg1"/>
                </a:solidFill>
              </a:rPr>
              <a:t>“</a:t>
            </a:r>
            <a:r>
              <a:rPr lang="en-US" altLang="en-NL" sz="1400" b="1">
                <a:solidFill>
                  <a:schemeClr val="bg1"/>
                </a:solidFill>
              </a:rPr>
              <a:t>A leader. . .is like a shepherd. He </a:t>
            </a:r>
          </a:p>
          <a:p>
            <a:pPr eaLnBrk="1" hangingPunct="1"/>
            <a:r>
              <a:rPr lang="en-US" altLang="en-NL" sz="1400" b="1">
                <a:solidFill>
                  <a:schemeClr val="bg1"/>
                </a:solidFill>
              </a:rPr>
              <a:t>stays behind the flock, letting the most nimble go out ahead, whereupon the others follow, not realizing that all along they are being directed from behind.</a:t>
            </a:r>
            <a:r>
              <a:rPr lang="en-US" altLang="en-GB" sz="1400" b="1">
                <a:solidFill>
                  <a:schemeClr val="bg1"/>
                </a:solidFill>
              </a:rPr>
              <a:t>”</a:t>
            </a:r>
            <a:endParaRPr lang="nl-NL" altLang="en-NL" sz="1400">
              <a:solidFill>
                <a:schemeClr val="bg1"/>
              </a:solidFill>
            </a:endParaRPr>
          </a:p>
        </p:txBody>
      </p:sp>
    </p:spTree>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2" descr="http://farm6.static.flickr.com/5047/5367231360_6b730494f8_z.jpg">
            <a:extLst>
              <a:ext uri="{FF2B5EF4-FFF2-40B4-BE49-F238E27FC236}">
                <a16:creationId xmlns:a16="http://schemas.microsoft.com/office/drawing/2014/main" id="{3D521110-B9D5-18AA-E73B-DD3B82648A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8011"/>
          <a:stretch>
            <a:fillRect/>
          </a:stretch>
        </p:blipFill>
        <p:spPr bwMode="auto">
          <a:xfrm>
            <a:off x="158221" y="90135"/>
            <a:ext cx="7252758"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4A18E1FB-4412-924F-9877-458F5B9B1389}"/>
              </a:ext>
            </a:extLst>
          </p:cNvPr>
          <p:cNvSpPr/>
          <p:nvPr/>
        </p:nvSpPr>
        <p:spPr>
          <a:xfrm>
            <a:off x="154592" y="304800"/>
            <a:ext cx="3121378" cy="1528945"/>
          </a:xfrm>
          <a:prstGeom prst="rect">
            <a:avLst/>
          </a:prstGeom>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NL" sz="1867" b="1" dirty="0">
                <a:solidFill>
                  <a:schemeClr val="bg1"/>
                </a:solidFill>
                <a:effectLst>
                  <a:outerShdw blurRad="38100" dist="38100" dir="2700000" algn="tl">
                    <a:srgbClr val="C0C0C0"/>
                  </a:outerShdw>
                </a:effectLst>
                <a:latin typeface="Cambria" panose="02040503050406030204" pitchFamily="18" charset="0"/>
              </a:rPr>
              <a:t>"The quality of a leader is reflected in the standards they set for themselves.</a:t>
            </a:r>
            <a:r>
              <a:rPr lang="en-US" altLang="en-GB" sz="1867" b="1" dirty="0">
                <a:solidFill>
                  <a:schemeClr val="bg1"/>
                </a:solidFill>
                <a:effectLst>
                  <a:outerShdw blurRad="38100" dist="38100" dir="2700000" algn="tl">
                    <a:srgbClr val="C0C0C0"/>
                  </a:outerShdw>
                </a:effectLst>
                <a:latin typeface="Cambria" panose="02040503050406030204" pitchFamily="18" charset="0"/>
              </a:rPr>
              <a:t>”</a:t>
            </a:r>
            <a:endParaRPr lang="en-US" altLang="en-NL" sz="1867" b="1" dirty="0">
              <a:solidFill>
                <a:schemeClr val="bg1"/>
              </a:solidFill>
              <a:effectLst>
                <a:outerShdw blurRad="38100" dist="38100" dir="2700000" algn="tl">
                  <a:srgbClr val="C0C0C0"/>
                </a:outerShdw>
              </a:effectLst>
              <a:latin typeface="Cambria" panose="02040503050406030204" pitchFamily="18" charset="0"/>
            </a:endParaRPr>
          </a:p>
          <a:p>
            <a:pPr marL="342900" indent="-342900" algn="ctr" eaLnBrk="1" hangingPunct="1">
              <a:buFontTx/>
              <a:buChar char="-"/>
            </a:pPr>
            <a:r>
              <a:rPr lang="en-US" altLang="en-NL" sz="1867" b="1" dirty="0">
                <a:solidFill>
                  <a:schemeClr val="bg1"/>
                </a:solidFill>
                <a:effectLst>
                  <a:outerShdw blurRad="38100" dist="38100" dir="2700000" algn="tl">
                    <a:srgbClr val="C0C0C0"/>
                  </a:outerShdw>
                </a:effectLst>
                <a:latin typeface="Cambria" panose="02040503050406030204" pitchFamily="18" charset="0"/>
              </a:rPr>
              <a:t>Ray Kroc</a:t>
            </a:r>
          </a:p>
          <a:p>
            <a:pPr marL="342900" indent="-342900" algn="ctr" eaLnBrk="1" hangingPunct="1">
              <a:buFontTx/>
              <a:buChar char="-"/>
            </a:pPr>
            <a:r>
              <a:rPr lang="en-US" altLang="en-NL" sz="1867" b="1" dirty="0">
                <a:solidFill>
                  <a:schemeClr val="bg1"/>
                </a:solidFill>
                <a:effectLst>
                  <a:outerShdw blurRad="38100" dist="38100" dir="2700000" algn="tl">
                    <a:srgbClr val="C0C0C0"/>
                  </a:outerShdw>
                </a:effectLst>
                <a:latin typeface="Cambria" panose="02040503050406030204" pitchFamily="18" charset="0"/>
              </a:rPr>
              <a:t>CEO McDonalds </a:t>
            </a:r>
            <a:endParaRPr lang="th-TH" altLang="en-NL" sz="1867" b="1" dirty="0">
              <a:solidFill>
                <a:schemeClr val="bg1"/>
              </a:solidFill>
              <a:effectLst>
                <a:outerShdw blurRad="38100" dist="38100" dir="2700000" algn="tl">
                  <a:srgbClr val="C0C0C0"/>
                </a:outerShdw>
              </a:effectLst>
              <a:latin typeface="Cambria" panose="02040503050406030204" pitchFamily="18" charset="0"/>
            </a:endParaRPr>
          </a:p>
        </p:txBody>
      </p:sp>
    </p:spTree>
  </p:cSld>
  <p:clrMapOvr>
    <a:masterClrMapping/>
  </p:clrMapOvr>
  <p:transition spd="slow">
    <p:pull dir="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b="1" dirty="0">
                <a:solidFill>
                  <a:srgbClr val="00A7A2"/>
                </a:solidFill>
              </a:rPr>
              <a:t>1.Introduction</a:t>
            </a:r>
          </a:p>
        </p:txBody>
      </p:sp>
      <p:sp>
        <p:nvSpPr>
          <p:cNvPr id="3" name="Tijdelijke aanduiding voor inhoud 2"/>
          <p:cNvSpPr>
            <a:spLocks noGrp="1"/>
          </p:cNvSpPr>
          <p:nvPr>
            <p:ph idx="1"/>
          </p:nvPr>
        </p:nvSpPr>
        <p:spPr/>
        <p:txBody>
          <a:bodyPr/>
          <a:lstStyle/>
          <a:p>
            <a:r>
              <a:rPr lang="en-GB" dirty="0"/>
              <a:t>Name</a:t>
            </a:r>
          </a:p>
          <a:p>
            <a:r>
              <a:rPr lang="en-GB" dirty="0"/>
              <a:t>Function</a:t>
            </a:r>
          </a:p>
          <a:p>
            <a:r>
              <a:rPr lang="en-GB" dirty="0"/>
              <a:t>Expectations</a:t>
            </a:r>
          </a:p>
          <a:p>
            <a:r>
              <a:rPr lang="en-GB" dirty="0"/>
              <a:t>What keeps you awake at night reg. work?</a:t>
            </a:r>
          </a:p>
          <a:p>
            <a:pPr marL="0" indent="0">
              <a:buNone/>
            </a:pPr>
            <a:r>
              <a:rPr lang="en-GB"/>
              <a:t>	(</a:t>
            </a:r>
            <a:r>
              <a:rPr lang="en-GB" dirty="0"/>
              <a:t>choose a photo </a:t>
            </a:r>
            <a:r>
              <a:rPr lang="en-GB"/>
              <a:t>to express)</a:t>
            </a:r>
          </a:p>
          <a:p>
            <a:pPr lvl="1"/>
            <a:endParaRPr lang="en-GB" dirty="0"/>
          </a:p>
        </p:txBody>
      </p:sp>
    </p:spTree>
    <p:extLst>
      <p:ext uri="{BB962C8B-B14F-4D97-AF65-F5344CB8AC3E}">
        <p14:creationId xmlns:p14="http://schemas.microsoft.com/office/powerpoint/2010/main" val="15284363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3">
            <a:extLst>
              <a:ext uri="{FF2B5EF4-FFF2-40B4-BE49-F238E27FC236}">
                <a16:creationId xmlns:a16="http://schemas.microsoft.com/office/drawing/2014/main" id="{3522FA77-B0E1-4B83-7883-F2D545B353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896" y="-35807"/>
            <a:ext cx="7112001" cy="53698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194" name="Rectangle 1">
            <a:extLst>
              <a:ext uri="{FF2B5EF4-FFF2-40B4-BE49-F238E27FC236}">
                <a16:creationId xmlns:a16="http://schemas.microsoft.com/office/drawing/2014/main" id="{BCD0EF3A-0AE9-CCF6-EA08-B0DECC69FE21}"/>
              </a:ext>
            </a:extLst>
          </p:cNvPr>
          <p:cNvSpPr>
            <a:spLocks noChangeArrowheads="1"/>
          </p:cNvSpPr>
          <p:nvPr/>
        </p:nvSpPr>
        <p:spPr bwMode="auto">
          <a:xfrm>
            <a:off x="341761" y="3571071"/>
            <a:ext cx="1860169" cy="1197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711220" eaLnBrk="1" hangingPunct="1"/>
            <a:r>
              <a:rPr lang="nl-NL" altLang="en-NL" sz="1556" dirty="0">
                <a:latin typeface="Verdana" panose="020B0604030504040204" pitchFamily="34" charset="0"/>
                <a:cs typeface="Arial" panose="020B0604020202020204" pitchFamily="34" charset="0"/>
                <a:hlinkClick r:id="" action="ppaction://noaction">
                  <a:extLst>
                    <a:ext uri="{A12FA001-AC4F-418D-AE19-62706E023703}">
                      <ahyp:hlinkClr xmlns:ahyp="http://schemas.microsoft.com/office/drawing/2018/hyperlinkcolor" val="tx"/>
                    </a:ext>
                  </a:extLst>
                </a:hlinkClick>
              </a:rPr>
              <a:t>A genuine leader </a:t>
            </a:r>
          </a:p>
          <a:p>
            <a:pPr defTabSz="711220" eaLnBrk="1" hangingPunct="1"/>
            <a:r>
              <a:rPr lang="nl-NL" altLang="en-NL" sz="1556" dirty="0">
                <a:latin typeface="Verdana" panose="020B0604030504040204" pitchFamily="34" charset="0"/>
                <a:cs typeface="Arial" panose="020B0604020202020204" pitchFamily="34" charset="0"/>
                <a:hlinkClick r:id="" action="ppaction://noaction">
                  <a:extLst>
                    <a:ext uri="{A12FA001-AC4F-418D-AE19-62706E023703}">
                      <ahyp:hlinkClr xmlns:ahyp="http://schemas.microsoft.com/office/drawing/2018/hyperlinkcolor" val="tx"/>
                    </a:ext>
                  </a:extLst>
                </a:hlinkClick>
              </a:rPr>
              <a:t>is not a searcher </a:t>
            </a:r>
          </a:p>
          <a:p>
            <a:pPr defTabSz="711220" eaLnBrk="1" hangingPunct="1"/>
            <a:r>
              <a:rPr lang="nl-NL" altLang="en-NL" sz="1556" dirty="0">
                <a:latin typeface="Verdana" panose="020B0604030504040204" pitchFamily="34" charset="0"/>
                <a:cs typeface="Arial" panose="020B0604020202020204" pitchFamily="34" charset="0"/>
                <a:hlinkClick r:id="" action="ppaction://noaction">
                  <a:extLst>
                    <a:ext uri="{A12FA001-AC4F-418D-AE19-62706E023703}">
                      <ahyp:hlinkClr xmlns:ahyp="http://schemas.microsoft.com/office/drawing/2018/hyperlinkcolor" val="tx"/>
                    </a:ext>
                  </a:extLst>
                </a:hlinkClick>
              </a:rPr>
              <a:t>for consensus but </a:t>
            </a:r>
          </a:p>
          <a:p>
            <a:pPr defTabSz="711220" eaLnBrk="1" hangingPunct="1"/>
            <a:r>
              <a:rPr lang="nl-NL" altLang="en-NL" sz="1556" dirty="0">
                <a:latin typeface="Verdana" panose="020B0604030504040204" pitchFamily="34" charset="0"/>
                <a:cs typeface="Arial" panose="020B0604020202020204" pitchFamily="34" charset="0"/>
                <a:hlinkClick r:id="" action="ppaction://noaction">
                  <a:extLst>
                    <a:ext uri="{A12FA001-AC4F-418D-AE19-62706E023703}">
                      <ahyp:hlinkClr xmlns:ahyp="http://schemas.microsoft.com/office/drawing/2018/hyperlinkcolor" val="tx"/>
                    </a:ext>
                  </a:extLst>
                </a:hlinkClick>
              </a:rPr>
              <a:t>a molder of </a:t>
            </a:r>
          </a:p>
          <a:p>
            <a:pPr defTabSz="711220" eaLnBrk="1" hangingPunct="1"/>
            <a:r>
              <a:rPr lang="nl-NL" altLang="en-NL" sz="1556" dirty="0">
                <a:latin typeface="Verdana" panose="020B0604030504040204" pitchFamily="34" charset="0"/>
                <a:cs typeface="Arial" panose="020B0604020202020204" pitchFamily="34" charset="0"/>
                <a:hlinkClick r:id="" action="ppaction://noaction">
                  <a:extLst>
                    <a:ext uri="{A12FA001-AC4F-418D-AE19-62706E023703}">
                      <ahyp:hlinkClr xmlns:ahyp="http://schemas.microsoft.com/office/drawing/2018/hyperlinkcolor" val="tx"/>
                    </a:ext>
                  </a:extLst>
                </a:hlinkClick>
              </a:rPr>
              <a:t>consensus.</a:t>
            </a:r>
            <a:endParaRPr lang="nl-NL" altLang="en-NL" sz="1556" dirty="0">
              <a:cs typeface="Arial" panose="020B0604020202020204" pitchFamily="34" charset="0"/>
            </a:endParaRPr>
          </a:p>
        </p:txBody>
      </p:sp>
    </p:spTree>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Afbeelding 5">
            <a:extLst>
              <a:ext uri="{FF2B5EF4-FFF2-40B4-BE49-F238E27FC236}">
                <a16:creationId xmlns:a16="http://schemas.microsoft.com/office/drawing/2014/main" id="{E2C84661-BC34-53C5-A8E2-76572E85209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0"/>
            <a:ext cx="7112000" cy="5329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6" name="Rechthoek 6">
            <a:extLst>
              <a:ext uri="{FF2B5EF4-FFF2-40B4-BE49-F238E27FC236}">
                <a16:creationId xmlns:a16="http://schemas.microsoft.com/office/drawing/2014/main" id="{D30A684D-3DC4-824A-2BE0-8E5A587770F7}"/>
              </a:ext>
            </a:extLst>
          </p:cNvPr>
          <p:cNvSpPr>
            <a:spLocks noChangeArrowheads="1"/>
          </p:cNvSpPr>
          <p:nvPr/>
        </p:nvSpPr>
        <p:spPr bwMode="auto">
          <a:xfrm>
            <a:off x="4110567" y="174096"/>
            <a:ext cx="323003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nl-NL" altLang="en-GB" sz="1400" b="1">
                <a:solidFill>
                  <a:srgbClr val="FFFFFF"/>
                </a:solidFill>
              </a:rPr>
              <a:t>“</a:t>
            </a:r>
            <a:r>
              <a:rPr lang="nl-NL" altLang="ja-JP" sz="1400" b="1">
                <a:solidFill>
                  <a:srgbClr val="FFFFFF"/>
                </a:solidFill>
              </a:rPr>
              <a:t>Think like a queen. A queen is not afraid to fail. Failure is another steppingstone to greatness.</a:t>
            </a:r>
            <a:r>
              <a:rPr lang="nl-NL" altLang="en-GB" sz="1400" b="1">
                <a:solidFill>
                  <a:srgbClr val="FFFFFF"/>
                </a:solidFill>
              </a:rPr>
              <a:t>”</a:t>
            </a:r>
            <a:endParaRPr lang="nl-NL" altLang="en-NL" sz="1400" b="1">
              <a:solidFill>
                <a:srgbClr val="FFFFFF"/>
              </a:solidFill>
            </a:endParaRPr>
          </a:p>
        </p:txBody>
      </p:sp>
    </p:spTree>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Afbeelding 3">
            <a:extLst>
              <a:ext uri="{FF2B5EF4-FFF2-40B4-BE49-F238E27FC236}">
                <a16:creationId xmlns:a16="http://schemas.microsoft.com/office/drawing/2014/main" id="{F138CD33-A691-7A0F-54C8-F6A7C1FC0FD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0"/>
            <a:ext cx="7112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Afbeelding 3">
            <a:extLst>
              <a:ext uri="{FF2B5EF4-FFF2-40B4-BE49-F238E27FC236}">
                <a16:creationId xmlns:a16="http://schemas.microsoft.com/office/drawing/2014/main" id="{D9B2A81A-5420-C113-21B3-335F2168573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721078"/>
            <a:ext cx="7112000" cy="3347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C77A2-3707-BF83-C205-D9C0D4133BCE}"/>
              </a:ext>
            </a:extLst>
          </p:cNvPr>
          <p:cNvSpPr>
            <a:spLocks noGrp="1"/>
          </p:cNvSpPr>
          <p:nvPr>
            <p:ph type="title"/>
          </p:nvPr>
        </p:nvSpPr>
        <p:spPr/>
        <p:txBody>
          <a:bodyPr/>
          <a:lstStyle/>
          <a:p>
            <a:r>
              <a:rPr lang="en-NL" dirty="0">
                <a:solidFill>
                  <a:srgbClr val="0FCBC2"/>
                </a:solidFill>
              </a:rPr>
              <a:t>What makes a good leader?</a:t>
            </a:r>
          </a:p>
        </p:txBody>
      </p:sp>
      <p:sp>
        <p:nvSpPr>
          <p:cNvPr id="3" name="Oval 2">
            <a:extLst>
              <a:ext uri="{FF2B5EF4-FFF2-40B4-BE49-F238E27FC236}">
                <a16:creationId xmlns:a16="http://schemas.microsoft.com/office/drawing/2014/main" id="{0E3AC8AF-74C6-E8FA-53DE-7D431AB5AABA}"/>
              </a:ext>
            </a:extLst>
          </p:cNvPr>
          <p:cNvSpPr/>
          <p:nvPr/>
        </p:nvSpPr>
        <p:spPr>
          <a:xfrm>
            <a:off x="1802086" y="2057400"/>
            <a:ext cx="3962400" cy="1981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sz="2800" dirty="0">
                <a:solidFill>
                  <a:srgbClr val="0FCBC2"/>
                </a:solidFill>
              </a:rPr>
              <a:t>GOOD LEADER</a:t>
            </a:r>
          </a:p>
        </p:txBody>
      </p:sp>
      <p:cxnSp>
        <p:nvCxnSpPr>
          <p:cNvPr id="5" name="Straight Arrow Connector 4">
            <a:extLst>
              <a:ext uri="{FF2B5EF4-FFF2-40B4-BE49-F238E27FC236}">
                <a16:creationId xmlns:a16="http://schemas.microsoft.com/office/drawing/2014/main" id="{837ED503-2080-3072-F063-64DC38C97568}"/>
              </a:ext>
            </a:extLst>
          </p:cNvPr>
          <p:cNvCxnSpPr>
            <a:cxnSpLocks/>
          </p:cNvCxnSpPr>
          <p:nvPr/>
        </p:nvCxnSpPr>
        <p:spPr>
          <a:xfrm>
            <a:off x="863600" y="1415143"/>
            <a:ext cx="1003212" cy="85997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7" name="Straight Arrow Connector 6">
            <a:extLst>
              <a:ext uri="{FF2B5EF4-FFF2-40B4-BE49-F238E27FC236}">
                <a16:creationId xmlns:a16="http://schemas.microsoft.com/office/drawing/2014/main" id="{DB28B039-FC07-B4D9-AEE2-97D978DC6562}"/>
              </a:ext>
            </a:extLst>
          </p:cNvPr>
          <p:cNvCxnSpPr>
            <a:cxnSpLocks/>
          </p:cNvCxnSpPr>
          <p:nvPr/>
        </p:nvCxnSpPr>
        <p:spPr>
          <a:xfrm flipH="1">
            <a:off x="5461000" y="1600200"/>
            <a:ext cx="838200" cy="76200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8" name="Straight Arrow Connector 7">
            <a:extLst>
              <a:ext uri="{FF2B5EF4-FFF2-40B4-BE49-F238E27FC236}">
                <a16:creationId xmlns:a16="http://schemas.microsoft.com/office/drawing/2014/main" id="{76880E1B-EF6B-3E3C-2890-0CA0914C6265}"/>
              </a:ext>
            </a:extLst>
          </p:cNvPr>
          <p:cNvCxnSpPr>
            <a:cxnSpLocks/>
          </p:cNvCxnSpPr>
          <p:nvPr/>
        </p:nvCxnSpPr>
        <p:spPr>
          <a:xfrm flipH="1">
            <a:off x="4619171" y="1122803"/>
            <a:ext cx="270329" cy="85839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9" name="Straight Arrow Connector 8">
            <a:extLst>
              <a:ext uri="{FF2B5EF4-FFF2-40B4-BE49-F238E27FC236}">
                <a16:creationId xmlns:a16="http://schemas.microsoft.com/office/drawing/2014/main" id="{DA2C49B4-D693-0B02-BA19-71D0D9C6C810}"/>
              </a:ext>
            </a:extLst>
          </p:cNvPr>
          <p:cNvCxnSpPr>
            <a:cxnSpLocks/>
          </p:cNvCxnSpPr>
          <p:nvPr/>
        </p:nvCxnSpPr>
        <p:spPr>
          <a:xfrm>
            <a:off x="2593477" y="1093654"/>
            <a:ext cx="152400" cy="91669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0" name="Straight Arrow Connector 9">
            <a:extLst>
              <a:ext uri="{FF2B5EF4-FFF2-40B4-BE49-F238E27FC236}">
                <a16:creationId xmlns:a16="http://schemas.microsoft.com/office/drawing/2014/main" id="{D8318C75-6CFB-E735-6B9E-CD4B1C37F182}"/>
              </a:ext>
            </a:extLst>
          </p:cNvPr>
          <p:cNvCxnSpPr>
            <a:cxnSpLocks/>
          </p:cNvCxnSpPr>
          <p:nvPr/>
        </p:nvCxnSpPr>
        <p:spPr>
          <a:xfrm flipV="1">
            <a:off x="660400" y="3657600"/>
            <a:ext cx="1141686" cy="83820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1" name="Straight Arrow Connector 10">
            <a:extLst>
              <a:ext uri="{FF2B5EF4-FFF2-40B4-BE49-F238E27FC236}">
                <a16:creationId xmlns:a16="http://schemas.microsoft.com/office/drawing/2014/main" id="{02907FF6-3CD0-B27F-B403-C87F5D9942F0}"/>
              </a:ext>
            </a:extLst>
          </p:cNvPr>
          <p:cNvCxnSpPr>
            <a:cxnSpLocks/>
          </p:cNvCxnSpPr>
          <p:nvPr/>
        </p:nvCxnSpPr>
        <p:spPr>
          <a:xfrm flipH="1" flipV="1">
            <a:off x="5504872" y="3868297"/>
            <a:ext cx="1090229" cy="79780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8" name="Straight Arrow Connector 17">
            <a:extLst>
              <a:ext uri="{FF2B5EF4-FFF2-40B4-BE49-F238E27FC236}">
                <a16:creationId xmlns:a16="http://schemas.microsoft.com/office/drawing/2014/main" id="{02002806-9F93-E493-1FB2-8A3188CA4735}"/>
              </a:ext>
            </a:extLst>
          </p:cNvPr>
          <p:cNvCxnSpPr>
            <a:cxnSpLocks/>
          </p:cNvCxnSpPr>
          <p:nvPr/>
        </p:nvCxnSpPr>
        <p:spPr>
          <a:xfrm flipH="1" flipV="1">
            <a:off x="4754335" y="4155193"/>
            <a:ext cx="255813" cy="83820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9" name="Straight Arrow Connector 18">
            <a:extLst>
              <a:ext uri="{FF2B5EF4-FFF2-40B4-BE49-F238E27FC236}">
                <a16:creationId xmlns:a16="http://schemas.microsoft.com/office/drawing/2014/main" id="{0B7376C2-0AAE-C8A0-CB38-45CAE1D72AF3}"/>
              </a:ext>
            </a:extLst>
          </p:cNvPr>
          <p:cNvCxnSpPr>
            <a:cxnSpLocks/>
          </p:cNvCxnSpPr>
          <p:nvPr/>
        </p:nvCxnSpPr>
        <p:spPr>
          <a:xfrm flipV="1">
            <a:off x="3026230" y="4168372"/>
            <a:ext cx="82458" cy="83820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5637423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Afbeelding 3"/>
          <p:cNvPicPr>
            <a:picLocks noChangeAspect="1"/>
          </p:cNvPicPr>
          <p:nvPr/>
        </p:nvPicPr>
        <p:blipFill>
          <a:blip r:embed="rId2"/>
          <a:srcRect/>
          <a:stretch>
            <a:fillRect/>
          </a:stretch>
        </p:blipFill>
        <p:spPr bwMode="auto">
          <a:xfrm>
            <a:off x="312755" y="304800"/>
            <a:ext cx="6943690" cy="5334000"/>
          </a:xfrm>
          <a:prstGeom prst="rect">
            <a:avLst/>
          </a:prstGeom>
          <a:noFill/>
          <a:ln w="9525">
            <a:noFill/>
            <a:miter lim="800000"/>
            <a:headEnd/>
            <a:tailEnd/>
          </a:ln>
        </p:spPr>
      </p:pic>
    </p:spTree>
    <p:extLst>
      <p:ext uri="{BB962C8B-B14F-4D97-AF65-F5344CB8AC3E}">
        <p14:creationId xmlns:p14="http://schemas.microsoft.com/office/powerpoint/2010/main" val="2980780802"/>
      </p:ext>
    </p:extLst>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5 characteristics</a:t>
            </a:r>
          </a:p>
        </p:txBody>
      </p:sp>
      <p:graphicFrame>
        <p:nvGraphicFramePr>
          <p:cNvPr id="4" name="Tijdelijke aanduiding voor inhoud 3"/>
          <p:cNvGraphicFramePr>
            <a:graphicFrameLocks noGrp="1"/>
          </p:cNvGraphicFramePr>
          <p:nvPr>
            <p:ph idx="1"/>
            <p:extLst>
              <p:ext uri="{D42A27DB-BD31-4B8C-83A1-F6EECF244321}">
                <p14:modId xmlns:p14="http://schemas.microsoft.com/office/powerpoint/2010/main" val="1093970530"/>
              </p:ext>
            </p:extLst>
          </p:nvPr>
        </p:nvGraphicFramePr>
        <p:xfrm>
          <a:off x="377825" y="1244600"/>
          <a:ext cx="6813550" cy="3581400"/>
        </p:xfrm>
        <a:graphic>
          <a:graphicData uri="http://schemas.openxmlformats.org/drawingml/2006/table">
            <a:tbl>
              <a:tblPr firstRow="1" bandRow="1">
                <a:tableStyleId>{5C22544A-7EE6-4342-B048-85BDC9FD1C3A}</a:tableStyleId>
              </a:tblPr>
              <a:tblGrid>
                <a:gridCol w="2339975">
                  <a:extLst>
                    <a:ext uri="{9D8B030D-6E8A-4147-A177-3AD203B41FA5}">
                      <a16:colId xmlns:a16="http://schemas.microsoft.com/office/drawing/2014/main" val="20000"/>
                    </a:ext>
                  </a:extLst>
                </a:gridCol>
                <a:gridCol w="1287992">
                  <a:extLst>
                    <a:ext uri="{9D8B030D-6E8A-4147-A177-3AD203B41FA5}">
                      <a16:colId xmlns:a16="http://schemas.microsoft.com/office/drawing/2014/main" val="20001"/>
                    </a:ext>
                  </a:extLst>
                </a:gridCol>
                <a:gridCol w="1592791">
                  <a:extLst>
                    <a:ext uri="{9D8B030D-6E8A-4147-A177-3AD203B41FA5}">
                      <a16:colId xmlns:a16="http://schemas.microsoft.com/office/drawing/2014/main" val="20002"/>
                    </a:ext>
                  </a:extLst>
                </a:gridCol>
                <a:gridCol w="1592792">
                  <a:extLst>
                    <a:ext uri="{9D8B030D-6E8A-4147-A177-3AD203B41FA5}">
                      <a16:colId xmlns:a16="http://schemas.microsoft.com/office/drawing/2014/main" val="20003"/>
                    </a:ext>
                  </a:extLst>
                </a:gridCol>
              </a:tblGrid>
              <a:tr h="370840">
                <a:tc>
                  <a:txBody>
                    <a:bodyPr/>
                    <a:lstStyle/>
                    <a:p>
                      <a:r>
                        <a:rPr lang="en-GB" dirty="0"/>
                        <a:t>question</a:t>
                      </a:r>
                    </a:p>
                  </a:txBody>
                  <a:tcPr/>
                </a:tc>
                <a:tc>
                  <a:txBody>
                    <a:bodyPr/>
                    <a:lstStyle/>
                    <a:p>
                      <a:r>
                        <a:rPr lang="en-GB" dirty="0"/>
                        <a:t>Yes </a:t>
                      </a:r>
                    </a:p>
                  </a:txBody>
                  <a:tcPr/>
                </a:tc>
                <a:tc>
                  <a:txBody>
                    <a:bodyPr/>
                    <a:lstStyle/>
                    <a:p>
                      <a:r>
                        <a:rPr lang="en-GB" dirty="0"/>
                        <a:t>Somewhat</a:t>
                      </a:r>
                    </a:p>
                  </a:txBody>
                  <a:tcPr/>
                </a:tc>
                <a:tc>
                  <a:txBody>
                    <a:bodyPr/>
                    <a:lstStyle/>
                    <a:p>
                      <a:r>
                        <a:rPr lang="en-GB" dirty="0"/>
                        <a:t>No</a:t>
                      </a:r>
                    </a:p>
                  </a:txBody>
                  <a:tcPr/>
                </a:tc>
                <a:extLst>
                  <a:ext uri="{0D108BD9-81ED-4DB2-BD59-A6C34878D82A}">
                    <a16:rowId xmlns:a16="http://schemas.microsoft.com/office/drawing/2014/main" val="10000"/>
                  </a:ext>
                </a:extLst>
              </a:tr>
              <a:tr h="370840">
                <a:tc>
                  <a:txBody>
                    <a:bodyPr/>
                    <a:lstStyle/>
                    <a:p>
                      <a:r>
                        <a:rPr lang="en-GB" dirty="0"/>
                        <a:t>Have you defined vision and strategy?</a:t>
                      </a:r>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0001"/>
                  </a:ext>
                </a:extLst>
              </a:tr>
              <a:tr h="370840">
                <a:tc>
                  <a:txBody>
                    <a:bodyPr/>
                    <a:lstStyle/>
                    <a:p>
                      <a:r>
                        <a:rPr lang="en-GB" dirty="0"/>
                        <a:t>Have you worked with each employee on their role?</a:t>
                      </a:r>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0002"/>
                  </a:ext>
                </a:extLst>
              </a:tr>
              <a:tr h="370840">
                <a:tc>
                  <a:txBody>
                    <a:bodyPr/>
                    <a:lstStyle/>
                    <a:p>
                      <a:r>
                        <a:rPr lang="en-GB" dirty="0"/>
                        <a:t>Meet regularly with employees individually?</a:t>
                      </a:r>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0003"/>
                  </a:ext>
                </a:extLst>
              </a:tr>
              <a:tr h="370840">
                <a:tc>
                  <a:txBody>
                    <a:bodyPr/>
                    <a:lstStyle/>
                    <a:p>
                      <a:r>
                        <a:rPr lang="en-GB" dirty="0"/>
                        <a:t>Empower employees?</a:t>
                      </a:r>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0004"/>
                  </a:ext>
                </a:extLst>
              </a:tr>
              <a:tr h="370840">
                <a:tc>
                  <a:txBody>
                    <a:bodyPr/>
                    <a:lstStyle/>
                    <a:p>
                      <a:r>
                        <a:rPr lang="en-GB" dirty="0"/>
                        <a:t>Recognize  great work?</a:t>
                      </a:r>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3327695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65200" y="457200"/>
            <a:ext cx="1414473" cy="303018"/>
          </a:xfrm>
          <a:prstGeom prst="rect">
            <a:avLst/>
          </a:prstGeom>
        </p:spPr>
        <p:txBody>
          <a:bodyPr wrap="square" lIns="0" tIns="0" rIns="0" bIns="0" rtlCol="0">
            <a:noAutofit/>
          </a:bodyPr>
          <a:lstStyle/>
          <a:p>
            <a:pPr marL="12700">
              <a:lnSpc>
                <a:spcPts val="1820"/>
              </a:lnSpc>
              <a:spcBef>
                <a:spcPts val="91"/>
              </a:spcBef>
            </a:pPr>
            <a:r>
              <a:rPr sz="2250" b="1" spc="-44" baseline="2892">
                <a:solidFill>
                  <a:srgbClr val="00B3A9"/>
                </a:solidFill>
                <a:latin typeface="Lucida Sans Unicode"/>
                <a:cs typeface="Lucida Sans Unicode"/>
              </a:rPr>
              <a:t>va</a:t>
            </a:r>
            <a:r>
              <a:rPr sz="2250" b="1" spc="0" baseline="2892">
                <a:solidFill>
                  <a:srgbClr val="00B3A9"/>
                </a:solidFill>
                <a:latin typeface="Lucida Sans Unicode"/>
                <a:cs typeface="Lucida Sans Unicode"/>
              </a:rPr>
              <a:t>n</a:t>
            </a:r>
            <a:r>
              <a:rPr sz="2250" b="1" spc="117" baseline="2892">
                <a:solidFill>
                  <a:srgbClr val="00B3A9"/>
                </a:solidFill>
                <a:latin typeface="Lucida Sans Unicode"/>
                <a:cs typeface="Lucida Sans Unicode"/>
              </a:rPr>
              <a:t> </a:t>
            </a:r>
            <a:r>
              <a:rPr sz="2250" b="1" spc="-44" baseline="2892">
                <a:solidFill>
                  <a:srgbClr val="00B3A9"/>
                </a:solidFill>
                <a:latin typeface="Lucida Sans Unicode"/>
                <a:cs typeface="Lucida Sans Unicode"/>
              </a:rPr>
              <a:t>Kemenade</a:t>
            </a:r>
            <a:endParaRPr sz="1500">
              <a:latin typeface="Lucida Sans Unicode"/>
              <a:cs typeface="Lucida Sans Unicode"/>
            </a:endParaRPr>
          </a:p>
          <a:p>
            <a:pPr marL="411833" marR="26718">
              <a:lnSpc>
                <a:spcPts val="565"/>
              </a:lnSpc>
            </a:pPr>
            <a:r>
              <a:rPr sz="975" i="1" spc="0" baseline="6674" dirty="0">
                <a:solidFill>
                  <a:srgbClr val="00B3A9"/>
                </a:solidFill>
                <a:latin typeface="Lucida Sans Unicode"/>
                <a:cs typeface="Lucida Sans Unicode"/>
              </a:rPr>
              <a:t>Audit</a:t>
            </a:r>
            <a:r>
              <a:rPr sz="975" i="1" spc="-51" baseline="6674" dirty="0">
                <a:solidFill>
                  <a:srgbClr val="00B3A9"/>
                </a:solidFill>
                <a:latin typeface="Lucida Sans Unicode"/>
                <a:cs typeface="Lucida Sans Unicode"/>
              </a:rPr>
              <a:t> </a:t>
            </a:r>
            <a:r>
              <a:rPr sz="975" i="1" spc="0" baseline="6674">
                <a:solidFill>
                  <a:srgbClr val="00B3A9"/>
                </a:solidFill>
                <a:latin typeface="Lucida Sans Unicode"/>
                <a:cs typeface="Lucida Sans Unicode"/>
              </a:rPr>
              <a:t>Coaching</a:t>
            </a:r>
            <a:r>
              <a:rPr sz="975" i="1" spc="1" baseline="6674">
                <a:solidFill>
                  <a:srgbClr val="00B3A9"/>
                </a:solidFill>
                <a:latin typeface="Lucida Sans Unicode"/>
                <a:cs typeface="Lucida Sans Unicode"/>
              </a:rPr>
              <a:t> </a:t>
            </a:r>
            <a:r>
              <a:rPr sz="975" i="1" spc="0" baseline="6674">
                <a:solidFill>
                  <a:srgbClr val="00B3A9"/>
                </a:solidFill>
                <a:latin typeface="Lucida Sans Unicode"/>
                <a:cs typeface="Lucida Sans Unicode"/>
              </a:rPr>
              <a:t>Training</a:t>
            </a:r>
            <a:r>
              <a:rPr lang="nl-NL" sz="975" i="1" spc="0" baseline="6674" dirty="0">
                <a:solidFill>
                  <a:srgbClr val="00B3A9"/>
                </a:solidFill>
                <a:latin typeface="Lucida Sans Unicode"/>
                <a:cs typeface="Lucida Sans Unicode"/>
              </a:rPr>
              <a:t> </a:t>
            </a:r>
            <a:endParaRPr sz="650">
              <a:latin typeface="Lucida Sans Unicode"/>
              <a:cs typeface="Lucida Sans Unicode"/>
            </a:endParaRPr>
          </a:p>
        </p:txBody>
      </p:sp>
      <p:sp>
        <p:nvSpPr>
          <p:cNvPr id="4" name="Ondertitel 2"/>
          <p:cNvSpPr txBox="1">
            <a:spLocks/>
          </p:cNvSpPr>
          <p:nvPr/>
        </p:nvSpPr>
        <p:spPr>
          <a:xfrm>
            <a:off x="1182669" y="2500311"/>
            <a:ext cx="5298440" cy="611192"/>
          </a:xfrm>
          <a:prstGeom prst="rect">
            <a:avLst/>
          </a:prstGeom>
        </p:spPr>
        <p:txBody>
          <a:bodyPr/>
          <a:lstStyle/>
          <a:p>
            <a:pPr marL="342900" marR="0" lvl="0" indent="-342900" algn="ctr" defTabSz="914400" rtl="0" eaLnBrk="1" fontAlgn="auto" latinLnBrk="0" hangingPunct="1">
              <a:lnSpc>
                <a:spcPct val="100000"/>
              </a:lnSpc>
              <a:spcBef>
                <a:spcPct val="20000"/>
              </a:spcBef>
              <a:spcAft>
                <a:spcPts val="0"/>
              </a:spcAft>
              <a:buClrTx/>
              <a:buSzTx/>
              <a:tabLst/>
              <a:defRPr/>
            </a:pPr>
            <a:r>
              <a:rPr kumimoji="0" lang="nl-NL" sz="3200" b="1" i="1" u="none" strike="noStrike" kern="1200" cap="none" spc="0" normalizeH="0" baseline="0" noProof="0" dirty="0" err="1">
                <a:ln>
                  <a:noFill/>
                </a:ln>
                <a:solidFill>
                  <a:srgbClr val="00A7A2"/>
                </a:solidFill>
                <a:effectLst/>
                <a:uLnTx/>
                <a:uFillTx/>
                <a:latin typeface="+mn-lt"/>
                <a:ea typeface="+mn-ea"/>
                <a:cs typeface="+mn-cs"/>
              </a:rPr>
              <a:t>Liberating</a:t>
            </a:r>
            <a:r>
              <a:rPr kumimoji="0" lang="nl-NL" sz="3200" b="1" i="1" u="none" strike="noStrike" kern="1200" cap="none" spc="0" normalizeH="0" noProof="0" dirty="0">
                <a:ln>
                  <a:noFill/>
                </a:ln>
                <a:solidFill>
                  <a:srgbClr val="00A7A2"/>
                </a:solidFill>
                <a:effectLst/>
                <a:uLnTx/>
                <a:uFillTx/>
                <a:latin typeface="+mn-lt"/>
                <a:ea typeface="+mn-ea"/>
                <a:cs typeface="+mn-cs"/>
              </a:rPr>
              <a:t> the </a:t>
            </a:r>
            <a:r>
              <a:rPr kumimoji="0" lang="nl-NL" sz="3200" b="1" i="1" u="none" strike="noStrike" kern="1200" cap="none" spc="0" normalizeH="0" noProof="0" dirty="0" err="1">
                <a:ln>
                  <a:noFill/>
                </a:ln>
                <a:solidFill>
                  <a:srgbClr val="00A7A2"/>
                </a:solidFill>
                <a:effectLst/>
                <a:uLnTx/>
                <a:uFillTx/>
                <a:latin typeface="+mn-lt"/>
                <a:ea typeface="+mn-ea"/>
                <a:cs typeface="+mn-cs"/>
              </a:rPr>
              <a:t>corporate</a:t>
            </a:r>
            <a:r>
              <a:rPr kumimoji="0" lang="nl-NL" sz="3200" b="1" i="1" u="none" strike="noStrike" kern="1200" cap="none" spc="0" normalizeH="0" noProof="0" dirty="0">
                <a:ln>
                  <a:noFill/>
                </a:ln>
                <a:solidFill>
                  <a:srgbClr val="00A7A2"/>
                </a:solidFill>
                <a:effectLst/>
                <a:uLnTx/>
                <a:uFillTx/>
                <a:latin typeface="+mn-lt"/>
                <a:ea typeface="+mn-ea"/>
                <a:cs typeface="+mn-cs"/>
              </a:rPr>
              <a:t> soul</a:t>
            </a:r>
            <a:endParaRPr kumimoji="0" lang="nl-NL" sz="3200" b="1" i="1" u="none" strike="noStrike" kern="1200" cap="none" spc="0" normalizeH="0" baseline="0" noProof="0" dirty="0">
              <a:ln>
                <a:noFill/>
              </a:ln>
              <a:solidFill>
                <a:srgbClr val="00A7A2"/>
              </a:solidFill>
              <a:effectLst/>
              <a:uLnTx/>
              <a:uFillTx/>
              <a:latin typeface="+mn-lt"/>
              <a:ea typeface="+mn-ea"/>
              <a:cs typeface="+mn-cs"/>
            </a:endParaRPr>
          </a:p>
        </p:txBody>
      </p:sp>
      <p:sp>
        <p:nvSpPr>
          <p:cNvPr id="5" name="Titel 1"/>
          <p:cNvSpPr txBox="1">
            <a:spLocks/>
          </p:cNvSpPr>
          <p:nvPr/>
        </p:nvSpPr>
        <p:spPr>
          <a:xfrm>
            <a:off x="584200" y="1219200"/>
            <a:ext cx="6433820" cy="1143353"/>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400" dirty="0">
                <a:solidFill>
                  <a:srgbClr val="00A7A2"/>
                </a:solidFill>
                <a:latin typeface="Calibri" pitchFamily="34" charset="0"/>
                <a:ea typeface="ヒラギノ角ゴ ProN W3" charset="-128"/>
                <a:cs typeface="+mj-cs"/>
                <a:sym typeface="Gill Sans" charset="0"/>
              </a:rPr>
              <a:t>4. </a:t>
            </a:r>
            <a:r>
              <a:rPr kumimoji="0" lang="en-US" sz="4400" b="0" i="0" u="none" strike="noStrike" kern="1200" cap="none" spc="0" normalizeH="0" baseline="0" noProof="0" dirty="0" err="1">
                <a:ln>
                  <a:noFill/>
                </a:ln>
                <a:solidFill>
                  <a:srgbClr val="00A7A2"/>
                </a:solidFill>
                <a:effectLst/>
                <a:uLnTx/>
                <a:uFillTx/>
                <a:latin typeface="Calibri" pitchFamily="34" charset="0"/>
                <a:ea typeface="ヒラギノ角ゴ ProN W3" charset="-128"/>
                <a:cs typeface="+mj-cs"/>
                <a:sym typeface="Gill Sans" charset="0"/>
              </a:rPr>
              <a:t>Visionairy</a:t>
            </a:r>
            <a:r>
              <a:rPr kumimoji="0" lang="en-US" sz="4400" b="0" i="0" u="none" strike="noStrike" kern="1200" cap="none" spc="0" normalizeH="0" baseline="0" noProof="0" dirty="0">
                <a:ln>
                  <a:noFill/>
                </a:ln>
                <a:solidFill>
                  <a:srgbClr val="00A7A2"/>
                </a:solidFill>
                <a:effectLst/>
                <a:uLnTx/>
                <a:uFillTx/>
                <a:latin typeface="Calibri" pitchFamily="34" charset="0"/>
                <a:ea typeface="ヒラギノ角ゴ ProN W3" charset="-128"/>
                <a:cs typeface="+mj-cs"/>
                <a:sym typeface="Gill Sans" charset="0"/>
              </a:rPr>
              <a:t> leadership</a:t>
            </a:r>
          </a:p>
        </p:txBody>
      </p:sp>
    </p:spTree>
    <p:extLst>
      <p:ext uri="{BB962C8B-B14F-4D97-AF65-F5344CB8AC3E}">
        <p14:creationId xmlns:p14="http://schemas.microsoft.com/office/powerpoint/2010/main" val="22574798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ekstvak 2"/>
          <p:cNvSpPr txBox="1">
            <a:spLocks noChangeArrowheads="1"/>
          </p:cNvSpPr>
          <p:nvPr/>
        </p:nvSpPr>
        <p:spPr bwMode="auto">
          <a:xfrm>
            <a:off x="1692557" y="721078"/>
            <a:ext cx="3931779" cy="305280"/>
          </a:xfrm>
          <a:prstGeom prst="rect">
            <a:avLst/>
          </a:prstGeom>
          <a:noFill/>
          <a:ln w="9525">
            <a:noFill/>
            <a:miter lim="800000"/>
            <a:headEnd/>
            <a:tailEnd/>
          </a:ln>
        </p:spPr>
        <p:txBody>
          <a:bodyPr lIns="73728" tIns="36864" rIns="73728" bIns="36864">
            <a:spAutoFit/>
          </a:bodyPr>
          <a:lstStyle/>
          <a:p>
            <a:r>
              <a:rPr lang="nl-NL" sz="1500" dirty="0">
                <a:solidFill>
                  <a:srgbClr val="800000"/>
                </a:solidFill>
              </a:rPr>
              <a:t>DANCING GUY</a:t>
            </a:r>
          </a:p>
        </p:txBody>
      </p:sp>
      <p:pic>
        <p:nvPicPr>
          <p:cNvPr id="2" name="2.1.  First Follower_ Leadership Lessons from Dancing Guy.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288" y="515938"/>
            <a:ext cx="7569200" cy="4257675"/>
          </a:xfrm>
          <a:prstGeom prst="rect">
            <a:avLst/>
          </a:prstGeom>
        </p:spPr>
      </p:pic>
    </p:spTree>
    <p:extLst>
      <p:ext uri="{BB962C8B-B14F-4D97-AF65-F5344CB8AC3E}">
        <p14:creationId xmlns:p14="http://schemas.microsoft.com/office/powerpoint/2010/main" val="65263603"/>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solidFill>
                  <a:srgbClr val="00A7A2"/>
                </a:solidFill>
              </a:rPr>
              <a:t>Leadership</a:t>
            </a:r>
          </a:p>
        </p:txBody>
      </p:sp>
      <p:sp>
        <p:nvSpPr>
          <p:cNvPr id="5" name="Rechthoek 4"/>
          <p:cNvSpPr/>
          <p:nvPr/>
        </p:nvSpPr>
        <p:spPr>
          <a:xfrm>
            <a:off x="889000" y="1600200"/>
            <a:ext cx="5715000" cy="1569660"/>
          </a:xfrm>
          <a:prstGeom prst="rect">
            <a:avLst/>
          </a:prstGeom>
        </p:spPr>
        <p:txBody>
          <a:bodyPr wrap="square">
            <a:spAutoFit/>
          </a:bodyPr>
          <a:lstStyle/>
          <a:p>
            <a:r>
              <a:rPr lang="en-GB" sz="2400" b="1" dirty="0"/>
              <a:t>Leadership</a:t>
            </a:r>
            <a:r>
              <a:rPr lang="en-GB" sz="2400" dirty="0"/>
              <a:t> is the ability of an individual or a group of individuals to influence and guide followers or other members of an organization.</a:t>
            </a:r>
          </a:p>
        </p:txBody>
      </p:sp>
    </p:spTree>
    <p:extLst>
      <p:ext uri="{BB962C8B-B14F-4D97-AF65-F5344CB8AC3E}">
        <p14:creationId xmlns:p14="http://schemas.microsoft.com/office/powerpoint/2010/main" val="32686982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A9F90-E359-0D60-2803-B0DF7EBBD84F}"/>
              </a:ext>
            </a:extLst>
          </p:cNvPr>
          <p:cNvSpPr>
            <a:spLocks noGrp="1"/>
          </p:cNvSpPr>
          <p:nvPr>
            <p:ph type="title"/>
          </p:nvPr>
        </p:nvSpPr>
        <p:spPr/>
        <p:txBody>
          <a:bodyPr/>
          <a:lstStyle/>
          <a:p>
            <a:r>
              <a:rPr lang="en-NL" dirty="0"/>
              <a:t>CARDS</a:t>
            </a:r>
          </a:p>
        </p:txBody>
      </p:sp>
      <p:sp>
        <p:nvSpPr>
          <p:cNvPr id="3" name="Content Placeholder 2">
            <a:extLst>
              <a:ext uri="{FF2B5EF4-FFF2-40B4-BE49-F238E27FC236}">
                <a16:creationId xmlns:a16="http://schemas.microsoft.com/office/drawing/2014/main" id="{6296198D-2C4F-E19E-ED80-7CA887D3F3A8}"/>
              </a:ext>
            </a:extLst>
          </p:cNvPr>
          <p:cNvSpPr>
            <a:spLocks noGrp="1"/>
          </p:cNvSpPr>
          <p:nvPr>
            <p:ph idx="1"/>
          </p:nvPr>
        </p:nvSpPr>
        <p:spPr/>
        <p:txBody>
          <a:bodyPr/>
          <a:lstStyle/>
          <a:p>
            <a:endParaRPr lang="en-NL" dirty="0"/>
          </a:p>
        </p:txBody>
      </p:sp>
    </p:spTree>
    <p:extLst>
      <p:ext uri="{BB962C8B-B14F-4D97-AF65-F5344CB8AC3E}">
        <p14:creationId xmlns:p14="http://schemas.microsoft.com/office/powerpoint/2010/main" val="16991945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36600" y="1219200"/>
            <a:ext cx="6090840" cy="595136"/>
          </a:xfrm>
        </p:spPr>
        <p:txBody>
          <a:bodyPr/>
          <a:lstStyle/>
          <a:p>
            <a:pPr defTabSz="328588">
              <a:defRPr/>
            </a:pPr>
            <a:br>
              <a:rPr lang="nl-NL" dirty="0"/>
            </a:br>
            <a:br>
              <a:rPr lang="nl-NL" dirty="0"/>
            </a:br>
            <a:br>
              <a:rPr lang="nl-NL" dirty="0"/>
            </a:br>
            <a:endParaRPr lang="nl-NL" dirty="0"/>
          </a:p>
        </p:txBody>
      </p:sp>
      <p:sp>
        <p:nvSpPr>
          <p:cNvPr id="110594" name="Tijdelijke aanduiding voor inhoud 2"/>
          <p:cNvSpPr>
            <a:spLocks noGrp="1"/>
          </p:cNvSpPr>
          <p:nvPr>
            <p:ph idx="1"/>
          </p:nvPr>
        </p:nvSpPr>
        <p:spPr>
          <a:xfrm>
            <a:off x="889000" y="2438400"/>
            <a:ext cx="6090840" cy="618595"/>
          </a:xfrm>
        </p:spPr>
        <p:txBody>
          <a:bodyPr/>
          <a:lstStyle/>
          <a:p>
            <a:pPr marL="250796" indent="-250796" defTabSz="328588">
              <a:spcBef>
                <a:spcPts val="1043"/>
              </a:spcBef>
              <a:buNone/>
              <a:defRPr/>
            </a:pPr>
            <a:r>
              <a:rPr lang="nl-NL" dirty="0" err="1">
                <a:latin typeface="Gill Sans" charset="0"/>
                <a:ea typeface="ヒラギノ角ゴ ProN W3" charset="0"/>
                <a:cs typeface="ヒラギノ角ゴ ProN W3" charset="0"/>
              </a:rPr>
              <a:t>Why</a:t>
            </a:r>
            <a:r>
              <a:rPr lang="nl-NL" dirty="0">
                <a:latin typeface="Gill Sans" charset="0"/>
                <a:ea typeface="ヒラギノ角ゴ ProN W3" charset="0"/>
                <a:cs typeface="ヒラギノ角ゴ ProN W3" charset="0"/>
              </a:rPr>
              <a:t> </a:t>
            </a:r>
            <a:r>
              <a:rPr lang="nl-NL" dirty="0" err="1">
                <a:latin typeface="Gill Sans" charset="0"/>
                <a:ea typeface="ヒラギノ角ゴ ProN W3" charset="0"/>
                <a:cs typeface="ヒラギノ角ゴ ProN W3" charset="0"/>
              </a:rPr>
              <a:t>should</a:t>
            </a:r>
            <a:r>
              <a:rPr lang="nl-NL" dirty="0">
                <a:latin typeface="Gill Sans" charset="0"/>
                <a:ea typeface="ヒラギノ角ゴ ProN W3" charset="0"/>
                <a:cs typeface="ヒラギノ角ゴ ProN W3" charset="0"/>
              </a:rPr>
              <a:t> </a:t>
            </a:r>
            <a:r>
              <a:rPr lang="nl-NL" dirty="0" err="1">
                <a:latin typeface="Gill Sans" charset="0"/>
                <a:ea typeface="ヒラギノ角ゴ ProN W3" charset="0"/>
                <a:cs typeface="ヒラギノ角ゴ ProN W3" charset="0"/>
              </a:rPr>
              <a:t>someone</a:t>
            </a:r>
            <a:r>
              <a:rPr lang="nl-NL" dirty="0">
                <a:latin typeface="Gill Sans" charset="0"/>
                <a:ea typeface="ヒラギノ角ゴ ProN W3" charset="0"/>
                <a:cs typeface="ヒラギノ角ゴ ProN W3" charset="0"/>
              </a:rPr>
              <a:t> follow </a:t>
            </a:r>
            <a:r>
              <a:rPr lang="nl-NL" dirty="0" err="1">
                <a:latin typeface="Gill Sans" charset="0"/>
                <a:ea typeface="ヒラギノ角ゴ ProN W3" charset="0"/>
                <a:cs typeface="ヒラギノ角ゴ ProN W3" charset="0"/>
              </a:rPr>
              <a:t>you</a:t>
            </a:r>
            <a:r>
              <a:rPr lang="nl-NL" dirty="0">
                <a:latin typeface="Gill Sans" charset="0"/>
                <a:ea typeface="ヒラギノ角ゴ ProN W3" charset="0"/>
                <a:cs typeface="ヒラギノ角ゴ ProN W3" charset="0"/>
              </a:rPr>
              <a:t>?</a:t>
            </a:r>
          </a:p>
          <a:p>
            <a:pPr marL="250796" indent="-250796" defTabSz="328588">
              <a:spcBef>
                <a:spcPts val="1043"/>
              </a:spcBef>
              <a:buNone/>
              <a:defRPr/>
            </a:pPr>
            <a:r>
              <a:rPr lang="nl-NL" sz="2000" dirty="0">
                <a:latin typeface="Gill Sans" charset="0"/>
                <a:ea typeface="ヒラギノ角ゴ ProN W3" charset="0"/>
                <a:cs typeface="ヒラギノ角ゴ ProN W3" charset="0"/>
              </a:rPr>
              <a:t>(Group of </a:t>
            </a:r>
            <a:r>
              <a:rPr lang="nl-NL" sz="2000" dirty="0" err="1">
                <a:latin typeface="Gill Sans" charset="0"/>
                <a:ea typeface="ヒラギノ角ゴ ProN W3" charset="0"/>
                <a:cs typeface="ヒラギノ角ゴ ProN W3" charset="0"/>
              </a:rPr>
              <a:t>two</a:t>
            </a:r>
            <a:r>
              <a:rPr lang="nl-NL" sz="2000" dirty="0">
                <a:latin typeface="Gill Sans" charset="0"/>
                <a:ea typeface="ヒラギノ角ゴ ProN W3" charset="0"/>
                <a:cs typeface="ヒラギノ角ゴ ProN W3" charset="0"/>
              </a:rPr>
              <a:t>, </a:t>
            </a:r>
            <a:r>
              <a:rPr lang="nl-NL" sz="2000" dirty="0" err="1">
                <a:latin typeface="Gill Sans" charset="0"/>
                <a:ea typeface="ヒラギノ角ゴ ProN W3" charset="0"/>
                <a:cs typeface="ヒラギノ角ゴ ProN W3" charset="0"/>
              </a:rPr>
              <a:t>opposite</a:t>
            </a:r>
            <a:r>
              <a:rPr lang="nl-NL" sz="2000" dirty="0">
                <a:latin typeface="Gill Sans" charset="0"/>
                <a:ea typeface="ヒラギノ角ゴ ProN W3" charset="0"/>
                <a:cs typeface="ヒラギノ角ゴ ProN W3" charset="0"/>
              </a:rPr>
              <a:t> </a:t>
            </a:r>
            <a:r>
              <a:rPr lang="nl-NL" sz="2000" dirty="0" err="1">
                <a:latin typeface="Gill Sans" charset="0"/>
                <a:ea typeface="ヒラギノ角ゴ ProN W3" charset="0"/>
                <a:cs typeface="ヒラギノ角ゴ ProN W3" charset="0"/>
              </a:rPr>
              <a:t>to</a:t>
            </a:r>
            <a:r>
              <a:rPr lang="nl-NL" sz="2000" dirty="0">
                <a:latin typeface="Gill Sans" charset="0"/>
                <a:ea typeface="ヒラギノ角ゴ ProN W3" charset="0"/>
                <a:cs typeface="ヒラギノ角ゴ ProN W3" charset="0"/>
              </a:rPr>
              <a:t> </a:t>
            </a:r>
            <a:r>
              <a:rPr lang="nl-NL" sz="2000" dirty="0" err="1">
                <a:latin typeface="Gill Sans" charset="0"/>
                <a:ea typeface="ヒラギノ角ゴ ProN W3" charset="0"/>
                <a:cs typeface="ヒラギノ角ゴ ProN W3" charset="0"/>
              </a:rPr>
              <a:t>each</a:t>
            </a:r>
            <a:r>
              <a:rPr lang="nl-NL" sz="2000" dirty="0">
                <a:latin typeface="Gill Sans" charset="0"/>
                <a:ea typeface="ヒラギノ角ゴ ProN W3" charset="0"/>
                <a:cs typeface="ヒラギノ角ゴ ProN W3" charset="0"/>
              </a:rPr>
              <a:t> </a:t>
            </a:r>
            <a:r>
              <a:rPr lang="nl-NL" sz="2000" dirty="0" err="1">
                <a:latin typeface="Gill Sans" charset="0"/>
                <a:ea typeface="ヒラギノ角ゴ ProN W3" charset="0"/>
                <a:cs typeface="ヒラギノ角ゴ ProN W3" charset="0"/>
              </a:rPr>
              <a:t>other</a:t>
            </a:r>
            <a:r>
              <a:rPr lang="nl-NL" sz="2000" dirty="0">
                <a:latin typeface="Gill Sans" charset="0"/>
                <a:ea typeface="ヒラギノ角ゴ ProN W3" charset="0"/>
                <a:cs typeface="ヒラギノ角ゴ ProN W3" charset="0"/>
              </a:rPr>
              <a:t>)</a:t>
            </a:r>
          </a:p>
        </p:txBody>
      </p:sp>
    </p:spTree>
    <p:extLst>
      <p:ext uri="{BB962C8B-B14F-4D97-AF65-F5344CB8AC3E}">
        <p14:creationId xmlns:p14="http://schemas.microsoft.com/office/powerpoint/2010/main" val="1996831756"/>
      </p:ext>
    </p:extLst>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36600" y="381000"/>
            <a:ext cx="6090840" cy="461786"/>
          </a:xfrm>
        </p:spPr>
        <p:txBody>
          <a:bodyPr/>
          <a:lstStyle/>
          <a:p>
            <a:pPr defTabSz="328588">
              <a:defRPr/>
            </a:pPr>
            <a:r>
              <a:rPr lang="nl-NL" dirty="0" err="1">
                <a:solidFill>
                  <a:srgbClr val="00A7A2"/>
                </a:solidFill>
              </a:rPr>
              <a:t>Vision</a:t>
            </a:r>
            <a:endParaRPr lang="nl-NL" dirty="0">
              <a:solidFill>
                <a:srgbClr val="00A7A2"/>
              </a:solidFill>
            </a:endParaRPr>
          </a:p>
        </p:txBody>
      </p:sp>
      <p:pic>
        <p:nvPicPr>
          <p:cNvPr id="22531" name="Picture 2"/>
          <p:cNvPicPr>
            <a:picLocks noChangeAspect="1" noChangeArrowheads="1"/>
          </p:cNvPicPr>
          <p:nvPr/>
        </p:nvPicPr>
        <p:blipFill>
          <a:blip r:embed="rId2"/>
          <a:srcRect/>
          <a:stretch>
            <a:fillRect/>
          </a:stretch>
        </p:blipFill>
        <p:spPr bwMode="auto">
          <a:xfrm>
            <a:off x="0" y="1544638"/>
            <a:ext cx="7569200" cy="3789362"/>
          </a:xfrm>
          <a:prstGeom prst="rect">
            <a:avLst/>
          </a:prstGeom>
          <a:noFill/>
          <a:ln w="9525">
            <a:noFill/>
            <a:miter lim="800000"/>
            <a:headEnd/>
            <a:tailEnd/>
          </a:ln>
          <a:effectLst/>
        </p:spPr>
      </p:pic>
    </p:spTree>
    <p:extLst>
      <p:ext uri="{BB962C8B-B14F-4D97-AF65-F5344CB8AC3E}">
        <p14:creationId xmlns:p14="http://schemas.microsoft.com/office/powerpoint/2010/main" val="3135920245"/>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D4CDB-E384-147C-4740-AF8FC3A5D66A}"/>
              </a:ext>
            </a:extLst>
          </p:cNvPr>
          <p:cNvSpPr>
            <a:spLocks noGrp="1"/>
          </p:cNvSpPr>
          <p:nvPr>
            <p:ph type="title"/>
          </p:nvPr>
        </p:nvSpPr>
        <p:spPr/>
        <p:txBody>
          <a:bodyPr/>
          <a:lstStyle/>
          <a:p>
            <a:r>
              <a:rPr lang="en-NL" dirty="0"/>
              <a:t>Vision</a:t>
            </a:r>
          </a:p>
        </p:txBody>
      </p:sp>
      <p:sp>
        <p:nvSpPr>
          <p:cNvPr id="3" name="Content Placeholder 2">
            <a:extLst>
              <a:ext uri="{FF2B5EF4-FFF2-40B4-BE49-F238E27FC236}">
                <a16:creationId xmlns:a16="http://schemas.microsoft.com/office/drawing/2014/main" id="{E08FAD37-5C82-52CE-DD1E-1D5EEACA7F7F}"/>
              </a:ext>
            </a:extLst>
          </p:cNvPr>
          <p:cNvSpPr>
            <a:spLocks noGrp="1"/>
          </p:cNvSpPr>
          <p:nvPr>
            <p:ph idx="1"/>
          </p:nvPr>
        </p:nvSpPr>
        <p:spPr/>
        <p:txBody>
          <a:bodyPr/>
          <a:lstStyle/>
          <a:p>
            <a:r>
              <a:rPr lang="en-NL" dirty="0"/>
              <a:t>On care </a:t>
            </a:r>
          </a:p>
          <a:p>
            <a:pPr lvl="1"/>
            <a:r>
              <a:rPr lang="en-NL" dirty="0">
                <a:hlinkClick r:id="rId2"/>
              </a:rPr>
              <a:t>https://fb.watch/fNhKQDLN29</a:t>
            </a:r>
            <a:endParaRPr lang="en-NL" dirty="0"/>
          </a:p>
          <a:p>
            <a:endParaRPr lang="en-NL" dirty="0">
              <a:hlinkClick r:id="rId2"/>
            </a:endParaRPr>
          </a:p>
          <a:p>
            <a:r>
              <a:rPr lang="en-NL" dirty="0"/>
              <a:t>On future</a:t>
            </a:r>
          </a:p>
          <a:p>
            <a:pPr lvl="1"/>
            <a:r>
              <a:rPr lang="en-NL" dirty="0"/>
              <a:t>Example SBC</a:t>
            </a:r>
            <a:endParaRPr lang="en-NL" dirty="0">
              <a:hlinkClick r:id="rId2"/>
            </a:endParaRPr>
          </a:p>
          <a:p>
            <a:pPr lvl="1"/>
            <a:endParaRPr lang="en-NL" dirty="0"/>
          </a:p>
          <a:p>
            <a:pPr marL="457200" lvl="1" indent="0">
              <a:buNone/>
            </a:pPr>
            <a:endParaRPr lang="en-NL" dirty="0"/>
          </a:p>
          <a:p>
            <a:endParaRPr lang="en-NL" dirty="0"/>
          </a:p>
          <a:p>
            <a:endParaRPr lang="en-NL" dirty="0"/>
          </a:p>
        </p:txBody>
      </p:sp>
    </p:spTree>
    <p:extLst>
      <p:ext uri="{BB962C8B-B14F-4D97-AF65-F5344CB8AC3E}">
        <p14:creationId xmlns:p14="http://schemas.microsoft.com/office/powerpoint/2010/main" val="31139662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9AA61-E30B-6A5E-8280-73CE168E72E4}"/>
              </a:ext>
            </a:extLst>
          </p:cNvPr>
          <p:cNvSpPr>
            <a:spLocks noGrp="1"/>
          </p:cNvSpPr>
          <p:nvPr>
            <p:ph type="title"/>
          </p:nvPr>
        </p:nvSpPr>
        <p:spPr/>
        <p:txBody>
          <a:bodyPr/>
          <a:lstStyle/>
          <a:p>
            <a:r>
              <a:rPr lang="nl-NL" sz="3600" b="1" dirty="0">
                <a:latin typeface="Calibri" panose="020F0502020204030204" pitchFamily="34" charset="0"/>
                <a:ea typeface="Calibri" panose="020F0502020204030204" pitchFamily="34" charset="0"/>
                <a:cs typeface="Times New Roman" panose="02020603050405020304" pitchFamily="18" charset="0"/>
              </a:rPr>
              <a:t>THE VILLAGE</a:t>
            </a:r>
            <a:br>
              <a:rPr lang="en-NL" sz="3600" dirty="0">
                <a:latin typeface="Calibri" panose="020F0502020204030204" pitchFamily="34" charset="0"/>
                <a:ea typeface="Calibri" panose="020F0502020204030204" pitchFamily="34" charset="0"/>
                <a:cs typeface="Times New Roman" panose="02020603050405020304" pitchFamily="18" charset="0"/>
              </a:rPr>
            </a:br>
            <a:r>
              <a:rPr lang="en-US" sz="3600" b="1" dirty="0">
                <a:latin typeface="Calibri" panose="020F0502020204030204" pitchFamily="34" charset="0"/>
                <a:ea typeface="Calibri" panose="020F0502020204030204" pitchFamily="34" charset="0"/>
                <a:cs typeface="Times New Roman" panose="02020603050405020304" pitchFamily="18" charset="0"/>
              </a:rPr>
              <a:t>A Vision of Sister </a:t>
            </a:r>
            <a:r>
              <a:rPr lang="en-US" sz="3600" b="1" dirty="0" err="1">
                <a:latin typeface="Calibri" panose="020F0502020204030204" pitchFamily="34" charset="0"/>
                <a:ea typeface="Calibri" panose="020F0502020204030204" pitchFamily="34" charset="0"/>
                <a:cs typeface="Times New Roman" panose="02020603050405020304" pitchFamily="18" charset="0"/>
              </a:rPr>
              <a:t>Basilia</a:t>
            </a:r>
            <a:r>
              <a:rPr lang="en-US" sz="3600" b="1" dirty="0">
                <a:latin typeface="Calibri" panose="020F0502020204030204" pitchFamily="34" charset="0"/>
                <a:ea typeface="Calibri" panose="020F0502020204030204" pitchFamily="34" charset="0"/>
                <a:cs typeface="Times New Roman" panose="02020603050405020304" pitchFamily="18" charset="0"/>
              </a:rPr>
              <a:t> Centre (SBC) for 2020-2025</a:t>
            </a:r>
            <a:br>
              <a:rPr lang="en-NL" dirty="0">
                <a:latin typeface="Calibri" panose="020F0502020204030204" pitchFamily="34" charset="0"/>
                <a:ea typeface="Calibri" panose="020F0502020204030204" pitchFamily="34" charset="0"/>
                <a:cs typeface="Times New Roman" panose="02020603050405020304" pitchFamily="18" charset="0"/>
              </a:rPr>
            </a:br>
            <a:endParaRPr lang="en-NL" dirty="0"/>
          </a:p>
        </p:txBody>
      </p:sp>
      <p:sp>
        <p:nvSpPr>
          <p:cNvPr id="3" name="Content Placeholder 2">
            <a:extLst>
              <a:ext uri="{FF2B5EF4-FFF2-40B4-BE49-F238E27FC236}">
                <a16:creationId xmlns:a16="http://schemas.microsoft.com/office/drawing/2014/main" id="{05263309-FCDF-F168-C8F9-23285E25698E}"/>
              </a:ext>
            </a:extLst>
          </p:cNvPr>
          <p:cNvSpPr>
            <a:spLocks noGrp="1"/>
          </p:cNvSpPr>
          <p:nvPr>
            <p:ph idx="1"/>
          </p:nvPr>
        </p:nvSpPr>
        <p:spPr>
          <a:xfrm>
            <a:off x="279400" y="914400"/>
            <a:ext cx="6812280" cy="3962400"/>
          </a:xfrm>
        </p:spPr>
        <p:txBody>
          <a:bodyPr/>
          <a:lstStyle/>
          <a:p>
            <a:pPr marL="0" indent="0">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en-N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650"/>
              </a:lnSpc>
              <a:spcBef>
                <a:spcPts val="750"/>
              </a:spcBef>
              <a:spcAft>
                <a:spcPts val="1500"/>
              </a:spcAft>
            </a:pPr>
            <a:r>
              <a:rPr lang="en-NL" sz="1600" dirty="0">
                <a:solidFill>
                  <a:srgbClr val="000000"/>
                </a:solidFill>
                <a:effectLst/>
                <a:latin typeface="Calibri" panose="020F0502020204030204" pitchFamily="34" charset="0"/>
                <a:ea typeface="Times New Roman" panose="02020603050405020304" pitchFamily="18" charset="0"/>
              </a:rPr>
              <a:t>The </a:t>
            </a:r>
            <a:r>
              <a:rPr lang="en-US" sz="1600" dirty="0">
                <a:solidFill>
                  <a:srgbClr val="000000"/>
                </a:solidFill>
                <a:effectLst/>
                <a:latin typeface="Calibri" panose="020F0502020204030204" pitchFamily="34" charset="0"/>
                <a:ea typeface="Times New Roman" panose="02020603050405020304" pitchFamily="18" charset="0"/>
              </a:rPr>
              <a:t>SBC</a:t>
            </a:r>
            <a:r>
              <a:rPr lang="en-NL" sz="1600" dirty="0">
                <a:solidFill>
                  <a:srgbClr val="000000"/>
                </a:solidFill>
                <a:effectLst/>
                <a:latin typeface="Calibri" panose="020F0502020204030204" pitchFamily="34" charset="0"/>
                <a:ea typeface="Times New Roman" panose="02020603050405020304" pitchFamily="18" charset="0"/>
              </a:rPr>
              <a:t>’s vision is a world where communities, families, and caregivers join together to create nurturing environments in which all </a:t>
            </a:r>
            <a:r>
              <a:rPr lang="en-US" sz="1600" dirty="0">
                <a:solidFill>
                  <a:srgbClr val="000000"/>
                </a:solidFill>
                <a:effectLst/>
                <a:latin typeface="Calibri" panose="020F0502020204030204" pitchFamily="34" charset="0"/>
                <a:ea typeface="Times New Roman" panose="02020603050405020304" pitchFamily="18" charset="0"/>
              </a:rPr>
              <a:t>clients</a:t>
            </a:r>
            <a:r>
              <a:rPr lang="en-NL" sz="1600" dirty="0">
                <a:solidFill>
                  <a:srgbClr val="000000"/>
                </a:solidFill>
                <a:effectLst/>
                <a:latin typeface="Calibri" panose="020F0502020204030204" pitchFamily="34" charset="0"/>
                <a:ea typeface="Times New Roman" panose="02020603050405020304" pitchFamily="18" charset="0"/>
              </a:rPr>
              <a:t> are embraced as unique, valued individuals. </a:t>
            </a:r>
            <a:endParaRPr lang="en-NL" sz="1600" dirty="0">
              <a:effectLst/>
              <a:latin typeface="Times New Roman" panose="02020603050405020304" pitchFamily="18" charset="0"/>
              <a:ea typeface="Times New Roman" panose="02020603050405020304" pitchFamily="18" charset="0"/>
            </a:endParaRPr>
          </a:p>
          <a:p>
            <a:pPr>
              <a:lnSpc>
                <a:spcPts val="1650"/>
              </a:lnSpc>
              <a:spcBef>
                <a:spcPts val="750"/>
              </a:spcBef>
              <a:spcAft>
                <a:spcPts val="1500"/>
              </a:spcAft>
            </a:pPr>
            <a:r>
              <a:rPr lang="en-US" sz="1600" dirty="0">
                <a:solidFill>
                  <a:srgbClr val="000000"/>
                </a:solidFill>
                <a:effectLst/>
                <a:latin typeface="Calibri" panose="020F0502020204030204" pitchFamily="34" charset="0"/>
                <a:ea typeface="Times New Roman" panose="02020603050405020304" pitchFamily="18" charset="0"/>
              </a:rPr>
              <a:t>We strive to develop the clients towards self-management as much as possible. We want our clients to be happy.</a:t>
            </a:r>
            <a:r>
              <a:rPr lang="en-NL" sz="1600" dirty="0">
                <a:latin typeface="Times New Roman" panose="02020603050405020304" pitchFamily="18" charset="0"/>
                <a:ea typeface="Times New Roman" panose="02020603050405020304" pitchFamily="18" charset="0"/>
              </a:rPr>
              <a:t> </a:t>
            </a: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We strive to integrate our clients and have them valued in the community. We want </a:t>
            </a:r>
            <a:r>
              <a:rPr lang="en-US" sz="1600" dirty="0">
                <a:effectLst/>
                <a:latin typeface="Calibri" panose="020F0502020204030204" pitchFamily="34" charset="0"/>
                <a:ea typeface="Calibri" panose="020F0502020204030204" pitchFamily="34" charset="0"/>
                <a:cs typeface="Times New Roman" panose="02020603050405020304" pitchFamily="18" charset="0"/>
              </a:rPr>
              <a:t>SBC to become the nr 1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centre</a:t>
            </a:r>
            <a:r>
              <a:rPr lang="en-US" sz="1600" dirty="0">
                <a:effectLst/>
                <a:latin typeface="Calibri" panose="020F0502020204030204" pitchFamily="34" charset="0"/>
                <a:ea typeface="Calibri" panose="020F0502020204030204" pitchFamily="34" charset="0"/>
                <a:cs typeface="Times New Roman" panose="02020603050405020304" pitchFamily="18" charset="0"/>
              </a:rPr>
              <a:t> in the Caribbean.</a:t>
            </a:r>
            <a:endParaRPr lang="en-NL"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210407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defRPr/>
            </a:pPr>
            <a:r>
              <a:rPr lang="nl-NL" b="1" dirty="0">
                <a:solidFill>
                  <a:srgbClr val="00A7A2"/>
                </a:solidFill>
              </a:rPr>
              <a:t>VISION!!!</a:t>
            </a:r>
          </a:p>
        </p:txBody>
      </p:sp>
      <p:sp>
        <p:nvSpPr>
          <p:cNvPr id="80898" name="Rechthoek 3"/>
          <p:cNvSpPr>
            <a:spLocks noChangeArrowheads="1"/>
          </p:cNvSpPr>
          <p:nvPr/>
        </p:nvSpPr>
        <p:spPr bwMode="auto">
          <a:xfrm>
            <a:off x="1892300" y="1366838"/>
            <a:ext cx="3784600" cy="14594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73728" tIns="36864" rIns="73728" bIns="36864">
            <a:spAutoFit/>
          </a:bodyPr>
          <a:lstStyle/>
          <a:p>
            <a:pPr algn="ctr"/>
            <a:r>
              <a:rPr lang="nl-NL" b="1" dirty="0" err="1"/>
              <a:t>Jicho</a:t>
            </a:r>
            <a:r>
              <a:rPr lang="nl-NL" b="1" dirty="0"/>
              <a:t> la </a:t>
            </a:r>
            <a:r>
              <a:rPr lang="nl-NL" b="1" dirty="0" err="1"/>
              <a:t>mkubwa</a:t>
            </a:r>
            <a:r>
              <a:rPr lang="nl-NL" b="1" dirty="0"/>
              <a:t> ni </a:t>
            </a:r>
            <a:r>
              <a:rPr lang="nl-NL" b="1" dirty="0" err="1"/>
              <a:t>jicho</a:t>
            </a:r>
            <a:r>
              <a:rPr lang="nl-NL" b="1" dirty="0"/>
              <a:t> la tai</a:t>
            </a:r>
            <a:r>
              <a:rPr lang="nl-NL" dirty="0"/>
              <a:t>. (Swahili)  </a:t>
            </a:r>
          </a:p>
          <a:p>
            <a:endParaRPr lang="nl-NL" dirty="0"/>
          </a:p>
          <a:p>
            <a:endParaRPr lang="nl-NL" dirty="0"/>
          </a:p>
          <a:p>
            <a:pPr algn="ctr"/>
            <a:r>
              <a:rPr lang="nl-NL" dirty="0"/>
              <a:t>The </a:t>
            </a:r>
            <a:r>
              <a:rPr lang="nl-NL" dirty="0" err="1"/>
              <a:t>leader's</a:t>
            </a:r>
            <a:r>
              <a:rPr lang="nl-NL" dirty="0"/>
              <a:t> </a:t>
            </a:r>
            <a:r>
              <a:rPr lang="nl-NL" dirty="0" err="1"/>
              <a:t>eye</a:t>
            </a:r>
            <a:r>
              <a:rPr lang="nl-NL" dirty="0"/>
              <a:t> is like </a:t>
            </a:r>
            <a:r>
              <a:rPr lang="nl-NL" dirty="0" err="1"/>
              <a:t>an</a:t>
            </a:r>
            <a:r>
              <a:rPr lang="nl-NL" dirty="0"/>
              <a:t> </a:t>
            </a:r>
            <a:r>
              <a:rPr lang="nl-NL" dirty="0" err="1"/>
              <a:t>eagle's</a:t>
            </a:r>
            <a:r>
              <a:rPr lang="nl-NL" dirty="0"/>
              <a:t> </a:t>
            </a:r>
            <a:r>
              <a:rPr lang="nl-NL" dirty="0" err="1"/>
              <a:t>eye</a:t>
            </a:r>
            <a:endParaRPr lang="nl-NL" dirty="0"/>
          </a:p>
        </p:txBody>
      </p:sp>
      <p:pic>
        <p:nvPicPr>
          <p:cNvPr id="80899" name="Afbeelding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07812" y="2854678"/>
            <a:ext cx="3353576" cy="24793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98642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965200" y="304800"/>
            <a:ext cx="6090840" cy="839611"/>
          </a:xfrm>
          <a:extLst>
            <a:ext uri="{91240B29-F687-4f45-9708-019B960494DF}">
              <a14:hiddenLine xmlns="" xmlns:a14="http://schemas.microsoft.com/office/drawing/2010/main" w="12700">
                <a:solidFill>
                  <a:srgbClr val="000000"/>
                </a:solidFill>
                <a:miter lim="800000"/>
                <a:headEnd/>
                <a:tailEnd/>
              </a14:hiddenLine>
            </a:ext>
          </a:extLst>
        </p:spPr>
        <p:txBody>
          <a:bodyPr/>
          <a:lstStyle/>
          <a:p>
            <a:pPr defTabSz="328588">
              <a:defRPr/>
            </a:pPr>
            <a:r>
              <a:rPr lang="en-GB" sz="4800" dirty="0">
                <a:solidFill>
                  <a:srgbClr val="00A7A2"/>
                </a:solidFill>
                <a:latin typeface="Gill Sans" charset="0"/>
                <a:ea typeface="ヒラギノ角ゴ ProN W3" charset="0"/>
                <a:cs typeface="ヒラギノ角ゴ ProN W3" charset="0"/>
              </a:rPr>
              <a:t>Vision</a:t>
            </a:r>
          </a:p>
        </p:txBody>
      </p:sp>
      <p:sp>
        <p:nvSpPr>
          <p:cNvPr id="22530" name="Rectangle 3"/>
          <p:cNvSpPr>
            <a:spLocks noGrp="1" noChangeArrowheads="1"/>
          </p:cNvSpPr>
          <p:nvPr>
            <p:ph idx="1"/>
          </p:nvPr>
        </p:nvSpPr>
        <p:spPr>
          <a:xfrm>
            <a:off x="739180" y="1524000"/>
            <a:ext cx="6090840" cy="2662061"/>
          </a:xfrm>
        </p:spPr>
        <p:txBody>
          <a:bodyPr/>
          <a:lstStyle/>
          <a:p>
            <a:pPr eaLnBrk="1" hangingPunct="1"/>
            <a:r>
              <a:rPr lang="en-GB" sz="1700" dirty="0">
                <a:solidFill>
                  <a:srgbClr val="00A7A2"/>
                </a:solidFill>
                <a:latin typeface="Gill Sans" charset="0"/>
                <a:ea typeface="ヒラギノ角ゴ ProN W3" charset="-128"/>
              </a:rPr>
              <a:t>From Latin: </a:t>
            </a:r>
            <a:r>
              <a:rPr lang="en-GB" sz="1700" dirty="0" err="1">
                <a:solidFill>
                  <a:srgbClr val="00A7A2"/>
                </a:solidFill>
                <a:latin typeface="Gill Sans" charset="0"/>
                <a:ea typeface="ヒラギノ角ゴ ProN W3" charset="-128"/>
              </a:rPr>
              <a:t>vid</a:t>
            </a:r>
            <a:r>
              <a:rPr lang="en-US" sz="1700" dirty="0">
                <a:solidFill>
                  <a:srgbClr val="00A7A2"/>
                </a:solidFill>
                <a:latin typeface="Gill Sans" charset="0"/>
                <a:ea typeface="ヒラギノ角ゴ ProN W3" charset="-128"/>
              </a:rPr>
              <a:t>ē</a:t>
            </a:r>
            <a:r>
              <a:rPr lang="en-GB" sz="1700" dirty="0">
                <a:solidFill>
                  <a:srgbClr val="00A7A2"/>
                </a:solidFill>
                <a:latin typeface="Gill Sans" charset="0"/>
                <a:ea typeface="ヒラギノ角ゴ ProN W3" charset="-128"/>
              </a:rPr>
              <a:t>re, to see, to look out for</a:t>
            </a:r>
          </a:p>
          <a:p>
            <a:pPr eaLnBrk="1" hangingPunct="1"/>
            <a:r>
              <a:rPr lang="en-GB" sz="1700" dirty="0">
                <a:solidFill>
                  <a:srgbClr val="00A7A2"/>
                </a:solidFill>
                <a:latin typeface="Gill Sans" charset="0"/>
                <a:ea typeface="ヒラギノ角ゴ ProN W3" charset="-128"/>
              </a:rPr>
              <a:t>What do we want to be/become?</a:t>
            </a:r>
          </a:p>
          <a:p>
            <a:pPr eaLnBrk="1" hangingPunct="1"/>
            <a:r>
              <a:rPr lang="en-GB" sz="1700" dirty="0">
                <a:solidFill>
                  <a:srgbClr val="00A7A2"/>
                </a:solidFill>
                <a:latin typeface="Gill Sans" charset="0"/>
                <a:ea typeface="ヒラギノ角ゴ ProN W3" charset="-128"/>
              </a:rPr>
              <a:t>The companies vision declares the intention with regards </a:t>
            </a:r>
            <a:r>
              <a:rPr lang="en-GB" sz="1700" i="1" dirty="0">
                <a:solidFill>
                  <a:srgbClr val="00A7A2"/>
                </a:solidFill>
                <a:latin typeface="Gill Sans" charset="0"/>
                <a:ea typeface="ヒラギノ角ゴ ProN W3" charset="-128"/>
              </a:rPr>
              <a:t>the future</a:t>
            </a:r>
            <a:r>
              <a:rPr lang="en-GB" sz="1700" dirty="0">
                <a:solidFill>
                  <a:srgbClr val="00A7A2"/>
                </a:solidFill>
                <a:latin typeface="Gill Sans" charset="0"/>
                <a:ea typeface="ヒラギノ角ゴ ProN W3" charset="-128"/>
              </a:rPr>
              <a:t> it desires to create.</a:t>
            </a:r>
          </a:p>
          <a:p>
            <a:pPr eaLnBrk="1" hangingPunct="1"/>
            <a:r>
              <a:rPr lang="en-GB" sz="1700" dirty="0">
                <a:solidFill>
                  <a:srgbClr val="00A7A2"/>
                </a:solidFill>
                <a:latin typeface="Gill Sans" charset="0"/>
                <a:ea typeface="ヒラギノ角ゴ ProN W3" charset="-128"/>
              </a:rPr>
              <a:t>What the company is </a:t>
            </a:r>
            <a:r>
              <a:rPr lang="en-GB" sz="1700" i="1" dirty="0">
                <a:solidFill>
                  <a:srgbClr val="00A7A2"/>
                </a:solidFill>
                <a:latin typeface="Gill Sans" charset="0"/>
                <a:ea typeface="ヒラギノ角ゴ ProN W3" charset="-128"/>
              </a:rPr>
              <a:t>striving to achieve</a:t>
            </a:r>
            <a:r>
              <a:rPr lang="en-GB" sz="1700" dirty="0">
                <a:solidFill>
                  <a:srgbClr val="00A7A2"/>
                </a:solidFill>
                <a:latin typeface="Gill Sans" charset="0"/>
                <a:ea typeface="ヒラギノ角ゴ ProN W3" charset="-128"/>
              </a:rPr>
              <a:t>.</a:t>
            </a:r>
          </a:p>
          <a:p>
            <a:pPr eaLnBrk="1" hangingPunct="1"/>
            <a:r>
              <a:rPr lang="en-GB" sz="1700" dirty="0">
                <a:solidFill>
                  <a:srgbClr val="00A7A2"/>
                </a:solidFill>
                <a:latin typeface="Gill Sans" charset="0"/>
                <a:ea typeface="ヒラギノ角ゴ ProN W3" charset="-128"/>
              </a:rPr>
              <a:t>The vision should create a long-term motivational alignment between employees and the organization and generate social goodwill.</a:t>
            </a:r>
          </a:p>
          <a:p>
            <a:pPr eaLnBrk="1" hangingPunct="1"/>
            <a:r>
              <a:rPr lang="en-GB" sz="1700" dirty="0">
                <a:solidFill>
                  <a:srgbClr val="00A7A2"/>
                </a:solidFill>
                <a:latin typeface="Gill Sans" charset="0"/>
                <a:ea typeface="ヒラギノ角ゴ ProN W3" charset="-128"/>
              </a:rPr>
              <a:t>The vision describes </a:t>
            </a:r>
            <a:r>
              <a:rPr lang="en-GB" altLang="nl-NL" sz="1700" dirty="0">
                <a:solidFill>
                  <a:srgbClr val="00A7A2"/>
                </a:solidFill>
                <a:latin typeface="Gill Sans" charset="0"/>
                <a:ea typeface="ヒラギノ角ゴ ProN W3" charset="-128"/>
              </a:rPr>
              <a:t>“</a:t>
            </a:r>
            <a:r>
              <a:rPr lang="en-GB" altLang="ja-JP" sz="1700" i="1" dirty="0">
                <a:solidFill>
                  <a:srgbClr val="00A7A2"/>
                </a:solidFill>
                <a:latin typeface="Gill Sans" charset="0"/>
                <a:ea typeface="ヒラギノ角ゴ ProN W3" charset="-128"/>
              </a:rPr>
              <a:t>the end</a:t>
            </a:r>
            <a:r>
              <a:rPr lang="en-GB" altLang="nl-NL" sz="1700" dirty="0">
                <a:solidFill>
                  <a:srgbClr val="00A7A2"/>
                </a:solidFill>
                <a:latin typeface="Gill Sans" charset="0"/>
                <a:ea typeface="ヒラギノ角ゴ ProN W3" charset="-128"/>
              </a:rPr>
              <a:t>”</a:t>
            </a:r>
            <a:r>
              <a:rPr lang="en-GB" altLang="ja-JP" sz="1700" dirty="0">
                <a:solidFill>
                  <a:srgbClr val="00A7A2"/>
                </a:solidFill>
                <a:latin typeface="Gill Sans" charset="0"/>
                <a:ea typeface="ヒラギノ角ゴ ProN W3" charset="-128"/>
              </a:rPr>
              <a:t>, the </a:t>
            </a:r>
            <a:r>
              <a:rPr lang="en-GB" altLang="nl-NL" sz="1700" dirty="0">
                <a:solidFill>
                  <a:srgbClr val="00A7A2"/>
                </a:solidFill>
                <a:latin typeface="Gill Sans" charset="0"/>
                <a:ea typeface="ヒラギノ角ゴ ProN W3" charset="-128"/>
              </a:rPr>
              <a:t>“</a:t>
            </a:r>
            <a:r>
              <a:rPr lang="en-GB" altLang="ja-JP" sz="1700" dirty="0">
                <a:solidFill>
                  <a:srgbClr val="00A7A2"/>
                </a:solidFill>
                <a:latin typeface="Gill Sans" charset="0"/>
                <a:ea typeface="ヒラギノ角ゴ ProN W3" charset="-128"/>
              </a:rPr>
              <a:t>desired state</a:t>
            </a:r>
            <a:r>
              <a:rPr lang="en-GB" altLang="nl-NL" sz="1700" dirty="0">
                <a:solidFill>
                  <a:srgbClr val="00A7A2"/>
                </a:solidFill>
                <a:latin typeface="Gill Sans" charset="0"/>
                <a:ea typeface="ヒラギノ角ゴ ProN W3" charset="-128"/>
              </a:rPr>
              <a:t>”</a:t>
            </a:r>
            <a:r>
              <a:rPr lang="en-GB" altLang="ja-JP" sz="1700" dirty="0">
                <a:solidFill>
                  <a:srgbClr val="00A7A2"/>
                </a:solidFill>
                <a:latin typeface="Gill Sans" charset="0"/>
                <a:ea typeface="ヒラギノ角ゴ ProN W3" charset="-128"/>
              </a:rPr>
              <a:t>. </a:t>
            </a:r>
          </a:p>
          <a:p>
            <a:pPr eaLnBrk="1" hangingPunct="1"/>
            <a:r>
              <a:rPr lang="en-GB" sz="1700" dirty="0">
                <a:solidFill>
                  <a:srgbClr val="00A7A2"/>
                </a:solidFill>
                <a:latin typeface="Gill Sans" charset="0"/>
                <a:ea typeface="ヒラギノ角ゴ ProN W3" charset="-128"/>
              </a:rPr>
              <a:t>What IMPACT will you have on the lives of others.........</a:t>
            </a:r>
          </a:p>
        </p:txBody>
      </p:sp>
    </p:spTree>
    <p:extLst>
      <p:ext uri="{BB962C8B-B14F-4D97-AF65-F5344CB8AC3E}">
        <p14:creationId xmlns:p14="http://schemas.microsoft.com/office/powerpoint/2010/main" val="3564589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53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530">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2530">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530">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530">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2530">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253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ChangeArrowheads="1"/>
          </p:cNvSpPr>
          <p:nvPr>
            <p:ph type="title"/>
          </p:nvPr>
        </p:nvSpPr>
        <p:spPr>
          <a:xfrm>
            <a:off x="965200" y="228600"/>
            <a:ext cx="6090840" cy="791457"/>
          </a:xfrm>
          <a:extLst>
            <a:ext uri="{91240B29-F687-4f45-9708-019B960494DF}">
              <a14:hiddenLine xmlns:a14="http://schemas.microsoft.com/office/drawing/2010/main" xmlns="" w="12700">
                <a:solidFill>
                  <a:srgbClr val="000000"/>
                </a:solidFill>
                <a:miter lim="800000"/>
                <a:headEnd/>
                <a:tailEnd/>
              </a14:hiddenLine>
            </a:ext>
          </a:extLst>
        </p:spPr>
        <p:txBody>
          <a:bodyPr/>
          <a:lstStyle/>
          <a:p>
            <a:pPr defTabSz="328588">
              <a:defRPr/>
            </a:pPr>
            <a:r>
              <a:rPr lang="en-GB" sz="4800" dirty="0">
                <a:solidFill>
                  <a:srgbClr val="00A7A2"/>
                </a:solidFill>
                <a:latin typeface="Gill Sans" charset="0"/>
                <a:ea typeface="ヒラギノ角ゴ ProN W3" charset="0"/>
                <a:cs typeface="ヒラギノ角ゴ ProN W3" charset="0"/>
              </a:rPr>
              <a:t>Vision</a:t>
            </a:r>
          </a:p>
        </p:txBody>
      </p:sp>
      <p:sp>
        <p:nvSpPr>
          <p:cNvPr id="33794" name="Rectangle 3"/>
          <p:cNvSpPr>
            <a:spLocks noGrp="1" noChangeArrowheads="1"/>
          </p:cNvSpPr>
          <p:nvPr>
            <p:ph idx="1"/>
          </p:nvPr>
        </p:nvSpPr>
        <p:spPr>
          <a:xfrm>
            <a:off x="889000" y="1066800"/>
            <a:ext cx="6090840" cy="4114800"/>
          </a:xfrm>
        </p:spPr>
        <p:txBody>
          <a:bodyPr/>
          <a:lstStyle/>
          <a:p>
            <a:pPr marL="250796" indent="-250796" defTabSz="328588">
              <a:spcBef>
                <a:spcPts val="1043"/>
              </a:spcBef>
              <a:buNone/>
              <a:defRPr/>
            </a:pPr>
            <a:r>
              <a:rPr lang="en-GB" sz="1800" dirty="0">
                <a:solidFill>
                  <a:srgbClr val="00A7A2"/>
                </a:solidFill>
                <a:latin typeface="Gill Sans" charset="0"/>
                <a:ea typeface="ヒラギノ角ゴ ProN W3" charset="0"/>
                <a:cs typeface="ヒラギノ角ゴ ProN W3" charset="0"/>
              </a:rPr>
              <a:t>Three elements (CIA):</a:t>
            </a:r>
          </a:p>
          <a:p>
            <a:pPr marL="250796" indent="-250796" defTabSz="328588">
              <a:spcBef>
                <a:spcPts val="1043"/>
              </a:spcBef>
              <a:buNone/>
              <a:defRPr/>
            </a:pPr>
            <a:r>
              <a:rPr lang="en-GB" sz="1800" dirty="0">
                <a:solidFill>
                  <a:srgbClr val="00A7A2"/>
                </a:solidFill>
                <a:latin typeface="Gill Sans" charset="0"/>
                <a:ea typeface="ヒラギノ角ゴ ProN W3" charset="0"/>
                <a:cs typeface="ヒラギノ角ゴ ProN W3" charset="0"/>
              </a:rPr>
              <a:t>Charisma: 		     the </a:t>
            </a:r>
            <a:r>
              <a:rPr lang="en-GB" sz="1800" i="1" dirty="0">
                <a:solidFill>
                  <a:srgbClr val="00A7A2"/>
                </a:solidFill>
                <a:latin typeface="Gill Sans" charset="0"/>
                <a:ea typeface="ヒラギノ角ゴ ProN W3" charset="0"/>
                <a:cs typeface="ヒラギノ角ゴ ProN W3" charset="0"/>
              </a:rPr>
              <a:t>direction</a:t>
            </a:r>
            <a:r>
              <a:rPr lang="en-GB" sz="1800" dirty="0">
                <a:solidFill>
                  <a:srgbClr val="00A7A2"/>
                </a:solidFill>
                <a:latin typeface="Gill Sans" charset="0"/>
                <a:ea typeface="ヒラギノ角ゴ ProN W3" charset="0"/>
                <a:cs typeface="ヒラギノ角ゴ ProN W3" charset="0"/>
              </a:rPr>
              <a:t> we want to go for</a:t>
            </a:r>
          </a:p>
          <a:p>
            <a:pPr marL="250796" indent="-250796" defTabSz="328588">
              <a:spcBef>
                <a:spcPts val="1043"/>
              </a:spcBef>
              <a:buNone/>
              <a:defRPr/>
            </a:pPr>
            <a:r>
              <a:rPr lang="en-GB" sz="1800" dirty="0">
                <a:solidFill>
                  <a:srgbClr val="00A7A2"/>
                </a:solidFill>
                <a:latin typeface="Gill Sans" charset="0"/>
                <a:ea typeface="ヒラギノ角ゴ ProN W3" charset="0"/>
                <a:cs typeface="ヒラギノ角ゴ ProN W3" charset="0"/>
              </a:rPr>
              <a:t>                        	for the </a:t>
            </a:r>
            <a:r>
              <a:rPr lang="en-GB" sz="1800" i="1" dirty="0">
                <a:solidFill>
                  <a:srgbClr val="00A7A2"/>
                </a:solidFill>
                <a:latin typeface="Gill Sans" charset="0"/>
                <a:ea typeface="ヒラギノ角ゴ ProN W3" charset="0"/>
                <a:cs typeface="ヒラギノ角ゴ ProN W3" charset="0"/>
              </a:rPr>
              <a:t>clients,</a:t>
            </a:r>
            <a:r>
              <a:rPr lang="en-GB" sz="1800" dirty="0">
                <a:solidFill>
                  <a:srgbClr val="00A7A2"/>
                </a:solidFill>
                <a:latin typeface="Gill Sans" charset="0"/>
                <a:ea typeface="ヒラギノ角ゴ ProN W3" charset="0"/>
                <a:cs typeface="ヒラギノ角ゴ ProN W3" charset="0"/>
              </a:rPr>
              <a:t> </a:t>
            </a:r>
            <a:r>
              <a:rPr lang="nl-NL" sz="1800" dirty="0">
                <a:solidFill>
                  <a:srgbClr val="00A7A2"/>
                </a:solidFill>
                <a:latin typeface="Gill Sans" charset="0"/>
                <a:ea typeface="ヒラギノ角ゴ ProN W3" charset="0"/>
                <a:cs typeface="ヒラギノ角ゴ ProN W3" charset="0"/>
              </a:rPr>
              <a:t>the </a:t>
            </a:r>
            <a:r>
              <a:rPr lang="nl-NL" sz="1800" dirty="0" err="1">
                <a:solidFill>
                  <a:srgbClr val="00A7A2"/>
                </a:solidFill>
                <a:latin typeface="Gill Sans" charset="0"/>
                <a:ea typeface="ヒラギノ角ゴ ProN W3" charset="0"/>
                <a:cs typeface="ヒラギノ角ゴ ProN W3" charset="0"/>
              </a:rPr>
              <a:t>vision</a:t>
            </a:r>
            <a:r>
              <a:rPr lang="nl-NL" sz="1800" dirty="0">
                <a:solidFill>
                  <a:srgbClr val="00A7A2"/>
                </a:solidFill>
                <a:latin typeface="Gill Sans" charset="0"/>
                <a:ea typeface="ヒラギノ角ゴ ProN W3" charset="0"/>
                <a:cs typeface="ヒラギノ角ゴ ProN W3" charset="0"/>
              </a:rPr>
              <a:t> </a:t>
            </a:r>
            <a:r>
              <a:rPr lang="nl-NL" sz="1800" dirty="0" err="1">
                <a:solidFill>
                  <a:srgbClr val="00A7A2"/>
                </a:solidFill>
                <a:latin typeface="Gill Sans" charset="0"/>
                <a:ea typeface="ヒラギノ角ゴ ProN W3" charset="0"/>
                <a:cs typeface="ヒラギノ角ゴ ProN W3" charset="0"/>
              </a:rPr>
              <a:t>should</a:t>
            </a:r>
            <a:endParaRPr lang="nl-NL" sz="1800" dirty="0">
              <a:solidFill>
                <a:srgbClr val="00A7A2"/>
              </a:solidFill>
              <a:latin typeface="Gill Sans" charset="0"/>
              <a:ea typeface="ヒラギノ角ゴ ProN W3" charset="0"/>
              <a:cs typeface="ヒラギノ角ゴ ProN W3" charset="0"/>
            </a:endParaRPr>
          </a:p>
          <a:p>
            <a:pPr marL="250796" indent="-250796" defTabSz="328588">
              <a:spcBef>
                <a:spcPts val="1043"/>
              </a:spcBef>
              <a:buNone/>
              <a:defRPr/>
            </a:pPr>
            <a:r>
              <a:rPr lang="nl-NL" sz="1800" dirty="0">
                <a:solidFill>
                  <a:srgbClr val="00A7A2"/>
                </a:solidFill>
                <a:latin typeface="Gill Sans" charset="0"/>
                <a:ea typeface="ヒラギノ角ゴ ProN W3" charset="0"/>
                <a:cs typeface="ヒラギノ角ゴ ProN W3" charset="0"/>
              </a:rPr>
              <a:t>                        	</a:t>
            </a:r>
            <a:r>
              <a:rPr lang="nl-NL" sz="1800" dirty="0" err="1">
                <a:solidFill>
                  <a:srgbClr val="00A7A2"/>
                </a:solidFill>
                <a:latin typeface="Gill Sans" charset="0"/>
                <a:ea typeface="ヒラギノ角ゴ ProN W3" charset="0"/>
                <a:cs typeface="ヒラギノ角ゴ ProN W3" charset="0"/>
              </a:rPr>
              <a:t>appeal</a:t>
            </a:r>
            <a:r>
              <a:rPr lang="nl-NL" sz="1800" dirty="0">
                <a:solidFill>
                  <a:srgbClr val="00A7A2"/>
                </a:solidFill>
                <a:latin typeface="Gill Sans" charset="0"/>
                <a:ea typeface="ヒラギノ角ゴ ProN W3" charset="0"/>
                <a:cs typeface="ヒラギノ角ゴ ProN W3" charset="0"/>
              </a:rPr>
              <a:t> to all </a:t>
            </a:r>
            <a:r>
              <a:rPr lang="nl-NL" sz="1800" dirty="0" err="1">
                <a:solidFill>
                  <a:srgbClr val="00A7A2"/>
                </a:solidFill>
                <a:latin typeface="Gill Sans" charset="0"/>
                <a:ea typeface="ヒラギノ角ゴ ProN W3" charset="0"/>
                <a:cs typeface="ヒラギノ角ゴ ProN W3" charset="0"/>
              </a:rPr>
              <a:t>stakeholders</a:t>
            </a:r>
            <a:endParaRPr lang="en-GB" sz="1800" dirty="0">
              <a:solidFill>
                <a:srgbClr val="00A7A2"/>
              </a:solidFill>
              <a:latin typeface="Gill Sans" charset="0"/>
              <a:ea typeface="ヒラギノ角ゴ ProN W3" charset="0"/>
              <a:cs typeface="ヒラギノ角ゴ ProN W3" charset="0"/>
            </a:endParaRPr>
          </a:p>
          <a:p>
            <a:pPr marL="250796" indent="-250796" defTabSz="328588">
              <a:spcBef>
                <a:spcPts val="1043"/>
              </a:spcBef>
              <a:buNone/>
              <a:defRPr/>
            </a:pPr>
            <a:r>
              <a:rPr lang="en-GB" sz="1800" dirty="0">
                <a:solidFill>
                  <a:srgbClr val="00A7A2"/>
                </a:solidFill>
                <a:latin typeface="Gill Sans" charset="0"/>
                <a:ea typeface="ヒラギノ角ゴ ProN W3" charset="0"/>
                <a:cs typeface="ヒラギノ角ゴ ProN W3" charset="0"/>
              </a:rPr>
              <a:t>Inspiration: 		clear focus for the </a:t>
            </a:r>
            <a:r>
              <a:rPr lang="en-GB" sz="1800" i="1" dirty="0">
                <a:solidFill>
                  <a:srgbClr val="00A7A2"/>
                </a:solidFill>
                <a:latin typeface="Gill Sans" charset="0"/>
                <a:ea typeface="ヒラギノ角ゴ ProN W3" charset="0"/>
                <a:cs typeface="ヒラギノ角ゴ ProN W3" charset="0"/>
              </a:rPr>
              <a:t>employees</a:t>
            </a:r>
            <a:r>
              <a:rPr lang="en-GB" sz="1800" dirty="0">
                <a:solidFill>
                  <a:srgbClr val="00A7A2"/>
                </a:solidFill>
                <a:latin typeface="Gill Sans" charset="0"/>
                <a:ea typeface="ヒラギノ角ゴ ProN W3" charset="0"/>
                <a:cs typeface="ヒラギノ角ゴ ProN W3" charset="0"/>
              </a:rPr>
              <a:t>, </a:t>
            </a:r>
            <a:r>
              <a:rPr lang="nl-NL" sz="1800" dirty="0" err="1">
                <a:solidFill>
                  <a:srgbClr val="00A7A2"/>
                </a:solidFill>
                <a:latin typeface="Gill Sans" charset="0"/>
                <a:ea typeface="ヒラギノ角ゴ ProN W3" charset="0"/>
                <a:cs typeface="ヒラギノ角ゴ ProN W3" charset="0"/>
              </a:rPr>
              <a:t>it</a:t>
            </a:r>
            <a:r>
              <a:rPr lang="nl-NL" sz="1800" dirty="0">
                <a:solidFill>
                  <a:srgbClr val="00A7A2"/>
                </a:solidFill>
                <a:latin typeface="Gill Sans" charset="0"/>
                <a:ea typeface="ヒラギノ角ゴ ProN W3" charset="0"/>
                <a:cs typeface="ヒラギノ角ゴ ProN W3" charset="0"/>
              </a:rPr>
              <a:t> </a:t>
            </a:r>
          </a:p>
          <a:p>
            <a:pPr marL="250796" indent="-250796" defTabSz="328588">
              <a:spcBef>
                <a:spcPts val="1043"/>
              </a:spcBef>
              <a:buNone/>
              <a:defRPr/>
            </a:pPr>
            <a:r>
              <a:rPr lang="nl-NL" sz="1800" dirty="0">
                <a:solidFill>
                  <a:srgbClr val="00A7A2"/>
                </a:solidFill>
                <a:latin typeface="Gill Sans" charset="0"/>
                <a:ea typeface="ヒラギノ角ゴ ProN W3" charset="0"/>
                <a:cs typeface="ヒラギノ角ゴ ProN W3" charset="0"/>
              </a:rPr>
              <a:t>						</a:t>
            </a:r>
            <a:r>
              <a:rPr lang="nl-NL" sz="1800" dirty="0" err="1">
                <a:solidFill>
                  <a:srgbClr val="00A7A2"/>
                </a:solidFill>
                <a:latin typeface="Gill Sans" charset="0"/>
                <a:ea typeface="ヒラギノ角ゴ ProN W3" charset="0"/>
                <a:cs typeface="ヒラギノ角ゴ ProN W3" charset="0"/>
              </a:rPr>
              <a:t>should</a:t>
            </a:r>
            <a:r>
              <a:rPr lang="nl-NL" sz="1800" dirty="0">
                <a:solidFill>
                  <a:srgbClr val="00A7A2"/>
                </a:solidFill>
                <a:latin typeface="Gill Sans" charset="0"/>
                <a:ea typeface="ヒラギノ角ゴ ProN W3" charset="0"/>
                <a:cs typeface="ヒラギノ角ゴ ProN W3" charset="0"/>
              </a:rPr>
              <a:t> </a:t>
            </a:r>
            <a:r>
              <a:rPr lang="nl-NL" sz="1800" dirty="0" err="1">
                <a:solidFill>
                  <a:srgbClr val="00A7A2"/>
                </a:solidFill>
                <a:latin typeface="Gill Sans" charset="0"/>
                <a:ea typeface="ヒラギノ角ゴ ProN W3" charset="0"/>
                <a:cs typeface="ヒラギノ角ゴ ProN W3" charset="0"/>
              </a:rPr>
              <a:t>inspire</a:t>
            </a:r>
            <a:r>
              <a:rPr lang="nl-NL" sz="1800" dirty="0">
                <a:solidFill>
                  <a:srgbClr val="00A7A2"/>
                </a:solidFill>
                <a:latin typeface="Gill Sans" charset="0"/>
                <a:ea typeface="ヒラギノ角ゴ ProN W3" charset="0"/>
                <a:cs typeface="ヒラギノ角ゴ ProN W3" charset="0"/>
              </a:rPr>
              <a:t> and touch </a:t>
            </a:r>
            <a:r>
              <a:rPr lang="nl-NL" sz="1800" dirty="0" err="1">
                <a:solidFill>
                  <a:srgbClr val="00A7A2"/>
                </a:solidFill>
                <a:latin typeface="Gill Sans" charset="0"/>
                <a:ea typeface="ヒラギノ角ゴ ProN W3" charset="0"/>
                <a:cs typeface="ヒラギノ角ゴ ProN W3" charset="0"/>
              </a:rPr>
              <a:t>staff</a:t>
            </a:r>
            <a:r>
              <a:rPr lang="nl-NL" sz="1800" dirty="0">
                <a:solidFill>
                  <a:srgbClr val="00A7A2"/>
                </a:solidFill>
                <a:latin typeface="Gill Sans" charset="0"/>
                <a:ea typeface="ヒラギノ角ゴ ProN W3" charset="0"/>
                <a:cs typeface="ヒラギノ角ゴ ProN W3" charset="0"/>
              </a:rPr>
              <a:t> and</a:t>
            </a:r>
          </a:p>
          <a:p>
            <a:pPr marL="250796" indent="-250796" defTabSz="328588">
              <a:spcBef>
                <a:spcPts val="1043"/>
              </a:spcBef>
              <a:buNone/>
              <a:defRPr/>
            </a:pPr>
            <a:r>
              <a:rPr lang="nl-NL" sz="1800" dirty="0">
                <a:solidFill>
                  <a:srgbClr val="00A7A2"/>
                </a:solidFill>
                <a:latin typeface="Gill Sans" charset="0"/>
                <a:ea typeface="ヒラギノ角ゴ ProN W3" charset="0"/>
                <a:cs typeface="ヒラギノ角ゴ ProN W3" charset="0"/>
              </a:rPr>
              <a:t>					     </a:t>
            </a:r>
            <a:r>
              <a:rPr lang="nl-NL" sz="1800" dirty="0" err="1">
                <a:solidFill>
                  <a:srgbClr val="00A7A2"/>
                </a:solidFill>
                <a:latin typeface="Gill Sans" charset="0"/>
                <a:ea typeface="ヒラギノ角ゴ ProN W3" charset="0"/>
                <a:cs typeface="ヒラギノ角ゴ ProN W3" charset="0"/>
              </a:rPr>
              <a:t>make</a:t>
            </a:r>
            <a:r>
              <a:rPr lang="nl-NL" sz="1800" dirty="0">
                <a:solidFill>
                  <a:srgbClr val="00A7A2"/>
                </a:solidFill>
                <a:latin typeface="Gill Sans" charset="0"/>
                <a:ea typeface="ヒラギノ角ゴ ProN W3" charset="0"/>
                <a:cs typeface="ヒラギノ角ゴ ProN W3" charset="0"/>
              </a:rPr>
              <a:t> </a:t>
            </a:r>
            <a:r>
              <a:rPr lang="nl-NL" sz="1800" dirty="0" err="1">
                <a:solidFill>
                  <a:srgbClr val="00A7A2"/>
                </a:solidFill>
                <a:latin typeface="Gill Sans" charset="0"/>
                <a:ea typeface="ヒラギノ角ゴ ProN W3" charset="0"/>
                <a:cs typeface="ヒラギノ角ゴ ProN W3" charset="0"/>
              </a:rPr>
              <a:t>them</a:t>
            </a:r>
            <a:r>
              <a:rPr lang="nl-NL" sz="1800" dirty="0">
                <a:solidFill>
                  <a:srgbClr val="00A7A2"/>
                </a:solidFill>
                <a:latin typeface="Gill Sans" charset="0"/>
                <a:ea typeface="ヒラギノ角ゴ ProN W3" charset="0"/>
                <a:cs typeface="ヒラギノ角ゴ ProN W3" charset="0"/>
              </a:rPr>
              <a:t> move and </a:t>
            </a:r>
            <a:r>
              <a:rPr lang="nl-NL" sz="1800" dirty="0" err="1">
                <a:solidFill>
                  <a:srgbClr val="00A7A2"/>
                </a:solidFill>
                <a:latin typeface="Gill Sans" charset="0"/>
                <a:ea typeface="ヒラギノ角ゴ ProN W3" charset="0"/>
                <a:cs typeface="ヒラギノ角ゴ ProN W3" charset="0"/>
              </a:rPr>
              <a:t>ready</a:t>
            </a:r>
            <a:r>
              <a:rPr lang="nl-NL" sz="1800" dirty="0">
                <a:solidFill>
                  <a:srgbClr val="00A7A2"/>
                </a:solidFill>
                <a:latin typeface="Gill Sans" charset="0"/>
                <a:ea typeface="ヒラギノ角ゴ ProN W3" charset="0"/>
                <a:cs typeface="ヒラギノ角ゴ ProN W3" charset="0"/>
              </a:rPr>
              <a:t> </a:t>
            </a:r>
            <a:r>
              <a:rPr lang="nl-NL" sz="1800" dirty="0" err="1">
                <a:solidFill>
                  <a:srgbClr val="00A7A2"/>
                </a:solidFill>
                <a:latin typeface="Gill Sans" charset="0"/>
                <a:ea typeface="ヒラギノ角ゴ ProN W3" charset="0"/>
                <a:cs typeface="ヒラギノ角ゴ ProN W3" charset="0"/>
              </a:rPr>
              <a:t>for</a:t>
            </a:r>
            <a:r>
              <a:rPr lang="nl-NL" sz="1800" dirty="0">
                <a:solidFill>
                  <a:srgbClr val="00A7A2"/>
                </a:solidFill>
                <a:latin typeface="Gill Sans" charset="0"/>
                <a:ea typeface="ヒラギノ角ゴ ProN W3" charset="0"/>
                <a:cs typeface="ヒラギノ角ゴ ProN W3" charset="0"/>
              </a:rPr>
              <a:t> </a:t>
            </a:r>
            <a:r>
              <a:rPr lang="nl-NL" sz="1800" dirty="0" err="1">
                <a:solidFill>
                  <a:srgbClr val="00A7A2"/>
                </a:solidFill>
                <a:latin typeface="Gill Sans" charset="0"/>
                <a:ea typeface="ヒラギノ角ゴ ProN W3" charset="0"/>
                <a:cs typeface="ヒラギノ角ゴ ProN W3" charset="0"/>
              </a:rPr>
              <a:t>change</a:t>
            </a:r>
            <a:endParaRPr lang="en-GB" sz="1800" dirty="0">
              <a:solidFill>
                <a:srgbClr val="00A7A2"/>
              </a:solidFill>
              <a:latin typeface="Gill Sans" charset="0"/>
              <a:ea typeface="ヒラギノ角ゴ ProN W3" charset="0"/>
              <a:cs typeface="ヒラギノ角ゴ ProN W3" charset="0"/>
            </a:endParaRPr>
          </a:p>
          <a:p>
            <a:pPr marL="250796" indent="-250796" defTabSz="328588">
              <a:spcBef>
                <a:spcPts val="1043"/>
              </a:spcBef>
              <a:buNone/>
              <a:defRPr/>
            </a:pPr>
            <a:r>
              <a:rPr lang="en-GB" sz="1800" dirty="0">
                <a:solidFill>
                  <a:srgbClr val="00A7A2"/>
                </a:solidFill>
                <a:latin typeface="Gill Sans" charset="0"/>
                <a:ea typeface="ヒラギノ角ゴ ProN W3" charset="0"/>
                <a:cs typeface="ヒラギノ角ゴ ProN W3" charset="0"/>
              </a:rPr>
              <a:t>Ambition: 		      </a:t>
            </a:r>
            <a:r>
              <a:rPr lang="nl-NL" sz="1800" dirty="0" err="1">
                <a:solidFill>
                  <a:srgbClr val="00A7A2"/>
                </a:solidFill>
                <a:latin typeface="Gill Sans" charset="0"/>
                <a:ea typeface="ヒラギノ角ゴ ProN W3" charset="0"/>
                <a:cs typeface="ヒラギノ角ゴ ProN W3" charset="0"/>
              </a:rPr>
              <a:t>it</a:t>
            </a:r>
            <a:r>
              <a:rPr lang="nl-NL" sz="1800" dirty="0">
                <a:solidFill>
                  <a:srgbClr val="00A7A2"/>
                </a:solidFill>
                <a:latin typeface="Gill Sans" charset="0"/>
                <a:ea typeface="ヒラギノ角ゴ ProN W3" charset="0"/>
                <a:cs typeface="ヒラギノ角ゴ ProN W3" charset="0"/>
              </a:rPr>
              <a:t> </a:t>
            </a:r>
            <a:r>
              <a:rPr lang="nl-NL" sz="1800" dirty="0" err="1">
                <a:solidFill>
                  <a:srgbClr val="00A7A2"/>
                </a:solidFill>
                <a:latin typeface="Gill Sans" charset="0"/>
                <a:ea typeface="ヒラギノ角ゴ ProN W3" charset="0"/>
                <a:cs typeface="ヒラギノ角ゴ ProN W3" charset="0"/>
              </a:rPr>
              <a:t>should</a:t>
            </a:r>
            <a:r>
              <a:rPr lang="nl-NL" sz="1800" dirty="0">
                <a:solidFill>
                  <a:srgbClr val="00A7A2"/>
                </a:solidFill>
                <a:latin typeface="Gill Sans" charset="0"/>
                <a:ea typeface="ヒラギノ角ゴ ProN W3" charset="0"/>
                <a:cs typeface="ヒラギノ角ゴ ProN W3" charset="0"/>
              </a:rPr>
              <a:t> </a:t>
            </a:r>
            <a:r>
              <a:rPr lang="nl-NL" sz="1800" dirty="0" err="1">
                <a:solidFill>
                  <a:srgbClr val="00A7A2"/>
                </a:solidFill>
                <a:latin typeface="Gill Sans" charset="0"/>
                <a:ea typeface="ヒラギノ角ゴ ProN W3" charset="0"/>
                <a:cs typeface="ヒラギノ角ゴ ProN W3" charset="0"/>
              </a:rPr>
              <a:t>reflect</a:t>
            </a:r>
            <a:r>
              <a:rPr lang="nl-NL" sz="1800" dirty="0">
                <a:solidFill>
                  <a:srgbClr val="00A7A2"/>
                </a:solidFill>
                <a:latin typeface="Gill Sans" charset="0"/>
                <a:ea typeface="ヒラギノ角ゴ ProN W3" charset="0"/>
                <a:cs typeface="ヒラギノ角ゴ ProN W3" charset="0"/>
              </a:rPr>
              <a:t> the </a:t>
            </a:r>
            <a:r>
              <a:rPr lang="nl-NL" sz="1800" dirty="0" err="1">
                <a:solidFill>
                  <a:srgbClr val="00A7A2"/>
                </a:solidFill>
                <a:latin typeface="Gill Sans" charset="0"/>
                <a:ea typeface="ヒラギノ角ゴ ProN W3" charset="0"/>
                <a:cs typeface="ヒラギノ角ゴ ProN W3" charset="0"/>
              </a:rPr>
              <a:t>dreams</a:t>
            </a:r>
            <a:r>
              <a:rPr lang="nl-NL" sz="1800" dirty="0">
                <a:solidFill>
                  <a:srgbClr val="00A7A2"/>
                </a:solidFill>
                <a:latin typeface="Gill Sans" charset="0"/>
                <a:ea typeface="ヒラギノ角ゴ ProN W3" charset="0"/>
                <a:cs typeface="ヒラギノ角ゴ ProN W3" charset="0"/>
              </a:rPr>
              <a:t>, </a:t>
            </a:r>
            <a:r>
              <a:rPr lang="nl-NL" sz="1800" dirty="0" err="1">
                <a:solidFill>
                  <a:srgbClr val="00A7A2"/>
                </a:solidFill>
                <a:latin typeface="Gill Sans" charset="0"/>
                <a:ea typeface="ヒラギノ角ゴ ProN W3" charset="0"/>
                <a:cs typeface="ヒラギノ角ゴ ProN W3" charset="0"/>
              </a:rPr>
              <a:t>passion</a:t>
            </a:r>
            <a:endParaRPr lang="nl-NL" sz="1800" dirty="0">
              <a:solidFill>
                <a:srgbClr val="00A7A2"/>
              </a:solidFill>
              <a:latin typeface="Gill Sans" charset="0"/>
              <a:ea typeface="ヒラギノ角ゴ ProN W3" charset="0"/>
              <a:cs typeface="ヒラギノ角ゴ ProN W3" charset="0"/>
            </a:endParaRPr>
          </a:p>
          <a:p>
            <a:pPr marL="250796" indent="-250796" defTabSz="328588">
              <a:spcBef>
                <a:spcPts val="1043"/>
              </a:spcBef>
              <a:buNone/>
              <a:defRPr/>
            </a:pPr>
            <a:r>
              <a:rPr lang="nl-NL" sz="1800" dirty="0">
                <a:solidFill>
                  <a:srgbClr val="00A7A2"/>
                </a:solidFill>
                <a:latin typeface="Gill Sans" charset="0"/>
                <a:ea typeface="ヒラギノ角ゴ ProN W3" charset="0"/>
                <a:cs typeface="ヒラギノ角ゴ ProN W3" charset="0"/>
              </a:rPr>
              <a:t>						and </a:t>
            </a:r>
            <a:r>
              <a:rPr lang="nl-NL" sz="1800" dirty="0" err="1">
                <a:solidFill>
                  <a:srgbClr val="00A7A2"/>
                </a:solidFill>
                <a:latin typeface="Gill Sans" charset="0"/>
                <a:ea typeface="ヒラギノ角ゴ ProN W3" charset="0"/>
                <a:cs typeface="ヒラギノ角ゴ ProN W3" charset="0"/>
              </a:rPr>
              <a:t>desires</a:t>
            </a:r>
            <a:r>
              <a:rPr lang="nl-NL" sz="1800" dirty="0">
                <a:solidFill>
                  <a:srgbClr val="00A7A2"/>
                </a:solidFill>
                <a:latin typeface="Gill Sans" charset="0"/>
                <a:ea typeface="ヒラギノ角ゴ ProN W3" charset="0"/>
                <a:cs typeface="ヒラギノ角ゴ ProN W3" charset="0"/>
              </a:rPr>
              <a:t> of </a:t>
            </a:r>
            <a:r>
              <a:rPr lang="nl-NL" sz="1800" dirty="0" err="1">
                <a:solidFill>
                  <a:srgbClr val="00A7A2"/>
                </a:solidFill>
                <a:latin typeface="Gill Sans" charset="0"/>
                <a:ea typeface="ヒラギノ角ゴ ProN W3" charset="0"/>
                <a:cs typeface="ヒラギノ角ゴ ProN W3" charset="0"/>
              </a:rPr>
              <a:t>people</a:t>
            </a:r>
            <a:r>
              <a:rPr lang="nl-NL" sz="1800" dirty="0">
                <a:solidFill>
                  <a:srgbClr val="00A7A2"/>
                </a:solidFill>
                <a:latin typeface="Gill Sans" charset="0"/>
                <a:ea typeface="ヒラギノ角ゴ ProN W3" charset="0"/>
                <a:cs typeface="ヒラギノ角ゴ ProN W3" charset="0"/>
              </a:rPr>
              <a:t>, </a:t>
            </a:r>
            <a:r>
              <a:rPr lang="en-GB" sz="1800" b="1" dirty="0">
                <a:solidFill>
                  <a:srgbClr val="00A7A2"/>
                </a:solidFill>
                <a:latin typeface="Gill Sans" charset="0"/>
                <a:ea typeface="ヒラギノ角ゴ ProN W3" charset="0"/>
                <a:cs typeface="ヒラギノ角ゴ ProN W3" charset="0"/>
              </a:rPr>
              <a:t>long term</a:t>
            </a:r>
          </a:p>
          <a:p>
            <a:pPr marL="250796" indent="-250796" defTabSz="328588">
              <a:spcBef>
                <a:spcPts val="1043"/>
              </a:spcBef>
              <a:buNone/>
              <a:defRPr/>
            </a:pPr>
            <a:r>
              <a:rPr lang="en-GB" sz="1800" b="1" dirty="0">
                <a:solidFill>
                  <a:srgbClr val="00A7A2"/>
                </a:solidFill>
                <a:latin typeface="Gill Sans" charset="0"/>
                <a:ea typeface="ヒラギノ角ゴ ProN W3" charset="0"/>
                <a:cs typeface="ヒラギノ角ゴ ProN W3" charset="0"/>
              </a:rPr>
              <a:t>						objective to strive for</a:t>
            </a:r>
            <a:r>
              <a:rPr lang="en-GB" sz="1800" dirty="0">
                <a:solidFill>
                  <a:srgbClr val="00A7A2"/>
                </a:solidFill>
                <a:latin typeface="Gill Sans" charset="0"/>
                <a:ea typeface="ヒラギノ角ゴ ProN W3" charset="0"/>
                <a:cs typeface="ヒラギノ角ゴ ProN W3" charset="0"/>
              </a:rPr>
              <a:t>.</a:t>
            </a:r>
          </a:p>
        </p:txBody>
      </p:sp>
    </p:spTree>
    <p:extLst>
      <p:ext uri="{BB962C8B-B14F-4D97-AF65-F5344CB8AC3E}">
        <p14:creationId xmlns:p14="http://schemas.microsoft.com/office/powerpoint/2010/main" val="4293214358"/>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solidFill>
                  <a:srgbClr val="00A7A2"/>
                </a:solidFill>
              </a:rPr>
              <a:t>WYCCF Vision</a:t>
            </a:r>
          </a:p>
        </p:txBody>
      </p:sp>
      <p:sp>
        <p:nvSpPr>
          <p:cNvPr id="4" name="Rechthoek 3"/>
          <p:cNvSpPr/>
          <p:nvPr/>
        </p:nvSpPr>
        <p:spPr>
          <a:xfrm>
            <a:off x="1193800" y="1447800"/>
            <a:ext cx="5232400" cy="3693319"/>
          </a:xfrm>
          <a:prstGeom prst="rect">
            <a:avLst/>
          </a:prstGeom>
        </p:spPr>
        <p:txBody>
          <a:bodyPr wrap="square">
            <a:spAutoFit/>
          </a:bodyPr>
          <a:lstStyle/>
          <a:p>
            <a:r>
              <a:rPr lang="en-GB" dirty="0">
                <a:solidFill>
                  <a:srgbClr val="00A7A2"/>
                </a:solidFill>
              </a:rPr>
              <a:t> </a:t>
            </a:r>
            <a:r>
              <a:rPr lang="en-GB" b="1" dirty="0">
                <a:solidFill>
                  <a:srgbClr val="00A7A2"/>
                </a:solidFill>
              </a:rPr>
              <a:t>Vision:</a:t>
            </a:r>
          </a:p>
          <a:p>
            <a:endParaRPr lang="en-GB" b="1" dirty="0">
              <a:solidFill>
                <a:srgbClr val="00A7A2"/>
              </a:solidFill>
            </a:endParaRPr>
          </a:p>
          <a:p>
            <a:r>
              <a:rPr lang="en-GB" dirty="0">
                <a:solidFill>
                  <a:srgbClr val="00A7A2"/>
                </a:solidFill>
              </a:rPr>
              <a:t>“The White and Yellow Cross Care Foundation strives to deliver sustainable trusted CARE. We</a:t>
            </a:r>
          </a:p>
          <a:p>
            <a:r>
              <a:rPr lang="en-GB" dirty="0">
                <a:solidFill>
                  <a:srgbClr val="00A7A2"/>
                </a:solidFill>
              </a:rPr>
              <a:t>want to identify and fulfil prevention, cure and care needs on </a:t>
            </a:r>
            <a:r>
              <a:rPr lang="en-GB" dirty="0" err="1">
                <a:solidFill>
                  <a:srgbClr val="00A7A2"/>
                </a:solidFill>
              </a:rPr>
              <a:t>Sint</a:t>
            </a:r>
            <a:r>
              <a:rPr lang="en-GB" dirty="0">
                <a:solidFill>
                  <a:srgbClr val="00A7A2"/>
                </a:solidFill>
              </a:rPr>
              <a:t> Maarten, for our residents and</a:t>
            </a:r>
          </a:p>
          <a:p>
            <a:r>
              <a:rPr lang="en-GB" dirty="0">
                <a:solidFill>
                  <a:srgbClr val="00A7A2"/>
                </a:solidFill>
              </a:rPr>
              <a:t>those of surrounding islands. This evolving and diverse environment offers career and personal</a:t>
            </a:r>
          </a:p>
          <a:p>
            <a:r>
              <a:rPr lang="en-GB" dirty="0">
                <a:solidFill>
                  <a:srgbClr val="00A7A2"/>
                </a:solidFill>
              </a:rPr>
              <a:t>development opportunities to our committed employees.”</a:t>
            </a:r>
          </a:p>
          <a:p>
            <a:endParaRPr lang="en-GB" dirty="0">
              <a:solidFill>
                <a:srgbClr val="00A7A2"/>
              </a:solidFill>
            </a:endParaRPr>
          </a:p>
          <a:p>
            <a:r>
              <a:rPr lang="en-GB" dirty="0">
                <a:solidFill>
                  <a:srgbClr val="00A7A2"/>
                </a:solidFill>
              </a:rPr>
              <a:t>CIA?  Direction for clients? Inspiration for staff? Ambitious?</a:t>
            </a:r>
          </a:p>
        </p:txBody>
      </p:sp>
    </p:spTree>
    <p:extLst>
      <p:ext uri="{BB962C8B-B14F-4D97-AF65-F5344CB8AC3E}">
        <p14:creationId xmlns:p14="http://schemas.microsoft.com/office/powerpoint/2010/main" val="1299309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9579C-87BB-1FED-11E7-92B5F6A3035D}"/>
              </a:ext>
            </a:extLst>
          </p:cNvPr>
          <p:cNvSpPr>
            <a:spLocks noGrp="1"/>
          </p:cNvSpPr>
          <p:nvPr>
            <p:ph type="title"/>
          </p:nvPr>
        </p:nvSpPr>
        <p:spPr/>
        <p:txBody>
          <a:bodyPr/>
          <a:lstStyle/>
          <a:p>
            <a:r>
              <a:rPr lang="en-NL" dirty="0">
                <a:solidFill>
                  <a:srgbClr val="0FCBC2"/>
                </a:solidFill>
              </a:rPr>
              <a:t>Saba Cares</a:t>
            </a:r>
          </a:p>
        </p:txBody>
      </p:sp>
      <p:sp>
        <p:nvSpPr>
          <p:cNvPr id="3" name="Content Placeholder 2">
            <a:extLst>
              <a:ext uri="{FF2B5EF4-FFF2-40B4-BE49-F238E27FC236}">
                <a16:creationId xmlns:a16="http://schemas.microsoft.com/office/drawing/2014/main" id="{B60CEEFD-C12F-252C-C982-FF0521A052CC}"/>
              </a:ext>
            </a:extLst>
          </p:cNvPr>
          <p:cNvSpPr>
            <a:spLocks noGrp="1"/>
          </p:cNvSpPr>
          <p:nvPr>
            <p:ph idx="1"/>
          </p:nvPr>
        </p:nvSpPr>
        <p:spPr>
          <a:xfrm>
            <a:off x="1422400" y="1244601"/>
            <a:ext cx="5768340" cy="3520193"/>
          </a:xfrm>
        </p:spPr>
        <p:txBody>
          <a:bodyPr/>
          <a:lstStyle/>
          <a:p>
            <a:pPr marL="0" indent="0">
              <a:buNone/>
            </a:pPr>
            <a:endParaRPr lang="en-GB" dirty="0">
              <a:solidFill>
                <a:srgbClr val="0FCBC2"/>
              </a:solidFill>
            </a:endParaRPr>
          </a:p>
          <a:p>
            <a:pPr marL="0" indent="0">
              <a:buNone/>
            </a:pPr>
            <a:r>
              <a:rPr lang="en-GB" sz="1800" dirty="0">
                <a:solidFill>
                  <a:srgbClr val="0FCBC2"/>
                </a:solidFill>
              </a:rPr>
              <a:t>Vision: </a:t>
            </a:r>
          </a:p>
          <a:p>
            <a:pPr marL="0" indent="0">
              <a:buNone/>
            </a:pPr>
            <a:endParaRPr lang="en-GB" sz="1800" dirty="0">
              <a:solidFill>
                <a:srgbClr val="0FCBC2"/>
              </a:solidFill>
            </a:endParaRPr>
          </a:p>
          <a:p>
            <a:pPr marL="0" indent="0">
              <a:buNone/>
            </a:pPr>
            <a:r>
              <a:rPr lang="en-GB" sz="1800" dirty="0">
                <a:solidFill>
                  <a:srgbClr val="0FCBC2"/>
                </a:solidFill>
              </a:rPr>
              <a:t>Saba Cares strives to deliver care that is trusted and sustainable. This diverse environment offers professional development for our employees. We are committed because we care.</a:t>
            </a:r>
          </a:p>
          <a:p>
            <a:pPr marL="0" indent="0">
              <a:buNone/>
            </a:pPr>
            <a:endParaRPr lang="en-GB" sz="1800" dirty="0">
              <a:solidFill>
                <a:srgbClr val="0FCBC2"/>
              </a:solidFill>
            </a:endParaRPr>
          </a:p>
          <a:p>
            <a:pPr marL="0" indent="0">
              <a:buNone/>
            </a:pPr>
            <a:r>
              <a:rPr lang="en-GB" sz="2000" dirty="0">
                <a:solidFill>
                  <a:srgbClr val="00A7A2"/>
                </a:solidFill>
              </a:rPr>
              <a:t>CIA?  Direction for clients? Inspiration for staff? Ambitious?</a:t>
            </a:r>
          </a:p>
          <a:p>
            <a:endParaRPr lang="en-NL" dirty="0"/>
          </a:p>
        </p:txBody>
      </p:sp>
    </p:spTree>
    <p:extLst>
      <p:ext uri="{BB962C8B-B14F-4D97-AF65-F5344CB8AC3E}">
        <p14:creationId xmlns:p14="http://schemas.microsoft.com/office/powerpoint/2010/main" val="360640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80C37-76B3-BBC3-4B9B-BA2B85593231}"/>
              </a:ext>
            </a:extLst>
          </p:cNvPr>
          <p:cNvSpPr>
            <a:spLocks noGrp="1"/>
          </p:cNvSpPr>
          <p:nvPr>
            <p:ph type="title"/>
          </p:nvPr>
        </p:nvSpPr>
        <p:spPr/>
        <p:txBody>
          <a:bodyPr/>
          <a:lstStyle/>
          <a:p>
            <a:r>
              <a:rPr lang="en-NL" dirty="0">
                <a:solidFill>
                  <a:srgbClr val="0FCBC2"/>
                </a:solidFill>
              </a:rPr>
              <a:t>MHF</a:t>
            </a:r>
          </a:p>
        </p:txBody>
      </p:sp>
      <p:sp>
        <p:nvSpPr>
          <p:cNvPr id="3" name="Content Placeholder 2">
            <a:extLst>
              <a:ext uri="{FF2B5EF4-FFF2-40B4-BE49-F238E27FC236}">
                <a16:creationId xmlns:a16="http://schemas.microsoft.com/office/drawing/2014/main" id="{AD726339-91C1-F214-2FBA-88079266C367}"/>
              </a:ext>
            </a:extLst>
          </p:cNvPr>
          <p:cNvSpPr>
            <a:spLocks noGrp="1"/>
          </p:cNvSpPr>
          <p:nvPr>
            <p:ph idx="1"/>
          </p:nvPr>
        </p:nvSpPr>
        <p:spPr/>
        <p:txBody>
          <a:bodyPr/>
          <a:lstStyle/>
          <a:p>
            <a:pPr marL="0" indent="0">
              <a:buNone/>
            </a:pPr>
            <a:r>
              <a:rPr lang="en-GB" sz="2000" dirty="0">
                <a:solidFill>
                  <a:srgbClr val="0FCBC2"/>
                </a:solidFill>
              </a:rPr>
              <a:t>Vision Statement:</a:t>
            </a:r>
          </a:p>
          <a:p>
            <a:pPr marL="0" indent="0">
              <a:buNone/>
            </a:pPr>
            <a:br>
              <a:rPr lang="en-GB" sz="2000" dirty="0">
                <a:solidFill>
                  <a:srgbClr val="0FCBC2"/>
                </a:solidFill>
              </a:rPr>
            </a:br>
            <a:r>
              <a:rPr lang="en-GB" sz="2000" dirty="0">
                <a:solidFill>
                  <a:srgbClr val="0FCBC2"/>
                </a:solidFill>
              </a:rPr>
              <a:t>Our vision is ‘the promotion of continuity and consistency, prevention, psychiatric treatment, cure and wellness to all of our clients. We provide for their actual needs with focus on their environment, wishes, job support and financial stability.’ </a:t>
            </a:r>
          </a:p>
          <a:p>
            <a:pPr marL="0" indent="0">
              <a:buNone/>
            </a:pPr>
            <a:endParaRPr lang="en-GB" sz="2000" dirty="0">
              <a:solidFill>
                <a:srgbClr val="0FCBC2"/>
              </a:solidFill>
            </a:endParaRPr>
          </a:p>
          <a:p>
            <a:pPr marL="0" indent="0">
              <a:buNone/>
            </a:pPr>
            <a:r>
              <a:rPr lang="en-GB" sz="2000" dirty="0">
                <a:solidFill>
                  <a:srgbClr val="00A7A2"/>
                </a:solidFill>
              </a:rPr>
              <a:t>CIA?  Direction for clients? Inspiration for staff? Ambitious?</a:t>
            </a:r>
          </a:p>
          <a:p>
            <a:pPr marL="0" indent="0">
              <a:buNone/>
            </a:pPr>
            <a:endParaRPr lang="en-GB" sz="2000" dirty="0">
              <a:solidFill>
                <a:srgbClr val="0FCBC2"/>
              </a:solidFill>
            </a:endParaRPr>
          </a:p>
          <a:p>
            <a:pPr marL="0" indent="0">
              <a:buNone/>
            </a:pPr>
            <a:endParaRPr lang="en-GB" sz="2000" dirty="0">
              <a:solidFill>
                <a:srgbClr val="0FCBC2"/>
              </a:solidFill>
            </a:endParaRPr>
          </a:p>
          <a:p>
            <a:endParaRPr lang="en-NL" dirty="0"/>
          </a:p>
        </p:txBody>
      </p:sp>
    </p:spTree>
    <p:extLst>
      <p:ext uri="{BB962C8B-B14F-4D97-AF65-F5344CB8AC3E}">
        <p14:creationId xmlns:p14="http://schemas.microsoft.com/office/powerpoint/2010/main" val="4068017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12324" y="1987931"/>
            <a:ext cx="3179064" cy="2250225"/>
          </a:xfrm>
        </p:spPr>
        <p:txBody>
          <a:bodyPr/>
          <a:lstStyle/>
          <a:p>
            <a:pPr marL="0" indent="0">
              <a:buNone/>
            </a:pPr>
            <a:r>
              <a:rPr lang="en-GB" dirty="0"/>
              <a:t>ME</a:t>
            </a:r>
          </a:p>
          <a:p>
            <a:pPr marL="0" indent="0">
              <a:buNone/>
            </a:pPr>
            <a:endParaRPr lang="en-GB" dirty="0"/>
          </a:p>
          <a:p>
            <a:pPr marL="0" indent="0">
              <a:buNone/>
            </a:pPr>
            <a:r>
              <a:rPr lang="en-GB" dirty="0"/>
              <a:t>1953 born</a:t>
            </a:r>
          </a:p>
          <a:p>
            <a:endParaRPr lang="en-GB" dirty="0"/>
          </a:p>
          <a:p>
            <a:endParaRPr lang="en-GB" dirty="0"/>
          </a:p>
        </p:txBody>
      </p:sp>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91388" y="-1"/>
            <a:ext cx="4085944" cy="5445760"/>
          </a:xfrm>
          <a:prstGeom prst="rect">
            <a:avLst/>
          </a:prstGeom>
        </p:spPr>
      </p:pic>
    </p:spTree>
    <p:extLst>
      <p:ext uri="{BB962C8B-B14F-4D97-AF65-F5344CB8AC3E}">
        <p14:creationId xmlns:p14="http://schemas.microsoft.com/office/powerpoint/2010/main" val="3970988255"/>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defTabSz="328588">
              <a:defRPr/>
            </a:pPr>
            <a:r>
              <a:rPr lang="nl-NL" dirty="0" err="1">
                <a:solidFill>
                  <a:srgbClr val="00A7A2"/>
                </a:solidFill>
              </a:rPr>
              <a:t>Embed</a:t>
            </a:r>
            <a:r>
              <a:rPr lang="nl-NL" dirty="0">
                <a:solidFill>
                  <a:srgbClr val="00A7A2"/>
                </a:solidFill>
              </a:rPr>
              <a:t> </a:t>
            </a:r>
            <a:r>
              <a:rPr lang="nl-NL" dirty="0" err="1">
                <a:solidFill>
                  <a:srgbClr val="00A7A2"/>
                </a:solidFill>
              </a:rPr>
              <a:t>your</a:t>
            </a:r>
            <a:r>
              <a:rPr lang="nl-NL" dirty="0">
                <a:solidFill>
                  <a:srgbClr val="00A7A2"/>
                </a:solidFill>
              </a:rPr>
              <a:t> </a:t>
            </a:r>
            <a:r>
              <a:rPr lang="nl-NL" dirty="0" err="1">
                <a:solidFill>
                  <a:srgbClr val="00A7A2"/>
                </a:solidFill>
              </a:rPr>
              <a:t>vision</a:t>
            </a:r>
            <a:endParaRPr lang="nl-NL" dirty="0">
              <a:solidFill>
                <a:srgbClr val="00A7A2"/>
              </a:solidFill>
            </a:endParaRPr>
          </a:p>
        </p:txBody>
      </p:sp>
      <p:sp>
        <p:nvSpPr>
          <p:cNvPr id="31746" name="Tijdelijke aanduiding voor inhoud 2"/>
          <p:cNvSpPr>
            <a:spLocks noGrp="1"/>
          </p:cNvSpPr>
          <p:nvPr>
            <p:ph idx="1"/>
          </p:nvPr>
        </p:nvSpPr>
        <p:spPr>
          <a:xfrm>
            <a:off x="889000" y="1219200"/>
            <a:ext cx="6812280" cy="3520193"/>
          </a:xfrm>
        </p:spPr>
        <p:txBody>
          <a:bodyPr/>
          <a:lstStyle/>
          <a:p>
            <a:pPr marL="0" indent="0" defTabSz="328588">
              <a:spcBef>
                <a:spcPts val="1043"/>
              </a:spcBef>
              <a:buNone/>
              <a:defRPr/>
            </a:pPr>
            <a:endParaRPr lang="nl-NL" dirty="0">
              <a:latin typeface="Gill Sans" charset="0"/>
              <a:ea typeface="ヒラギノ角ゴ ProN W3" charset="0"/>
              <a:cs typeface="ヒラギノ角ゴ ProN W3" charset="0"/>
            </a:endParaRPr>
          </a:p>
          <a:p>
            <a:pPr marL="0" indent="0" defTabSz="328588">
              <a:spcBef>
                <a:spcPts val="1043"/>
              </a:spcBef>
              <a:buNone/>
              <a:defRPr/>
            </a:pPr>
            <a:r>
              <a:rPr lang="nl-NL" dirty="0">
                <a:solidFill>
                  <a:srgbClr val="00A7A2"/>
                </a:solidFill>
                <a:latin typeface="Gill Sans" charset="0"/>
                <a:ea typeface="ヒラギノ角ゴ ProN W3" charset="0"/>
                <a:cs typeface="ヒラギノ角ゴ ProN W3" charset="0"/>
              </a:rPr>
              <a:t>A </a:t>
            </a:r>
            <a:r>
              <a:rPr lang="nl-NL" dirty="0" err="1">
                <a:solidFill>
                  <a:srgbClr val="00A7A2"/>
                </a:solidFill>
                <a:latin typeface="Gill Sans" charset="0"/>
                <a:ea typeface="ヒラギノ角ゴ ProN W3" charset="0"/>
                <a:cs typeface="ヒラギノ角ゴ ProN W3" charset="0"/>
              </a:rPr>
              <a:t>vision</a:t>
            </a:r>
            <a:r>
              <a:rPr lang="nl-NL" dirty="0">
                <a:solidFill>
                  <a:srgbClr val="00A7A2"/>
                </a:solidFill>
                <a:latin typeface="Gill Sans" charset="0"/>
                <a:ea typeface="ヒラギノ角ゴ ProN W3" charset="0"/>
                <a:cs typeface="ヒラギノ角ゴ ProN W3" charset="0"/>
              </a:rPr>
              <a:t> </a:t>
            </a:r>
            <a:r>
              <a:rPr lang="nl-NL" dirty="0" err="1">
                <a:solidFill>
                  <a:srgbClr val="00A7A2"/>
                </a:solidFill>
                <a:latin typeface="Gill Sans" charset="0"/>
                <a:ea typeface="ヒラギノ角ゴ ProN W3" charset="0"/>
                <a:cs typeface="ヒラギノ角ゴ ProN W3" charset="0"/>
              </a:rPr>
              <a:t>becomes</a:t>
            </a:r>
            <a:r>
              <a:rPr lang="nl-NL" dirty="0">
                <a:solidFill>
                  <a:srgbClr val="00A7A2"/>
                </a:solidFill>
                <a:latin typeface="Gill Sans" charset="0"/>
                <a:ea typeface="ヒラギノ角ゴ ProN W3" charset="0"/>
                <a:cs typeface="ヒラギノ角ゴ ProN W3" charset="0"/>
              </a:rPr>
              <a:t> </a:t>
            </a:r>
            <a:r>
              <a:rPr lang="nl-NL" dirty="0" err="1">
                <a:solidFill>
                  <a:srgbClr val="00A7A2"/>
                </a:solidFill>
                <a:latin typeface="Gill Sans" charset="0"/>
                <a:ea typeface="ヒラギノ角ゴ ProN W3" charset="0"/>
                <a:cs typeface="ヒラギノ角ゴ ProN W3" charset="0"/>
              </a:rPr>
              <a:t>an</a:t>
            </a:r>
            <a:r>
              <a:rPr lang="nl-NL" dirty="0">
                <a:solidFill>
                  <a:srgbClr val="00A7A2"/>
                </a:solidFill>
                <a:latin typeface="Gill Sans" charset="0"/>
                <a:ea typeface="ヒラギノ角ゴ ProN W3" charset="0"/>
                <a:cs typeface="ヒラギノ角ゴ ProN W3" charset="0"/>
              </a:rPr>
              <a:t> instrument of change </a:t>
            </a:r>
            <a:r>
              <a:rPr lang="nl-NL" dirty="0" err="1">
                <a:solidFill>
                  <a:srgbClr val="00A7A2"/>
                </a:solidFill>
                <a:latin typeface="Gill Sans" charset="0"/>
                <a:ea typeface="ヒラギノ角ゴ ProN W3" charset="0"/>
                <a:cs typeface="ヒラギノ角ゴ ProN W3" charset="0"/>
              </a:rPr>
              <a:t>when</a:t>
            </a:r>
            <a:r>
              <a:rPr lang="nl-NL" dirty="0">
                <a:solidFill>
                  <a:srgbClr val="00A7A2"/>
                </a:solidFill>
                <a:latin typeface="Gill Sans" charset="0"/>
                <a:ea typeface="ヒラギノ角ゴ ProN W3" charset="0"/>
                <a:cs typeface="ヒラギノ角ゴ ProN W3" charset="0"/>
              </a:rPr>
              <a:t> </a:t>
            </a:r>
            <a:r>
              <a:rPr lang="nl-NL" dirty="0" err="1">
                <a:solidFill>
                  <a:srgbClr val="00A7A2"/>
                </a:solidFill>
                <a:latin typeface="Gill Sans" charset="0"/>
                <a:ea typeface="ヒラギノ角ゴ ProN W3" charset="0"/>
                <a:cs typeface="ヒラギノ角ゴ ProN W3" charset="0"/>
              </a:rPr>
              <a:t>it</a:t>
            </a:r>
            <a:r>
              <a:rPr lang="nl-NL" dirty="0">
                <a:solidFill>
                  <a:srgbClr val="00A7A2"/>
                </a:solidFill>
                <a:latin typeface="Gill Sans" charset="0"/>
                <a:ea typeface="ヒラギノ角ゴ ProN W3" charset="0"/>
                <a:cs typeface="ヒラギノ角ゴ ProN W3" charset="0"/>
              </a:rPr>
              <a:t> is </a:t>
            </a:r>
            <a:r>
              <a:rPr lang="nl-NL" dirty="0" err="1">
                <a:solidFill>
                  <a:srgbClr val="00A7A2"/>
                </a:solidFill>
                <a:latin typeface="Gill Sans" charset="0"/>
                <a:ea typeface="ヒラギノ角ゴ ProN W3" charset="0"/>
                <a:cs typeface="ヒラギノ角ゴ ProN W3" charset="0"/>
              </a:rPr>
              <a:t>understood</a:t>
            </a:r>
            <a:r>
              <a:rPr lang="nl-NL" dirty="0">
                <a:solidFill>
                  <a:srgbClr val="00A7A2"/>
                </a:solidFill>
                <a:latin typeface="Gill Sans" charset="0"/>
                <a:ea typeface="ヒラギノ角ゴ ProN W3" charset="0"/>
                <a:cs typeface="ヒラギノ角ゴ ProN W3" charset="0"/>
              </a:rPr>
              <a:t> and </a:t>
            </a:r>
            <a:r>
              <a:rPr lang="nl-NL" dirty="0" err="1">
                <a:solidFill>
                  <a:srgbClr val="00A7A2"/>
                </a:solidFill>
                <a:latin typeface="Gill Sans" charset="0"/>
                <a:ea typeface="ヒラギノ角ゴ ProN W3" charset="0"/>
                <a:cs typeface="ヒラギノ角ゴ ProN W3" charset="0"/>
              </a:rPr>
              <a:t>accepted</a:t>
            </a:r>
            <a:r>
              <a:rPr lang="nl-NL" dirty="0">
                <a:solidFill>
                  <a:srgbClr val="00A7A2"/>
                </a:solidFill>
                <a:latin typeface="Gill Sans" charset="0"/>
                <a:ea typeface="ヒラギノ角ゴ ProN W3" charset="0"/>
                <a:cs typeface="ヒラギノ角ゴ ProN W3" charset="0"/>
              </a:rPr>
              <a:t> </a:t>
            </a:r>
            <a:r>
              <a:rPr lang="nl-NL" dirty="0" err="1">
                <a:solidFill>
                  <a:srgbClr val="00A7A2"/>
                </a:solidFill>
                <a:latin typeface="Gill Sans" charset="0"/>
                <a:ea typeface="ヒラギノ角ゴ ProN W3" charset="0"/>
                <a:cs typeface="ヒラギノ角ゴ ProN W3" charset="0"/>
              </a:rPr>
              <a:t>by</a:t>
            </a:r>
            <a:r>
              <a:rPr lang="nl-NL" dirty="0">
                <a:solidFill>
                  <a:srgbClr val="00A7A2"/>
                </a:solidFill>
                <a:latin typeface="Gill Sans" charset="0"/>
                <a:ea typeface="ヒラギノ角ゴ ProN W3" charset="0"/>
                <a:cs typeface="ヒラギノ角ゴ ProN W3" charset="0"/>
              </a:rPr>
              <a:t> </a:t>
            </a:r>
            <a:r>
              <a:rPr lang="nl-NL" dirty="0" err="1">
                <a:solidFill>
                  <a:srgbClr val="00A7A2"/>
                </a:solidFill>
                <a:latin typeface="Gill Sans" charset="0"/>
                <a:ea typeface="ヒラギノ角ゴ ProN W3" charset="0"/>
                <a:cs typeface="ヒラギノ角ゴ ProN W3" charset="0"/>
              </a:rPr>
              <a:t>all</a:t>
            </a:r>
            <a:r>
              <a:rPr lang="nl-NL" dirty="0">
                <a:solidFill>
                  <a:srgbClr val="00A7A2"/>
                </a:solidFill>
                <a:latin typeface="Gill Sans" charset="0"/>
                <a:ea typeface="ヒラギノ角ゴ ProN W3" charset="0"/>
                <a:cs typeface="ヒラギノ角ゴ ProN W3" charset="0"/>
              </a:rPr>
              <a:t> stakeholders.</a:t>
            </a:r>
          </a:p>
        </p:txBody>
      </p:sp>
    </p:spTree>
    <p:extLst>
      <p:ext uri="{BB962C8B-B14F-4D97-AF65-F5344CB8AC3E}">
        <p14:creationId xmlns:p14="http://schemas.microsoft.com/office/powerpoint/2010/main" val="2945652221"/>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a:spLocks noChangeArrowheads="1"/>
          </p:cNvSpPr>
          <p:nvPr/>
        </p:nvSpPr>
        <p:spPr bwMode="auto">
          <a:xfrm>
            <a:off x="2489200" y="152400"/>
            <a:ext cx="2139826" cy="613057"/>
          </a:xfrm>
          <a:prstGeom prst="rect">
            <a:avLst/>
          </a:prstGeom>
          <a:noFill/>
          <a:ln w="9525">
            <a:noFill/>
            <a:miter lim="800000"/>
            <a:headEnd/>
            <a:tailEnd/>
          </a:ln>
        </p:spPr>
        <p:txBody>
          <a:bodyPr wrap="none" lIns="73728" tIns="36864" rIns="73728" bIns="36864">
            <a:spAutoFit/>
          </a:bodyPr>
          <a:lstStyle/>
          <a:p>
            <a:pPr algn="ctr"/>
            <a:r>
              <a:rPr lang="nl-NL" sz="3500" dirty="0" err="1">
                <a:solidFill>
                  <a:srgbClr val="00A7A2"/>
                </a:solidFill>
              </a:rPr>
              <a:t>Conclusion</a:t>
            </a:r>
            <a:endParaRPr lang="nl-NL" sz="3500" dirty="0">
              <a:solidFill>
                <a:srgbClr val="00A7A2"/>
              </a:solidFill>
            </a:endParaRPr>
          </a:p>
        </p:txBody>
      </p:sp>
      <p:sp>
        <p:nvSpPr>
          <p:cNvPr id="3" name="Rechthoek 1"/>
          <p:cNvSpPr>
            <a:spLocks noChangeArrowheads="1"/>
          </p:cNvSpPr>
          <p:nvPr/>
        </p:nvSpPr>
        <p:spPr bwMode="auto">
          <a:xfrm>
            <a:off x="736600" y="1219200"/>
            <a:ext cx="6268288" cy="2290439"/>
          </a:xfrm>
          <a:prstGeom prst="rect">
            <a:avLst/>
          </a:prstGeom>
          <a:noFill/>
          <a:ln w="9525">
            <a:noFill/>
            <a:miter lim="800000"/>
            <a:headEnd/>
            <a:tailEnd/>
          </a:ln>
        </p:spPr>
        <p:txBody>
          <a:bodyPr wrap="square" lIns="73728" tIns="36864" rIns="73728" bIns="36864">
            <a:spAutoFit/>
          </a:bodyPr>
          <a:lstStyle/>
          <a:p>
            <a:r>
              <a:rPr lang="nl-NL" b="1" dirty="0" err="1">
                <a:solidFill>
                  <a:srgbClr val="00A7A2"/>
                </a:solidFill>
              </a:rPr>
              <a:t>Having</a:t>
            </a:r>
            <a:r>
              <a:rPr lang="nl-NL" b="1" dirty="0">
                <a:solidFill>
                  <a:srgbClr val="00A7A2"/>
                </a:solidFill>
              </a:rPr>
              <a:t> a  </a:t>
            </a:r>
            <a:r>
              <a:rPr lang="nl-NL" b="1" dirty="0" err="1">
                <a:solidFill>
                  <a:srgbClr val="00A7A2"/>
                </a:solidFill>
              </a:rPr>
              <a:t>vision</a:t>
            </a:r>
            <a:r>
              <a:rPr lang="nl-NL" b="1" dirty="0">
                <a:solidFill>
                  <a:srgbClr val="00A7A2"/>
                </a:solidFill>
              </a:rPr>
              <a:t> is important </a:t>
            </a:r>
            <a:r>
              <a:rPr lang="nl-NL" b="1" dirty="0" err="1">
                <a:solidFill>
                  <a:srgbClr val="00A7A2"/>
                </a:solidFill>
              </a:rPr>
              <a:t>for</a:t>
            </a:r>
            <a:r>
              <a:rPr lang="nl-NL" b="1" dirty="0">
                <a:solidFill>
                  <a:srgbClr val="00A7A2"/>
                </a:solidFill>
              </a:rPr>
              <a:t> </a:t>
            </a:r>
            <a:r>
              <a:rPr lang="nl-NL" b="1" dirty="0" err="1">
                <a:solidFill>
                  <a:srgbClr val="00A7A2"/>
                </a:solidFill>
              </a:rPr>
              <a:t>you</a:t>
            </a:r>
            <a:r>
              <a:rPr lang="nl-NL" b="1" dirty="0">
                <a:solidFill>
                  <a:srgbClr val="00A7A2"/>
                </a:solidFill>
              </a:rPr>
              <a:t> as a leader.</a:t>
            </a:r>
          </a:p>
          <a:p>
            <a:endParaRPr lang="nl-NL" b="1" dirty="0">
              <a:solidFill>
                <a:srgbClr val="00A7A2"/>
              </a:solidFill>
            </a:endParaRPr>
          </a:p>
          <a:p>
            <a:r>
              <a:rPr lang="nl-NL" b="1" dirty="0" err="1">
                <a:solidFill>
                  <a:srgbClr val="00A7A2"/>
                </a:solidFill>
              </a:rPr>
              <a:t>Crucial</a:t>
            </a:r>
            <a:r>
              <a:rPr lang="nl-NL" b="1" dirty="0">
                <a:solidFill>
                  <a:srgbClr val="00A7A2"/>
                </a:solidFill>
              </a:rPr>
              <a:t> is </a:t>
            </a:r>
            <a:r>
              <a:rPr lang="nl-NL" b="1" dirty="0" err="1">
                <a:solidFill>
                  <a:srgbClr val="00A7A2"/>
                </a:solidFill>
              </a:rPr>
              <a:t>that</a:t>
            </a:r>
            <a:r>
              <a:rPr lang="nl-NL" b="1" dirty="0">
                <a:solidFill>
                  <a:srgbClr val="00A7A2"/>
                </a:solidFill>
              </a:rPr>
              <a:t> the </a:t>
            </a:r>
            <a:r>
              <a:rPr lang="nl-NL" b="1" dirty="0" err="1">
                <a:solidFill>
                  <a:srgbClr val="00A7A2"/>
                </a:solidFill>
              </a:rPr>
              <a:t>organisation</a:t>
            </a:r>
            <a:r>
              <a:rPr lang="nl-NL" b="1" dirty="0">
                <a:solidFill>
                  <a:srgbClr val="00A7A2"/>
                </a:solidFill>
              </a:rPr>
              <a:t> has a </a:t>
            </a:r>
            <a:r>
              <a:rPr lang="nl-NL" b="1" dirty="0" err="1">
                <a:solidFill>
                  <a:srgbClr val="00A7A2"/>
                </a:solidFill>
              </a:rPr>
              <a:t>shared</a:t>
            </a:r>
            <a:r>
              <a:rPr lang="nl-NL" b="1" dirty="0">
                <a:solidFill>
                  <a:srgbClr val="00A7A2"/>
                </a:solidFill>
              </a:rPr>
              <a:t> </a:t>
            </a:r>
            <a:r>
              <a:rPr lang="nl-NL" b="1" dirty="0" err="1">
                <a:solidFill>
                  <a:srgbClr val="00A7A2"/>
                </a:solidFill>
              </a:rPr>
              <a:t>vision</a:t>
            </a:r>
            <a:r>
              <a:rPr lang="nl-NL" b="1" dirty="0">
                <a:solidFill>
                  <a:srgbClr val="00A7A2"/>
                </a:solidFill>
              </a:rPr>
              <a:t>, </a:t>
            </a:r>
          </a:p>
          <a:p>
            <a:r>
              <a:rPr lang="nl-NL" b="1" dirty="0" err="1">
                <a:solidFill>
                  <a:srgbClr val="00A7A2"/>
                </a:solidFill>
              </a:rPr>
              <a:t>that</a:t>
            </a:r>
            <a:r>
              <a:rPr lang="nl-NL" b="1" dirty="0">
                <a:solidFill>
                  <a:srgbClr val="00A7A2"/>
                </a:solidFill>
              </a:rPr>
              <a:t> starts </a:t>
            </a:r>
            <a:r>
              <a:rPr lang="nl-NL" b="1" dirty="0" err="1">
                <a:solidFill>
                  <a:srgbClr val="00A7A2"/>
                </a:solidFill>
              </a:rPr>
              <a:t>from</a:t>
            </a:r>
            <a:r>
              <a:rPr lang="nl-NL" b="1" dirty="0">
                <a:solidFill>
                  <a:srgbClr val="00A7A2"/>
                </a:solidFill>
              </a:rPr>
              <a:t> </a:t>
            </a:r>
            <a:r>
              <a:rPr lang="nl-NL" b="1" dirty="0" err="1">
                <a:solidFill>
                  <a:srgbClr val="00A7A2"/>
                </a:solidFill>
              </a:rPr>
              <a:t>within</a:t>
            </a:r>
            <a:r>
              <a:rPr lang="nl-NL" b="1" dirty="0">
                <a:solidFill>
                  <a:srgbClr val="00A7A2"/>
                </a:solidFill>
              </a:rPr>
              <a:t>.</a:t>
            </a:r>
          </a:p>
          <a:p>
            <a:endParaRPr lang="nl-NL" b="1" dirty="0">
              <a:solidFill>
                <a:srgbClr val="00A7A2"/>
              </a:solidFill>
            </a:endParaRPr>
          </a:p>
          <a:p>
            <a:endParaRPr lang="nl-NL" b="1" dirty="0">
              <a:solidFill>
                <a:srgbClr val="00A7A2"/>
              </a:solidFill>
            </a:endParaRPr>
          </a:p>
          <a:p>
            <a:endParaRPr lang="nl-NL" b="1" dirty="0">
              <a:solidFill>
                <a:srgbClr val="00A7A2"/>
              </a:solidFill>
            </a:endParaRPr>
          </a:p>
          <a:p>
            <a:endParaRPr lang="nl-NL" b="1" dirty="0"/>
          </a:p>
        </p:txBody>
      </p:sp>
    </p:spTree>
    <p:extLst>
      <p:ext uri="{BB962C8B-B14F-4D97-AF65-F5344CB8AC3E}">
        <p14:creationId xmlns:p14="http://schemas.microsoft.com/office/powerpoint/2010/main" val="2913036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AA05D-EFF3-2C33-49E9-A268E5410A09}"/>
              </a:ext>
            </a:extLst>
          </p:cNvPr>
          <p:cNvSpPr>
            <a:spLocks noGrp="1"/>
          </p:cNvSpPr>
          <p:nvPr>
            <p:ph type="title"/>
          </p:nvPr>
        </p:nvSpPr>
        <p:spPr>
          <a:xfrm>
            <a:off x="2108200" y="685800"/>
            <a:ext cx="6812280" cy="889000"/>
          </a:xfrm>
        </p:spPr>
        <p:txBody>
          <a:bodyPr/>
          <a:lstStyle/>
          <a:p>
            <a:r>
              <a:rPr lang="en-NL" dirty="0"/>
              <a:t>Vision </a:t>
            </a:r>
            <a:br>
              <a:rPr lang="en-NL" dirty="0"/>
            </a:br>
            <a:r>
              <a:rPr lang="en-NL" dirty="0"/>
              <a:t>and action</a:t>
            </a:r>
          </a:p>
        </p:txBody>
      </p:sp>
      <p:pic>
        <p:nvPicPr>
          <p:cNvPr id="2050" name="Picture 2" descr="Zen and the Art of Motorcycle Maintenance, Robert Pirsig">
            <a:extLst>
              <a:ext uri="{FF2B5EF4-FFF2-40B4-BE49-F238E27FC236}">
                <a16:creationId xmlns:a16="http://schemas.microsoft.com/office/drawing/2014/main" id="{C101F47C-F1C2-D769-3DB7-1A9DC151CC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14" y="0"/>
            <a:ext cx="3556000" cy="533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0620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96103-4163-FB60-1854-742BF778DA9E}"/>
              </a:ext>
            </a:extLst>
          </p:cNvPr>
          <p:cNvSpPr>
            <a:spLocks noGrp="1"/>
          </p:cNvSpPr>
          <p:nvPr>
            <p:ph type="title"/>
          </p:nvPr>
        </p:nvSpPr>
        <p:spPr/>
        <p:txBody>
          <a:bodyPr/>
          <a:lstStyle/>
          <a:p>
            <a:r>
              <a:rPr lang="en-NL" dirty="0"/>
              <a:t>Vision and Action</a:t>
            </a:r>
          </a:p>
        </p:txBody>
      </p:sp>
      <p:sp>
        <p:nvSpPr>
          <p:cNvPr id="3" name="Content Placeholder 2">
            <a:extLst>
              <a:ext uri="{FF2B5EF4-FFF2-40B4-BE49-F238E27FC236}">
                <a16:creationId xmlns:a16="http://schemas.microsoft.com/office/drawing/2014/main" id="{265D2B2F-1A1A-4C51-092B-ECC27FD0BBD3}"/>
              </a:ext>
            </a:extLst>
          </p:cNvPr>
          <p:cNvSpPr>
            <a:spLocks noGrp="1"/>
          </p:cNvSpPr>
          <p:nvPr>
            <p:ph idx="1"/>
          </p:nvPr>
        </p:nvSpPr>
        <p:spPr/>
        <p:txBody>
          <a:bodyPr/>
          <a:lstStyle/>
          <a:p>
            <a:r>
              <a:rPr lang="en-NL" dirty="0"/>
              <a:t>Emergent</a:t>
            </a:r>
          </a:p>
          <a:p>
            <a:pPr lvl="1"/>
            <a:r>
              <a:rPr lang="en-GB" dirty="0"/>
              <a:t>B</a:t>
            </a:r>
            <a:r>
              <a:rPr lang="en-NL" dirty="0"/>
              <a:t>rainstorm like; no agenda; interaction of different experts</a:t>
            </a:r>
          </a:p>
          <a:p>
            <a:pPr lvl="1"/>
            <a:r>
              <a:rPr lang="en-GB" dirty="0"/>
              <a:t>N</a:t>
            </a:r>
            <a:r>
              <a:rPr lang="en-NL" dirty="0"/>
              <a:t>ovelty, innovation; facilitator</a:t>
            </a:r>
          </a:p>
          <a:p>
            <a:r>
              <a:rPr lang="en-NL" dirty="0"/>
              <a:t>Planned</a:t>
            </a:r>
          </a:p>
          <a:p>
            <a:pPr lvl="1"/>
            <a:r>
              <a:rPr lang="en-NL" dirty="0"/>
              <a:t>Structure, PDCA, clear decision making: director / coach</a:t>
            </a:r>
          </a:p>
        </p:txBody>
      </p:sp>
    </p:spTree>
    <p:extLst>
      <p:ext uri="{BB962C8B-B14F-4D97-AF65-F5344CB8AC3E}">
        <p14:creationId xmlns:p14="http://schemas.microsoft.com/office/powerpoint/2010/main" val="4059622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94E3A-5D73-3071-25ED-19C5D4B385BF}"/>
              </a:ext>
            </a:extLst>
          </p:cNvPr>
          <p:cNvSpPr>
            <a:spLocks noGrp="1"/>
          </p:cNvSpPr>
          <p:nvPr>
            <p:ph type="title"/>
          </p:nvPr>
        </p:nvSpPr>
        <p:spPr/>
        <p:txBody>
          <a:bodyPr/>
          <a:lstStyle/>
          <a:p>
            <a:endParaRPr lang="en-NL"/>
          </a:p>
        </p:txBody>
      </p:sp>
      <p:pic>
        <p:nvPicPr>
          <p:cNvPr id="1026" name="Picture 2" descr="Artikelen procesmanagement en de Deming PDCA cyclus">
            <a:extLst>
              <a:ext uri="{FF2B5EF4-FFF2-40B4-BE49-F238E27FC236}">
                <a16:creationId xmlns:a16="http://schemas.microsoft.com/office/drawing/2014/main" id="{7BDB3894-645D-E86B-0CDC-F62898FE20F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24856" y="1244600"/>
            <a:ext cx="3519488" cy="3519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8493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348D2-2CA0-2DEC-E3B5-AE47823CB4E5}"/>
              </a:ext>
            </a:extLst>
          </p:cNvPr>
          <p:cNvSpPr>
            <a:spLocks noGrp="1"/>
          </p:cNvSpPr>
          <p:nvPr>
            <p:ph type="title"/>
          </p:nvPr>
        </p:nvSpPr>
        <p:spPr/>
        <p:txBody>
          <a:bodyPr/>
          <a:lstStyle/>
          <a:p>
            <a:r>
              <a:rPr lang="en-NL" dirty="0"/>
              <a:t>Vision-Strategy-Action</a:t>
            </a:r>
          </a:p>
        </p:txBody>
      </p:sp>
      <p:sp>
        <p:nvSpPr>
          <p:cNvPr id="3" name="Content Placeholder 2">
            <a:extLst>
              <a:ext uri="{FF2B5EF4-FFF2-40B4-BE49-F238E27FC236}">
                <a16:creationId xmlns:a16="http://schemas.microsoft.com/office/drawing/2014/main" id="{91E88C12-C8DC-30D9-CE71-51C5EB9EC88E}"/>
              </a:ext>
            </a:extLst>
          </p:cNvPr>
          <p:cNvSpPr>
            <a:spLocks noGrp="1"/>
          </p:cNvSpPr>
          <p:nvPr>
            <p:ph idx="1"/>
          </p:nvPr>
        </p:nvSpPr>
        <p:spPr/>
        <p:txBody>
          <a:bodyPr/>
          <a:lstStyle/>
          <a:p>
            <a:endParaRPr lang="en-NL"/>
          </a:p>
        </p:txBody>
      </p:sp>
    </p:spTree>
    <p:extLst>
      <p:ext uri="{BB962C8B-B14F-4D97-AF65-F5344CB8AC3E}">
        <p14:creationId xmlns:p14="http://schemas.microsoft.com/office/powerpoint/2010/main" val="278611746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Tijdelijke aanduiding voor datum 1"/>
          <p:cNvSpPr txBox="1">
            <a:spLocks noGrp="1"/>
          </p:cNvSpPr>
          <p:nvPr/>
        </p:nvSpPr>
        <p:spPr bwMode="auto">
          <a:xfrm>
            <a:off x="567690" y="4978400"/>
            <a:ext cx="1576917" cy="237067"/>
          </a:xfrm>
          <a:prstGeom prst="rect">
            <a:avLst/>
          </a:prstGeom>
          <a:noFill/>
          <a:ln w="9525">
            <a:noFill/>
            <a:miter lim="800000"/>
            <a:headEnd/>
            <a:tailEnd/>
          </a:ln>
        </p:spPr>
        <p:txBody>
          <a:bodyPr lIns="73728" tIns="36864" rIns="73728" bIns="36864"/>
          <a:lstStyle/>
          <a:p>
            <a:pPr defTabSz="737281" eaLnBrk="0" hangingPunct="0"/>
            <a:fld id="{7C21A8D1-70EB-462E-BB14-66E8A8281DEE}" type="datetime1">
              <a:rPr lang="nl-NL" sz="1100" b="1">
                <a:solidFill>
                  <a:srgbClr val="660066"/>
                </a:solidFill>
                <a:latin typeface="Fontys Joanna" pitchFamily="18" charset="0"/>
              </a:rPr>
              <a:pPr defTabSz="737281" eaLnBrk="0" hangingPunct="0"/>
              <a:t>28-10-2022</a:t>
            </a:fld>
            <a:endParaRPr lang="nl-NL" sz="1100" dirty="0">
              <a:latin typeface="Fontys Joanna Bold" charset="0"/>
            </a:endParaRPr>
          </a:p>
        </p:txBody>
      </p:sp>
      <p:sp>
        <p:nvSpPr>
          <p:cNvPr id="4098" name="Tijdelijke aanduiding voor voettekst 2"/>
          <p:cNvSpPr txBox="1">
            <a:spLocks noGrp="1"/>
          </p:cNvSpPr>
          <p:nvPr/>
        </p:nvSpPr>
        <p:spPr bwMode="auto">
          <a:xfrm>
            <a:off x="2586143" y="5000625"/>
            <a:ext cx="2617682" cy="214842"/>
          </a:xfrm>
          <a:prstGeom prst="rect">
            <a:avLst/>
          </a:prstGeom>
          <a:noFill/>
          <a:ln w="9525">
            <a:noFill/>
            <a:miter lim="800000"/>
            <a:headEnd/>
            <a:tailEnd/>
          </a:ln>
        </p:spPr>
        <p:txBody>
          <a:bodyPr lIns="73728" tIns="36864" rIns="73728" bIns="36864"/>
          <a:lstStyle/>
          <a:p>
            <a:pPr algn="ctr" defTabSz="737281" eaLnBrk="0" hangingPunct="0"/>
            <a:endParaRPr lang="nl-NL" sz="1100" b="1" dirty="0">
              <a:latin typeface="Fontys Joanna" pitchFamily="18" charset="0"/>
            </a:endParaRPr>
          </a:p>
        </p:txBody>
      </p:sp>
      <p:grpSp>
        <p:nvGrpSpPr>
          <p:cNvPr id="2" name="Group 2"/>
          <p:cNvGrpSpPr>
            <a:grpSpLocks/>
          </p:cNvGrpSpPr>
          <p:nvPr/>
        </p:nvGrpSpPr>
        <p:grpSpPr bwMode="auto">
          <a:xfrm>
            <a:off x="1576917" y="4207931"/>
            <a:ext cx="4362803" cy="858132"/>
            <a:chOff x="1220" y="3487"/>
            <a:chExt cx="3320" cy="695"/>
          </a:xfrm>
        </p:grpSpPr>
        <p:sp>
          <p:nvSpPr>
            <p:cNvPr id="4150" name="Line 3"/>
            <p:cNvSpPr>
              <a:spLocks noChangeShapeType="1"/>
            </p:cNvSpPr>
            <p:nvPr/>
          </p:nvSpPr>
          <p:spPr bwMode="auto">
            <a:xfrm>
              <a:off x="4540" y="3500"/>
              <a:ext cx="0" cy="161"/>
            </a:xfrm>
            <a:prstGeom prst="line">
              <a:avLst/>
            </a:prstGeom>
            <a:noFill/>
            <a:ln w="9525">
              <a:solidFill>
                <a:schemeClr val="tx1"/>
              </a:solidFill>
              <a:round/>
              <a:headEnd/>
              <a:tailEnd/>
            </a:ln>
          </p:spPr>
          <p:txBody>
            <a:bodyPr/>
            <a:lstStyle/>
            <a:p>
              <a:endParaRPr lang="nl-NL"/>
            </a:p>
          </p:txBody>
        </p:sp>
        <p:sp>
          <p:nvSpPr>
            <p:cNvPr id="4151" name="Line 4"/>
            <p:cNvSpPr>
              <a:spLocks noChangeShapeType="1"/>
            </p:cNvSpPr>
            <p:nvPr/>
          </p:nvSpPr>
          <p:spPr bwMode="auto">
            <a:xfrm flipH="1">
              <a:off x="1220" y="3661"/>
              <a:ext cx="3320" cy="0"/>
            </a:xfrm>
            <a:prstGeom prst="line">
              <a:avLst/>
            </a:prstGeom>
            <a:noFill/>
            <a:ln w="9525">
              <a:solidFill>
                <a:schemeClr val="tx1"/>
              </a:solidFill>
              <a:round/>
              <a:headEnd/>
              <a:tailEnd/>
            </a:ln>
          </p:spPr>
          <p:txBody>
            <a:bodyPr/>
            <a:lstStyle/>
            <a:p>
              <a:endParaRPr lang="nl-NL"/>
            </a:p>
          </p:txBody>
        </p:sp>
        <p:sp>
          <p:nvSpPr>
            <p:cNvPr id="4152" name="Rectangle 5"/>
            <p:cNvSpPr>
              <a:spLocks noChangeArrowheads="1"/>
            </p:cNvSpPr>
            <p:nvPr/>
          </p:nvSpPr>
          <p:spPr bwMode="auto">
            <a:xfrm>
              <a:off x="2760" y="3621"/>
              <a:ext cx="415" cy="561"/>
            </a:xfrm>
            <a:prstGeom prst="rect">
              <a:avLst/>
            </a:prstGeom>
            <a:gradFill rotWithShape="0">
              <a:gsLst>
                <a:gs pos="0">
                  <a:srgbClr val="FFFF99"/>
                </a:gs>
                <a:gs pos="100000">
                  <a:srgbClr val="FFFFFF"/>
                </a:gs>
              </a:gsLst>
              <a:lin ang="5400000" scaled="1"/>
            </a:gradFill>
            <a:ln w="9525">
              <a:noFill/>
              <a:miter lim="800000"/>
              <a:headEnd/>
              <a:tailEnd/>
            </a:ln>
          </p:spPr>
          <p:txBody>
            <a:bodyPr wrap="none">
              <a:spAutoFit/>
            </a:bodyPr>
            <a:lstStyle/>
            <a:p>
              <a:pPr defTabSz="737281" eaLnBrk="0" hangingPunct="0"/>
              <a:r>
                <a:rPr lang="fr-BE" sz="3900" b="1" dirty="0">
                  <a:latin typeface="Times New Roman" pitchFamily="18" charset="0"/>
                </a:rPr>
                <a:t>A</a:t>
              </a:r>
              <a:endParaRPr lang="nl-NL" sz="3900" b="1" dirty="0">
                <a:latin typeface="Times New Roman" pitchFamily="18" charset="0"/>
              </a:endParaRPr>
            </a:p>
          </p:txBody>
        </p:sp>
        <p:sp>
          <p:nvSpPr>
            <p:cNvPr id="4153" name="Line 6"/>
            <p:cNvSpPr>
              <a:spLocks noChangeShapeType="1"/>
            </p:cNvSpPr>
            <p:nvPr/>
          </p:nvSpPr>
          <p:spPr bwMode="auto">
            <a:xfrm flipV="1">
              <a:off x="1220" y="3487"/>
              <a:ext cx="0" cy="161"/>
            </a:xfrm>
            <a:prstGeom prst="line">
              <a:avLst/>
            </a:prstGeom>
            <a:noFill/>
            <a:ln w="9525">
              <a:solidFill>
                <a:schemeClr val="tx1"/>
              </a:solidFill>
              <a:round/>
              <a:headEnd/>
              <a:tailEnd type="triangle" w="med" len="med"/>
            </a:ln>
          </p:spPr>
          <p:txBody>
            <a:bodyPr/>
            <a:lstStyle/>
            <a:p>
              <a:endParaRPr lang="nl-NL"/>
            </a:p>
          </p:txBody>
        </p:sp>
      </p:grpSp>
      <p:sp>
        <p:nvSpPr>
          <p:cNvPr id="4101" name="Rectangle 7"/>
          <p:cNvSpPr>
            <a:spLocks noChangeArrowheads="1"/>
          </p:cNvSpPr>
          <p:nvPr/>
        </p:nvSpPr>
        <p:spPr bwMode="auto">
          <a:xfrm>
            <a:off x="3708383" y="2653418"/>
            <a:ext cx="148961" cy="243725"/>
          </a:xfrm>
          <a:prstGeom prst="rect">
            <a:avLst/>
          </a:prstGeom>
          <a:noFill/>
          <a:ln w="9525">
            <a:noFill/>
            <a:miter lim="800000"/>
            <a:headEnd/>
            <a:tailEnd/>
          </a:ln>
        </p:spPr>
        <p:txBody>
          <a:bodyPr wrap="none" lIns="73728" tIns="36864" rIns="73728" bIns="36864">
            <a:spAutoFit/>
          </a:bodyPr>
          <a:lstStyle/>
          <a:p>
            <a:pPr algn="ctr" defTabSz="737281" eaLnBrk="0" hangingPunct="0"/>
            <a:endParaRPr lang="en-GB" sz="1100" b="1" dirty="0">
              <a:latin typeface="Verdana" pitchFamily="34" charset="0"/>
            </a:endParaRPr>
          </a:p>
        </p:txBody>
      </p:sp>
      <p:grpSp>
        <p:nvGrpSpPr>
          <p:cNvPr id="3" name="Group 8"/>
          <p:cNvGrpSpPr>
            <a:grpSpLocks/>
          </p:cNvGrpSpPr>
          <p:nvPr/>
        </p:nvGrpSpPr>
        <p:grpSpPr bwMode="auto">
          <a:xfrm>
            <a:off x="2848963" y="835908"/>
            <a:ext cx="1662333" cy="2975681"/>
            <a:chOff x="2168" y="677"/>
            <a:chExt cx="1265" cy="2410"/>
          </a:xfrm>
        </p:grpSpPr>
        <p:sp>
          <p:nvSpPr>
            <p:cNvPr id="4143" name="Line 9"/>
            <p:cNvSpPr>
              <a:spLocks noChangeShapeType="1"/>
            </p:cNvSpPr>
            <p:nvPr/>
          </p:nvSpPr>
          <p:spPr bwMode="auto">
            <a:xfrm>
              <a:off x="2168" y="2687"/>
              <a:ext cx="316" cy="0"/>
            </a:xfrm>
            <a:prstGeom prst="line">
              <a:avLst/>
            </a:prstGeom>
            <a:noFill/>
            <a:ln w="9525">
              <a:solidFill>
                <a:srgbClr val="000000"/>
              </a:solidFill>
              <a:round/>
              <a:headEnd/>
              <a:tailEnd/>
            </a:ln>
          </p:spPr>
          <p:txBody>
            <a:bodyPr/>
            <a:lstStyle/>
            <a:p>
              <a:endParaRPr lang="nl-NL"/>
            </a:p>
          </p:txBody>
        </p:sp>
        <p:grpSp>
          <p:nvGrpSpPr>
            <p:cNvPr id="4" name="Group 10"/>
            <p:cNvGrpSpPr>
              <a:grpSpLocks/>
            </p:cNvGrpSpPr>
            <p:nvPr/>
          </p:nvGrpSpPr>
          <p:grpSpPr bwMode="auto">
            <a:xfrm>
              <a:off x="2484" y="677"/>
              <a:ext cx="949" cy="2410"/>
              <a:chOff x="2484" y="677"/>
              <a:chExt cx="949" cy="2410"/>
            </a:xfrm>
          </p:grpSpPr>
          <p:sp>
            <p:nvSpPr>
              <p:cNvPr id="4147" name="Text Box 11"/>
              <p:cNvSpPr txBox="1">
                <a:spLocks noChangeArrowheads="1"/>
              </p:cNvSpPr>
              <p:nvPr/>
            </p:nvSpPr>
            <p:spPr bwMode="auto">
              <a:xfrm>
                <a:off x="2484" y="1200"/>
                <a:ext cx="949" cy="1683"/>
              </a:xfrm>
              <a:prstGeom prst="rect">
                <a:avLst/>
              </a:prstGeom>
              <a:gradFill rotWithShape="0">
                <a:gsLst>
                  <a:gs pos="0">
                    <a:srgbClr val="FFFF99"/>
                  </a:gs>
                  <a:gs pos="100000">
                    <a:srgbClr val="FFFFFF"/>
                  </a:gs>
                </a:gsLst>
                <a:lin ang="5400000" scaled="1"/>
              </a:gradFill>
              <a:ln w="9525">
                <a:solidFill>
                  <a:srgbClr val="000000"/>
                </a:solidFill>
                <a:miter lim="800000"/>
                <a:headEnd/>
                <a:tailEnd/>
              </a:ln>
            </p:spPr>
            <p:txBody>
              <a:bodyPr/>
              <a:lstStyle/>
              <a:p>
                <a:pPr defTabSz="737281" eaLnBrk="0" hangingPunct="0"/>
                <a:endParaRPr lang="nl-NL" sz="1100" b="1" dirty="0">
                  <a:latin typeface="Verdana" pitchFamily="34" charset="0"/>
                </a:endParaRPr>
              </a:p>
              <a:p>
                <a:pPr defTabSz="737281" eaLnBrk="0" hangingPunct="0"/>
                <a:endParaRPr lang="nl-NL" sz="1100" b="1" dirty="0">
                  <a:latin typeface="Verdana" pitchFamily="34" charset="0"/>
                </a:endParaRPr>
              </a:p>
              <a:p>
                <a:pPr defTabSz="737281" eaLnBrk="0" hangingPunct="0"/>
                <a:endParaRPr lang="nl-NL" sz="1100" b="1" dirty="0">
                  <a:latin typeface="Verdana" pitchFamily="34" charset="0"/>
                </a:endParaRPr>
              </a:p>
              <a:p>
                <a:pPr defTabSz="737281" eaLnBrk="0" hangingPunct="0"/>
                <a:endParaRPr lang="nl-NL" sz="1100" b="1" dirty="0">
                  <a:latin typeface="Verdana" pitchFamily="34" charset="0"/>
                </a:endParaRPr>
              </a:p>
              <a:p>
                <a:pPr defTabSz="737281" eaLnBrk="0" hangingPunct="0"/>
                <a:endParaRPr lang="nl-NL" sz="1100" b="1" dirty="0">
                  <a:latin typeface="Verdana" pitchFamily="34" charset="0"/>
                </a:endParaRPr>
              </a:p>
              <a:p>
                <a:pPr defTabSz="737281" eaLnBrk="0" hangingPunct="0"/>
                <a:endParaRPr lang="nl-NL" sz="1100" b="1" dirty="0">
                  <a:latin typeface="Verdana" pitchFamily="34" charset="0"/>
                </a:endParaRPr>
              </a:p>
              <a:p>
                <a:pPr defTabSz="737281" eaLnBrk="0" hangingPunct="0"/>
                <a:endParaRPr lang="nl-NL" sz="1100" b="1" dirty="0">
                  <a:latin typeface="Verdana" pitchFamily="34" charset="0"/>
                </a:endParaRPr>
              </a:p>
              <a:p>
                <a:pPr algn="ctr" defTabSz="737281" eaLnBrk="0" hangingPunct="0"/>
                <a:endParaRPr lang="nl-NL" sz="1100" b="1" dirty="0">
                  <a:latin typeface="Verdana" pitchFamily="34" charset="0"/>
                </a:endParaRPr>
              </a:p>
              <a:p>
                <a:pPr algn="ctr" defTabSz="737281" eaLnBrk="0" hangingPunct="0"/>
                <a:r>
                  <a:rPr lang="fr-BE" sz="1100" b="1" dirty="0">
                    <a:latin typeface="Verdana" pitchFamily="34" charset="0"/>
                  </a:rPr>
                  <a:t>5</a:t>
                </a:r>
              </a:p>
              <a:p>
                <a:pPr algn="ctr" defTabSz="737281" eaLnBrk="0" hangingPunct="0"/>
                <a:r>
                  <a:rPr lang="fr-BE" sz="1100" b="1" dirty="0">
                    <a:latin typeface="Verdana" pitchFamily="34" charset="0"/>
                  </a:rPr>
                  <a:t>P</a:t>
                </a:r>
                <a:r>
                  <a:rPr lang="nl-NL" sz="1100" b="1" dirty="0" err="1">
                    <a:latin typeface="Verdana" pitchFamily="34" charset="0"/>
                  </a:rPr>
                  <a:t>rocesse</a:t>
                </a:r>
                <a:r>
                  <a:rPr lang="en-US" sz="1100" b="1" dirty="0">
                    <a:latin typeface="Verdana" pitchFamily="34" charset="0"/>
                  </a:rPr>
                  <a:t>s</a:t>
                </a:r>
                <a:endParaRPr lang="nl-NL" sz="1100" b="1" dirty="0">
                  <a:latin typeface="Verdana" pitchFamily="34" charset="0"/>
                </a:endParaRPr>
              </a:p>
            </p:txBody>
          </p:sp>
          <p:sp>
            <p:nvSpPr>
              <p:cNvPr id="4148" name="Line 12"/>
              <p:cNvSpPr>
                <a:spLocks noChangeShapeType="1"/>
              </p:cNvSpPr>
              <p:nvPr/>
            </p:nvSpPr>
            <p:spPr bwMode="auto">
              <a:xfrm>
                <a:off x="2484" y="3087"/>
                <a:ext cx="949" cy="0"/>
              </a:xfrm>
              <a:prstGeom prst="line">
                <a:avLst/>
              </a:prstGeom>
              <a:noFill/>
              <a:ln w="9525">
                <a:solidFill>
                  <a:schemeClr val="tx1"/>
                </a:solidFill>
                <a:round/>
                <a:headEnd type="triangle" w="med" len="med"/>
                <a:tailEnd type="triangle" w="med" len="med"/>
              </a:ln>
            </p:spPr>
            <p:txBody>
              <a:bodyPr/>
              <a:lstStyle/>
              <a:p>
                <a:endParaRPr lang="nl-NL"/>
              </a:p>
            </p:txBody>
          </p:sp>
          <p:sp>
            <p:nvSpPr>
              <p:cNvPr id="4149" name="Rectangle 13"/>
              <p:cNvSpPr>
                <a:spLocks noChangeArrowheads="1"/>
              </p:cNvSpPr>
              <p:nvPr/>
            </p:nvSpPr>
            <p:spPr bwMode="auto">
              <a:xfrm>
                <a:off x="2736" y="677"/>
                <a:ext cx="400" cy="474"/>
              </a:xfrm>
              <a:prstGeom prst="rect">
                <a:avLst/>
              </a:prstGeom>
              <a:gradFill rotWithShape="0">
                <a:gsLst>
                  <a:gs pos="0">
                    <a:srgbClr val="FFFF99"/>
                  </a:gs>
                  <a:gs pos="100000">
                    <a:srgbClr val="FFFFFF"/>
                  </a:gs>
                </a:gsLst>
                <a:lin ang="5400000" scaled="1"/>
              </a:gradFill>
              <a:ln w="9525">
                <a:noFill/>
                <a:miter lim="800000"/>
                <a:headEnd/>
                <a:tailEnd/>
              </a:ln>
            </p:spPr>
            <p:txBody>
              <a:bodyPr wrap="none">
                <a:spAutoFit/>
              </a:bodyPr>
              <a:lstStyle/>
              <a:p>
                <a:pPr defTabSz="737281" eaLnBrk="0" hangingPunct="0"/>
                <a:r>
                  <a:rPr lang="fr-BE" sz="3200" b="1" dirty="0">
                    <a:latin typeface="Verdana" pitchFamily="34" charset="0"/>
                  </a:rPr>
                  <a:t>D</a:t>
                </a:r>
                <a:endParaRPr lang="nl-NL" sz="3200" b="1" dirty="0">
                  <a:latin typeface="Verdana" pitchFamily="34" charset="0"/>
                </a:endParaRPr>
              </a:p>
            </p:txBody>
          </p:sp>
        </p:grpSp>
        <p:sp>
          <p:nvSpPr>
            <p:cNvPr id="4145" name="Line 14"/>
            <p:cNvSpPr>
              <a:spLocks noChangeShapeType="1"/>
            </p:cNvSpPr>
            <p:nvPr/>
          </p:nvSpPr>
          <p:spPr bwMode="auto">
            <a:xfrm>
              <a:off x="2168" y="2082"/>
              <a:ext cx="316" cy="0"/>
            </a:xfrm>
            <a:prstGeom prst="line">
              <a:avLst/>
            </a:prstGeom>
            <a:noFill/>
            <a:ln w="9525">
              <a:solidFill>
                <a:srgbClr val="000000"/>
              </a:solidFill>
              <a:round/>
              <a:headEnd/>
              <a:tailEnd/>
            </a:ln>
          </p:spPr>
          <p:txBody>
            <a:bodyPr/>
            <a:lstStyle/>
            <a:p>
              <a:endParaRPr lang="nl-NL"/>
            </a:p>
          </p:txBody>
        </p:sp>
        <p:sp>
          <p:nvSpPr>
            <p:cNvPr id="4146" name="Line 15"/>
            <p:cNvSpPr>
              <a:spLocks noChangeShapeType="1"/>
            </p:cNvSpPr>
            <p:nvPr/>
          </p:nvSpPr>
          <p:spPr bwMode="auto">
            <a:xfrm>
              <a:off x="2168" y="1404"/>
              <a:ext cx="316" cy="0"/>
            </a:xfrm>
            <a:prstGeom prst="line">
              <a:avLst/>
            </a:prstGeom>
            <a:noFill/>
            <a:ln w="9525">
              <a:solidFill>
                <a:srgbClr val="000000"/>
              </a:solidFill>
              <a:round/>
              <a:headEnd/>
              <a:tailEnd/>
            </a:ln>
          </p:spPr>
          <p:txBody>
            <a:bodyPr/>
            <a:lstStyle/>
            <a:p>
              <a:endParaRPr lang="nl-NL"/>
            </a:p>
          </p:txBody>
        </p:sp>
      </p:grpSp>
      <p:sp>
        <p:nvSpPr>
          <p:cNvPr id="4103" name="Text Box 16"/>
          <p:cNvSpPr txBox="1">
            <a:spLocks noChangeArrowheads="1"/>
          </p:cNvSpPr>
          <p:nvPr/>
        </p:nvSpPr>
        <p:spPr bwMode="auto">
          <a:xfrm>
            <a:off x="252307" y="414867"/>
            <a:ext cx="1324610" cy="1282471"/>
          </a:xfrm>
          <a:prstGeom prst="rect">
            <a:avLst/>
          </a:prstGeom>
          <a:noFill/>
          <a:ln w="12700">
            <a:noFill/>
            <a:miter lim="800000"/>
            <a:headEnd/>
            <a:tailEnd/>
          </a:ln>
        </p:spPr>
        <p:txBody>
          <a:bodyPr lIns="73728" tIns="36864" rIns="73728" bIns="36864">
            <a:spAutoFit/>
          </a:bodyPr>
          <a:lstStyle/>
          <a:p>
            <a:pPr algn="ctr" defTabSz="614401" eaLnBrk="0" hangingPunct="0"/>
            <a:r>
              <a:rPr lang="nl-NL" sz="2600" b="1" dirty="0">
                <a:solidFill>
                  <a:schemeClr val="bg1"/>
                </a:solidFill>
                <a:latin typeface="Verdana" pitchFamily="34" charset="0"/>
              </a:rPr>
              <a:t>EFQM</a:t>
            </a:r>
            <a:endParaRPr lang="nl-NL" sz="3500" b="1" dirty="0">
              <a:solidFill>
                <a:schemeClr val="bg1"/>
              </a:solidFill>
              <a:latin typeface="Times New Roman" pitchFamily="18" charset="0"/>
            </a:endParaRPr>
          </a:p>
          <a:p>
            <a:pPr algn="ctr" defTabSz="614401" eaLnBrk="0" hangingPunct="0">
              <a:spcBef>
                <a:spcPct val="50000"/>
              </a:spcBef>
            </a:pPr>
            <a:endParaRPr lang="nl-NL" sz="3500" b="1" dirty="0">
              <a:latin typeface="Times New Roman" pitchFamily="18" charset="0"/>
            </a:endParaRPr>
          </a:p>
        </p:txBody>
      </p:sp>
      <p:grpSp>
        <p:nvGrpSpPr>
          <p:cNvPr id="5" name="Group 17"/>
          <p:cNvGrpSpPr>
            <a:grpSpLocks/>
          </p:cNvGrpSpPr>
          <p:nvPr/>
        </p:nvGrpSpPr>
        <p:grpSpPr bwMode="auto">
          <a:xfrm>
            <a:off x="4541520" y="1437217"/>
            <a:ext cx="2775373" cy="2857147"/>
            <a:chOff x="3456" y="1164"/>
            <a:chExt cx="2112" cy="2314"/>
          </a:xfrm>
        </p:grpSpPr>
        <p:sp>
          <p:nvSpPr>
            <p:cNvPr id="4129" name="Line 18"/>
            <p:cNvSpPr>
              <a:spLocks noChangeShapeType="1"/>
            </p:cNvSpPr>
            <p:nvPr/>
          </p:nvSpPr>
          <p:spPr bwMode="auto">
            <a:xfrm>
              <a:off x="4473" y="2062"/>
              <a:ext cx="234" cy="0"/>
            </a:xfrm>
            <a:prstGeom prst="line">
              <a:avLst/>
            </a:prstGeom>
            <a:noFill/>
            <a:ln w="9525">
              <a:solidFill>
                <a:srgbClr val="000000"/>
              </a:solidFill>
              <a:round/>
              <a:headEnd/>
              <a:tailEnd/>
            </a:ln>
          </p:spPr>
          <p:txBody>
            <a:bodyPr/>
            <a:lstStyle/>
            <a:p>
              <a:endParaRPr lang="nl-NL"/>
            </a:p>
          </p:txBody>
        </p:sp>
        <p:sp>
          <p:nvSpPr>
            <p:cNvPr id="4130" name="Line 19"/>
            <p:cNvSpPr>
              <a:spLocks noChangeShapeType="1"/>
            </p:cNvSpPr>
            <p:nvPr/>
          </p:nvSpPr>
          <p:spPr bwMode="auto">
            <a:xfrm>
              <a:off x="4473" y="2677"/>
              <a:ext cx="234" cy="0"/>
            </a:xfrm>
            <a:prstGeom prst="line">
              <a:avLst/>
            </a:prstGeom>
            <a:noFill/>
            <a:ln w="9525">
              <a:solidFill>
                <a:srgbClr val="000000"/>
              </a:solidFill>
              <a:round/>
              <a:headEnd/>
              <a:tailEnd/>
            </a:ln>
          </p:spPr>
          <p:txBody>
            <a:bodyPr/>
            <a:lstStyle/>
            <a:p>
              <a:endParaRPr lang="nl-NL"/>
            </a:p>
          </p:txBody>
        </p:sp>
        <p:sp>
          <p:nvSpPr>
            <p:cNvPr id="4131" name="Line 20"/>
            <p:cNvSpPr>
              <a:spLocks noChangeShapeType="1"/>
            </p:cNvSpPr>
            <p:nvPr/>
          </p:nvSpPr>
          <p:spPr bwMode="auto">
            <a:xfrm>
              <a:off x="4473" y="1372"/>
              <a:ext cx="234" cy="0"/>
            </a:xfrm>
            <a:prstGeom prst="line">
              <a:avLst/>
            </a:prstGeom>
            <a:noFill/>
            <a:ln w="9525">
              <a:solidFill>
                <a:srgbClr val="000000"/>
              </a:solidFill>
              <a:round/>
              <a:headEnd/>
              <a:tailEnd/>
            </a:ln>
          </p:spPr>
          <p:txBody>
            <a:bodyPr/>
            <a:lstStyle/>
            <a:p>
              <a:endParaRPr lang="nl-NL"/>
            </a:p>
          </p:txBody>
        </p:sp>
        <p:sp>
          <p:nvSpPr>
            <p:cNvPr id="4132" name="Line 21"/>
            <p:cNvSpPr>
              <a:spLocks noChangeShapeType="1"/>
            </p:cNvSpPr>
            <p:nvPr/>
          </p:nvSpPr>
          <p:spPr bwMode="auto">
            <a:xfrm>
              <a:off x="3456" y="2677"/>
              <a:ext cx="157" cy="0"/>
            </a:xfrm>
            <a:prstGeom prst="line">
              <a:avLst/>
            </a:prstGeom>
            <a:noFill/>
            <a:ln w="9525">
              <a:solidFill>
                <a:srgbClr val="000000"/>
              </a:solidFill>
              <a:round/>
              <a:headEnd/>
              <a:tailEnd/>
            </a:ln>
          </p:spPr>
          <p:txBody>
            <a:bodyPr/>
            <a:lstStyle/>
            <a:p>
              <a:endParaRPr lang="nl-NL"/>
            </a:p>
          </p:txBody>
        </p:sp>
        <p:sp>
          <p:nvSpPr>
            <p:cNvPr id="4133" name="Line 22"/>
            <p:cNvSpPr>
              <a:spLocks noChangeShapeType="1"/>
            </p:cNvSpPr>
            <p:nvPr/>
          </p:nvSpPr>
          <p:spPr bwMode="auto">
            <a:xfrm>
              <a:off x="3456" y="2062"/>
              <a:ext cx="157" cy="0"/>
            </a:xfrm>
            <a:prstGeom prst="line">
              <a:avLst/>
            </a:prstGeom>
            <a:noFill/>
            <a:ln w="9525">
              <a:solidFill>
                <a:srgbClr val="000000"/>
              </a:solidFill>
              <a:round/>
              <a:headEnd/>
              <a:tailEnd/>
            </a:ln>
          </p:spPr>
          <p:txBody>
            <a:bodyPr/>
            <a:lstStyle/>
            <a:p>
              <a:endParaRPr lang="nl-NL"/>
            </a:p>
          </p:txBody>
        </p:sp>
        <p:sp>
          <p:nvSpPr>
            <p:cNvPr id="4134" name="Line 23"/>
            <p:cNvSpPr>
              <a:spLocks noChangeShapeType="1"/>
            </p:cNvSpPr>
            <p:nvPr/>
          </p:nvSpPr>
          <p:spPr bwMode="auto">
            <a:xfrm>
              <a:off x="3456" y="1372"/>
              <a:ext cx="157" cy="0"/>
            </a:xfrm>
            <a:prstGeom prst="line">
              <a:avLst/>
            </a:prstGeom>
            <a:noFill/>
            <a:ln w="9525">
              <a:solidFill>
                <a:srgbClr val="000000"/>
              </a:solidFill>
              <a:round/>
              <a:headEnd/>
              <a:tailEnd/>
            </a:ln>
          </p:spPr>
          <p:txBody>
            <a:bodyPr/>
            <a:lstStyle/>
            <a:p>
              <a:endParaRPr lang="nl-NL"/>
            </a:p>
          </p:txBody>
        </p:sp>
        <p:sp>
          <p:nvSpPr>
            <p:cNvPr id="4135" name="Line 24"/>
            <p:cNvSpPr>
              <a:spLocks noChangeShapeType="1"/>
            </p:cNvSpPr>
            <p:nvPr/>
          </p:nvSpPr>
          <p:spPr bwMode="auto">
            <a:xfrm flipV="1">
              <a:off x="4004" y="1571"/>
              <a:ext cx="0" cy="246"/>
            </a:xfrm>
            <a:prstGeom prst="line">
              <a:avLst/>
            </a:prstGeom>
            <a:noFill/>
            <a:ln w="9525">
              <a:solidFill>
                <a:srgbClr val="000000"/>
              </a:solidFill>
              <a:round/>
              <a:headEnd/>
              <a:tailEnd/>
            </a:ln>
          </p:spPr>
          <p:txBody>
            <a:bodyPr/>
            <a:lstStyle/>
            <a:p>
              <a:endParaRPr lang="nl-NL"/>
            </a:p>
          </p:txBody>
        </p:sp>
        <p:sp>
          <p:nvSpPr>
            <p:cNvPr id="4136" name="Line 25"/>
            <p:cNvSpPr>
              <a:spLocks noChangeShapeType="1"/>
            </p:cNvSpPr>
            <p:nvPr/>
          </p:nvSpPr>
          <p:spPr bwMode="auto">
            <a:xfrm>
              <a:off x="4004" y="2225"/>
              <a:ext cx="0" cy="245"/>
            </a:xfrm>
            <a:prstGeom prst="line">
              <a:avLst/>
            </a:prstGeom>
            <a:noFill/>
            <a:ln w="9525">
              <a:solidFill>
                <a:srgbClr val="000000"/>
              </a:solidFill>
              <a:round/>
              <a:headEnd/>
              <a:tailEnd/>
            </a:ln>
          </p:spPr>
          <p:txBody>
            <a:bodyPr/>
            <a:lstStyle/>
            <a:p>
              <a:endParaRPr lang="nl-NL"/>
            </a:p>
          </p:txBody>
        </p:sp>
        <p:sp>
          <p:nvSpPr>
            <p:cNvPr id="4137" name="Text Box 26"/>
            <p:cNvSpPr txBox="1">
              <a:spLocks noChangeArrowheads="1"/>
            </p:cNvSpPr>
            <p:nvPr/>
          </p:nvSpPr>
          <p:spPr bwMode="auto">
            <a:xfrm>
              <a:off x="3613" y="1164"/>
              <a:ext cx="860" cy="407"/>
            </a:xfrm>
            <a:prstGeom prst="rect">
              <a:avLst/>
            </a:prstGeom>
            <a:gradFill rotWithShape="0">
              <a:gsLst>
                <a:gs pos="0">
                  <a:srgbClr val="FFFF99"/>
                </a:gs>
                <a:gs pos="100000">
                  <a:srgbClr val="FFFFFF"/>
                </a:gs>
              </a:gsLst>
              <a:lin ang="5400000" scaled="1"/>
            </a:gradFill>
            <a:ln w="9525">
              <a:solidFill>
                <a:srgbClr val="000000"/>
              </a:solidFill>
              <a:miter lim="800000"/>
              <a:headEnd/>
              <a:tailEnd/>
            </a:ln>
          </p:spPr>
          <p:txBody>
            <a:bodyPr/>
            <a:lstStyle/>
            <a:p>
              <a:pPr defTabSz="737281" eaLnBrk="0" hangingPunct="0"/>
              <a:r>
                <a:rPr lang="nl-NL" sz="1100" b="1" dirty="0">
                  <a:latin typeface="Verdana" pitchFamily="34" charset="0"/>
                </a:rPr>
                <a:t>7 </a:t>
              </a:r>
              <a:r>
                <a:rPr lang="en-US" sz="1100" b="1" dirty="0">
                  <a:latin typeface="Verdana" pitchFamily="34" charset="0"/>
                </a:rPr>
                <a:t>People satisfaction</a:t>
              </a:r>
              <a:endParaRPr lang="nl-NL" sz="1100" b="1" dirty="0">
                <a:latin typeface="Verdana" pitchFamily="34" charset="0"/>
              </a:endParaRPr>
            </a:p>
          </p:txBody>
        </p:sp>
        <p:sp>
          <p:nvSpPr>
            <p:cNvPr id="4138" name="Text Box 27"/>
            <p:cNvSpPr txBox="1">
              <a:spLocks noChangeArrowheads="1"/>
            </p:cNvSpPr>
            <p:nvPr/>
          </p:nvSpPr>
          <p:spPr bwMode="auto">
            <a:xfrm>
              <a:off x="3613" y="1817"/>
              <a:ext cx="860" cy="408"/>
            </a:xfrm>
            <a:prstGeom prst="rect">
              <a:avLst/>
            </a:prstGeom>
            <a:gradFill rotWithShape="0">
              <a:gsLst>
                <a:gs pos="0">
                  <a:srgbClr val="FFFF99"/>
                </a:gs>
                <a:gs pos="100000">
                  <a:srgbClr val="FFFFFF"/>
                </a:gs>
              </a:gsLst>
              <a:lin ang="5400000" scaled="1"/>
            </a:gradFill>
            <a:ln w="9525">
              <a:solidFill>
                <a:srgbClr val="000000"/>
              </a:solidFill>
              <a:miter lim="800000"/>
              <a:headEnd/>
              <a:tailEnd/>
            </a:ln>
          </p:spPr>
          <p:txBody>
            <a:bodyPr/>
            <a:lstStyle/>
            <a:p>
              <a:pPr algn="ctr" defTabSz="737281" eaLnBrk="0" hangingPunct="0"/>
              <a:r>
                <a:rPr lang="en-US" sz="1100" b="1" dirty="0">
                  <a:latin typeface="Verdana" pitchFamily="34" charset="0"/>
                </a:rPr>
                <a:t>6</a:t>
              </a:r>
              <a:r>
                <a:rPr lang="nl-NL" sz="1100" b="1" dirty="0">
                  <a:latin typeface="Verdana" pitchFamily="34" charset="0"/>
                </a:rPr>
                <a:t> </a:t>
              </a:r>
              <a:r>
                <a:rPr lang="fr-BE" sz="1100" b="1" dirty="0">
                  <a:latin typeface="Verdana" pitchFamily="34" charset="0"/>
                </a:rPr>
                <a:t>Customer satisfaction</a:t>
              </a:r>
              <a:endParaRPr lang="nl-NL" sz="1100" b="1" dirty="0">
                <a:latin typeface="Verdana" pitchFamily="34" charset="0"/>
              </a:endParaRPr>
            </a:p>
          </p:txBody>
        </p:sp>
        <p:sp>
          <p:nvSpPr>
            <p:cNvPr id="4139" name="Text Box 28"/>
            <p:cNvSpPr txBox="1">
              <a:spLocks noChangeArrowheads="1"/>
            </p:cNvSpPr>
            <p:nvPr/>
          </p:nvSpPr>
          <p:spPr bwMode="auto">
            <a:xfrm>
              <a:off x="3621" y="2435"/>
              <a:ext cx="860" cy="408"/>
            </a:xfrm>
            <a:prstGeom prst="rect">
              <a:avLst/>
            </a:prstGeom>
            <a:gradFill rotWithShape="0">
              <a:gsLst>
                <a:gs pos="0">
                  <a:srgbClr val="FFFF99"/>
                </a:gs>
                <a:gs pos="100000">
                  <a:srgbClr val="FFFFFF"/>
                </a:gs>
              </a:gsLst>
              <a:lin ang="5400000" scaled="1"/>
            </a:gradFill>
            <a:ln w="9525">
              <a:solidFill>
                <a:srgbClr val="000000"/>
              </a:solidFill>
              <a:miter lim="800000"/>
              <a:headEnd/>
              <a:tailEnd/>
            </a:ln>
          </p:spPr>
          <p:txBody>
            <a:bodyPr/>
            <a:lstStyle/>
            <a:p>
              <a:pPr algn="ctr" defTabSz="737281" eaLnBrk="0" hangingPunct="0"/>
              <a:r>
                <a:rPr lang="en-US" sz="1100" b="1" dirty="0">
                  <a:latin typeface="Verdana" pitchFamily="34" charset="0"/>
                </a:rPr>
                <a:t>8 Impact on society</a:t>
              </a:r>
              <a:endParaRPr lang="nl-NL" sz="1100" b="1" dirty="0">
                <a:latin typeface="Verdana" pitchFamily="34" charset="0"/>
              </a:endParaRPr>
            </a:p>
          </p:txBody>
        </p:sp>
        <p:sp>
          <p:nvSpPr>
            <p:cNvPr id="4140" name="Line 29"/>
            <p:cNvSpPr>
              <a:spLocks noChangeShapeType="1"/>
            </p:cNvSpPr>
            <p:nvPr/>
          </p:nvSpPr>
          <p:spPr bwMode="auto">
            <a:xfrm flipV="1">
              <a:off x="3691" y="3085"/>
              <a:ext cx="1877" cy="0"/>
            </a:xfrm>
            <a:prstGeom prst="line">
              <a:avLst/>
            </a:prstGeom>
            <a:noFill/>
            <a:ln w="9525">
              <a:solidFill>
                <a:schemeClr val="tx1"/>
              </a:solidFill>
              <a:round/>
              <a:headEnd type="triangle" w="med" len="med"/>
              <a:tailEnd type="triangle" w="med" len="med"/>
            </a:ln>
          </p:spPr>
          <p:txBody>
            <a:bodyPr/>
            <a:lstStyle/>
            <a:p>
              <a:endParaRPr lang="nl-NL"/>
            </a:p>
          </p:txBody>
        </p:sp>
        <p:sp>
          <p:nvSpPr>
            <p:cNvPr id="4141" name="Text Box 30"/>
            <p:cNvSpPr txBox="1">
              <a:spLocks noChangeArrowheads="1"/>
            </p:cNvSpPr>
            <p:nvPr/>
          </p:nvSpPr>
          <p:spPr bwMode="auto">
            <a:xfrm>
              <a:off x="4032" y="3240"/>
              <a:ext cx="862" cy="238"/>
            </a:xfrm>
            <a:prstGeom prst="rect">
              <a:avLst/>
            </a:prstGeom>
            <a:gradFill rotWithShape="0">
              <a:gsLst>
                <a:gs pos="0">
                  <a:srgbClr val="FFFF99"/>
                </a:gs>
                <a:gs pos="100000">
                  <a:srgbClr val="FFFFFF"/>
                </a:gs>
              </a:gsLst>
              <a:lin ang="5400000" scaled="1"/>
            </a:gradFill>
            <a:ln w="9525">
              <a:solidFill>
                <a:srgbClr val="000000"/>
              </a:solidFill>
              <a:miter lim="800000"/>
              <a:headEnd/>
              <a:tailEnd/>
            </a:ln>
          </p:spPr>
          <p:txBody>
            <a:bodyPr/>
            <a:lstStyle/>
            <a:p>
              <a:pPr algn="ctr" defTabSz="737281" eaLnBrk="0" hangingPunct="0"/>
              <a:r>
                <a:rPr lang="nl-NL" sz="1100" b="1" dirty="0" err="1">
                  <a:latin typeface="Verdana" pitchFamily="34" charset="0"/>
                </a:rPr>
                <a:t>Result</a:t>
              </a:r>
              <a:r>
                <a:rPr lang="en-US" sz="1100" b="1" dirty="0">
                  <a:latin typeface="Verdana" pitchFamily="34" charset="0"/>
                </a:rPr>
                <a:t>s</a:t>
              </a:r>
              <a:r>
                <a:rPr lang="nl-NL" sz="1100" b="1" i="1" dirty="0">
                  <a:latin typeface="Verdana" pitchFamily="34" charset="0"/>
                </a:rPr>
                <a:t> </a:t>
              </a:r>
              <a:endParaRPr lang="nl-NL" sz="1100" b="1" dirty="0">
                <a:latin typeface="Verdana" pitchFamily="34" charset="0"/>
              </a:endParaRPr>
            </a:p>
          </p:txBody>
        </p:sp>
        <p:sp>
          <p:nvSpPr>
            <p:cNvPr id="4142" name="Text Box 31"/>
            <p:cNvSpPr txBox="1">
              <a:spLocks noChangeArrowheads="1"/>
            </p:cNvSpPr>
            <p:nvPr/>
          </p:nvSpPr>
          <p:spPr bwMode="auto">
            <a:xfrm>
              <a:off x="4695" y="1190"/>
              <a:ext cx="873" cy="1677"/>
            </a:xfrm>
            <a:prstGeom prst="rect">
              <a:avLst/>
            </a:prstGeom>
            <a:gradFill rotWithShape="0">
              <a:gsLst>
                <a:gs pos="0">
                  <a:srgbClr val="FFFF99"/>
                </a:gs>
                <a:gs pos="100000">
                  <a:srgbClr val="FFFFFF"/>
                </a:gs>
              </a:gsLst>
              <a:lin ang="5400000" scaled="1"/>
            </a:gradFill>
            <a:ln w="9525">
              <a:solidFill>
                <a:srgbClr val="000000"/>
              </a:solidFill>
              <a:miter lim="800000"/>
              <a:headEnd/>
              <a:tailEnd/>
            </a:ln>
          </p:spPr>
          <p:txBody>
            <a:bodyPr/>
            <a:lstStyle/>
            <a:p>
              <a:pPr defTabSz="737281" eaLnBrk="0" hangingPunct="0"/>
              <a:endParaRPr lang="nl-NL" sz="1100" b="1" dirty="0">
                <a:latin typeface="Verdana" pitchFamily="34" charset="0"/>
              </a:endParaRPr>
            </a:p>
            <a:p>
              <a:pPr defTabSz="737281" eaLnBrk="0" hangingPunct="0"/>
              <a:r>
                <a:rPr lang="nl-NL" sz="3200" b="1" dirty="0">
                  <a:latin typeface="Verdana" pitchFamily="34" charset="0"/>
                </a:rPr>
                <a:t>  €</a:t>
              </a:r>
            </a:p>
            <a:p>
              <a:pPr defTabSz="737281" eaLnBrk="0" hangingPunct="0"/>
              <a:r>
                <a:rPr lang="nl-NL" sz="1000" b="1" dirty="0">
                  <a:latin typeface="Verdana" pitchFamily="34" charset="0"/>
                </a:rPr>
                <a:t>9</a:t>
              </a:r>
              <a:r>
                <a:rPr lang="en-US" sz="1000" b="1" dirty="0">
                  <a:latin typeface="Verdana" pitchFamily="34" charset="0"/>
                </a:rPr>
                <a:t> Key</a:t>
              </a:r>
              <a:r>
                <a:rPr lang="nl-NL" sz="1000" b="1" dirty="0">
                  <a:latin typeface="Verdana" pitchFamily="34" charset="0"/>
                </a:rPr>
                <a:t> </a:t>
              </a:r>
              <a:r>
                <a:rPr lang="en-US" sz="1000" b="1" dirty="0">
                  <a:latin typeface="Verdana" pitchFamily="34" charset="0"/>
                </a:rPr>
                <a:t>Performance</a:t>
              </a:r>
              <a:endParaRPr lang="nl-NL" sz="1000" b="1" dirty="0">
                <a:latin typeface="Verdana" pitchFamily="34" charset="0"/>
              </a:endParaRPr>
            </a:p>
          </p:txBody>
        </p:sp>
      </p:grpSp>
      <p:sp>
        <p:nvSpPr>
          <p:cNvPr id="473120" name="Rectangle 32"/>
          <p:cNvSpPr>
            <a:spLocks noChangeArrowheads="1"/>
          </p:cNvSpPr>
          <p:nvPr/>
        </p:nvSpPr>
        <p:spPr bwMode="auto">
          <a:xfrm>
            <a:off x="5739977" y="776641"/>
            <a:ext cx="445452" cy="566891"/>
          </a:xfrm>
          <a:prstGeom prst="rect">
            <a:avLst/>
          </a:prstGeom>
          <a:gradFill rotWithShape="0">
            <a:gsLst>
              <a:gs pos="0">
                <a:srgbClr val="FFFF99"/>
              </a:gs>
              <a:gs pos="100000">
                <a:srgbClr val="FFFFFF"/>
              </a:gs>
            </a:gsLst>
            <a:lin ang="5400000" scaled="1"/>
          </a:gradFill>
          <a:ln w="9525">
            <a:noFill/>
            <a:miter lim="800000"/>
            <a:headEnd/>
            <a:tailEnd/>
          </a:ln>
        </p:spPr>
        <p:txBody>
          <a:bodyPr wrap="none" lIns="73728" tIns="36864" rIns="73728" bIns="36864">
            <a:spAutoFit/>
          </a:bodyPr>
          <a:lstStyle/>
          <a:p>
            <a:pPr defTabSz="737281" eaLnBrk="0" hangingPunct="0"/>
            <a:r>
              <a:rPr lang="fr-BE" sz="3200" b="1" dirty="0">
                <a:latin typeface="Verdana" pitchFamily="34" charset="0"/>
              </a:rPr>
              <a:t>C</a:t>
            </a:r>
            <a:endParaRPr lang="nl-NL" sz="3200" b="1" dirty="0">
              <a:latin typeface="Verdana" pitchFamily="34" charset="0"/>
            </a:endParaRPr>
          </a:p>
        </p:txBody>
      </p:sp>
      <p:graphicFrame>
        <p:nvGraphicFramePr>
          <p:cNvPr id="473121" name="Object 33"/>
          <p:cNvGraphicFramePr>
            <a:graphicFrameLocks noChangeAspect="1"/>
          </p:cNvGraphicFramePr>
          <p:nvPr/>
        </p:nvGraphicFramePr>
        <p:xfrm>
          <a:off x="6433821" y="2667000"/>
          <a:ext cx="660991" cy="727252"/>
        </p:xfrm>
        <a:graphic>
          <a:graphicData uri="http://schemas.openxmlformats.org/presentationml/2006/ole">
            <mc:AlternateContent xmlns:mc="http://schemas.openxmlformats.org/markup-compatibility/2006">
              <mc:Choice xmlns:v="urn:schemas-microsoft-com:vml" Requires="v">
                <p:oleObj name="Clip" r:id="rId2" imgW="1869034" imgH="2189988" progId="">
                  <p:embed/>
                </p:oleObj>
              </mc:Choice>
              <mc:Fallback>
                <p:oleObj name="Clip" r:id="rId2" imgW="1869034" imgH="2189988" progId="">
                  <p:embed/>
                  <p:pic>
                    <p:nvPicPr>
                      <p:cNvPr id="473121" name="Object 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3821" y="2667000"/>
                        <a:ext cx="660991" cy="727252"/>
                      </a:xfrm>
                      <a:prstGeom prst="rect">
                        <a:avLst/>
                      </a:prstGeom>
                      <a:gradFill rotWithShape="0">
                        <a:gsLst>
                          <a:gs pos="0">
                            <a:srgbClr val="FFFF99"/>
                          </a:gs>
                          <a:gs pos="100000">
                            <a:srgbClr val="FFFFFF"/>
                          </a:gs>
                        </a:gsLst>
                        <a:lin ang="5400000" scaled="1"/>
                      </a:gradFill>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pSp>
        <p:nvGrpSpPr>
          <p:cNvPr id="6" name="Group 34"/>
          <p:cNvGrpSpPr>
            <a:grpSpLocks/>
          </p:cNvGrpSpPr>
          <p:nvPr/>
        </p:nvGrpSpPr>
        <p:grpSpPr bwMode="auto">
          <a:xfrm>
            <a:off x="3406140" y="1718733"/>
            <a:ext cx="851535" cy="711200"/>
            <a:chOff x="244" y="671"/>
            <a:chExt cx="9082" cy="9465"/>
          </a:xfrm>
        </p:grpSpPr>
        <p:sp>
          <p:nvSpPr>
            <p:cNvPr id="4123" name="Rectangle 35"/>
            <p:cNvSpPr>
              <a:spLocks noChangeArrowheads="1"/>
            </p:cNvSpPr>
            <p:nvPr/>
          </p:nvSpPr>
          <p:spPr bwMode="auto">
            <a:xfrm>
              <a:off x="244" y="671"/>
              <a:ext cx="6832" cy="9465"/>
            </a:xfrm>
            <a:prstGeom prst="rect">
              <a:avLst/>
            </a:prstGeom>
            <a:solidFill>
              <a:srgbClr val="FFFF99"/>
            </a:solidFill>
            <a:ln w="9525">
              <a:solidFill>
                <a:srgbClr val="000000"/>
              </a:solidFill>
              <a:miter lim="800000"/>
              <a:headEnd/>
              <a:tailEnd/>
            </a:ln>
          </p:spPr>
          <p:txBody>
            <a:bodyPr/>
            <a:lstStyle/>
            <a:p>
              <a:pPr defTabSz="737281" eaLnBrk="0" hangingPunct="0">
                <a:spcBef>
                  <a:spcPct val="20000"/>
                </a:spcBef>
              </a:pPr>
              <a:endParaRPr lang="en-GB" sz="1900" dirty="0">
                <a:solidFill>
                  <a:srgbClr val="660066"/>
                </a:solidFill>
                <a:latin typeface="Comic Sans MS" pitchFamily="66" charset="0"/>
              </a:endParaRPr>
            </a:p>
          </p:txBody>
        </p:sp>
        <p:sp>
          <p:nvSpPr>
            <p:cNvPr id="4124" name="Oval 36"/>
            <p:cNvSpPr>
              <a:spLocks noChangeArrowheads="1"/>
            </p:cNvSpPr>
            <p:nvPr/>
          </p:nvSpPr>
          <p:spPr bwMode="auto">
            <a:xfrm>
              <a:off x="4318" y="3171"/>
              <a:ext cx="4833" cy="4447"/>
            </a:xfrm>
            <a:prstGeom prst="ellipse">
              <a:avLst/>
            </a:prstGeom>
            <a:noFill/>
            <a:ln w="50800">
              <a:solidFill>
                <a:srgbClr val="000000"/>
              </a:solidFill>
              <a:round/>
              <a:headEnd/>
              <a:tailEnd/>
            </a:ln>
          </p:spPr>
          <p:txBody>
            <a:bodyPr/>
            <a:lstStyle/>
            <a:p>
              <a:pPr defTabSz="737281" eaLnBrk="0" hangingPunct="0">
                <a:spcBef>
                  <a:spcPct val="20000"/>
                </a:spcBef>
              </a:pPr>
              <a:endParaRPr lang="en-GB" sz="1900" dirty="0">
                <a:solidFill>
                  <a:srgbClr val="660066"/>
                </a:solidFill>
                <a:latin typeface="Comic Sans MS" pitchFamily="66" charset="0"/>
              </a:endParaRPr>
            </a:p>
          </p:txBody>
        </p:sp>
        <p:sp>
          <p:nvSpPr>
            <p:cNvPr id="4125" name="Freeform 37"/>
            <p:cNvSpPr>
              <a:spLocks/>
            </p:cNvSpPr>
            <p:nvPr/>
          </p:nvSpPr>
          <p:spPr bwMode="auto">
            <a:xfrm>
              <a:off x="6568" y="2994"/>
              <a:ext cx="668" cy="385"/>
            </a:xfrm>
            <a:custGeom>
              <a:avLst/>
              <a:gdLst>
                <a:gd name="T0" fmla="*/ 0 w 267"/>
                <a:gd name="T1" fmla="*/ 0 h 154"/>
                <a:gd name="T2" fmla="*/ 2147483647 w 267"/>
                <a:gd name="T3" fmla="*/ 2147483647 h 154"/>
                <a:gd name="T4" fmla="*/ 0 w 267"/>
                <a:gd name="T5" fmla="*/ 2147483647 h 154"/>
                <a:gd name="T6" fmla="*/ 0 w 267"/>
                <a:gd name="T7" fmla="*/ 0 h 154"/>
                <a:gd name="T8" fmla="*/ 0 60000 65536"/>
                <a:gd name="T9" fmla="*/ 0 60000 65536"/>
                <a:gd name="T10" fmla="*/ 0 60000 65536"/>
                <a:gd name="T11" fmla="*/ 0 60000 65536"/>
                <a:gd name="T12" fmla="*/ 0 w 267"/>
                <a:gd name="T13" fmla="*/ 0 h 154"/>
                <a:gd name="T14" fmla="*/ 267 w 267"/>
                <a:gd name="T15" fmla="*/ 154 h 154"/>
              </a:gdLst>
              <a:ahLst/>
              <a:cxnLst>
                <a:cxn ang="T8">
                  <a:pos x="T0" y="T1"/>
                </a:cxn>
                <a:cxn ang="T9">
                  <a:pos x="T2" y="T3"/>
                </a:cxn>
                <a:cxn ang="T10">
                  <a:pos x="T4" y="T5"/>
                </a:cxn>
                <a:cxn ang="T11">
                  <a:pos x="T6" y="T7"/>
                </a:cxn>
              </a:cxnLst>
              <a:rect l="T12" t="T13" r="T14" b="T15"/>
              <a:pathLst>
                <a:path w="267" h="154">
                  <a:moveTo>
                    <a:pt x="0" y="0"/>
                  </a:moveTo>
                  <a:lnTo>
                    <a:pt x="267" y="85"/>
                  </a:lnTo>
                  <a:lnTo>
                    <a:pt x="0" y="154"/>
                  </a:lnTo>
                  <a:lnTo>
                    <a:pt x="0" y="0"/>
                  </a:lnTo>
                  <a:close/>
                </a:path>
              </a:pathLst>
            </a:custGeom>
            <a:solidFill>
              <a:srgbClr val="000000"/>
            </a:solidFill>
            <a:ln w="11113">
              <a:solidFill>
                <a:srgbClr val="000000"/>
              </a:solidFill>
              <a:round/>
              <a:headEnd/>
              <a:tailEnd/>
            </a:ln>
          </p:spPr>
          <p:txBody>
            <a:bodyPr/>
            <a:lstStyle/>
            <a:p>
              <a:endParaRPr lang="nl-NL"/>
            </a:p>
          </p:txBody>
        </p:sp>
        <p:sp>
          <p:nvSpPr>
            <p:cNvPr id="4126" name="Freeform 38"/>
            <p:cNvSpPr>
              <a:spLocks/>
            </p:cNvSpPr>
            <p:nvPr/>
          </p:nvSpPr>
          <p:spPr bwMode="auto">
            <a:xfrm>
              <a:off x="6436" y="7376"/>
              <a:ext cx="668" cy="385"/>
            </a:xfrm>
            <a:custGeom>
              <a:avLst/>
              <a:gdLst>
                <a:gd name="T0" fmla="*/ 2147483647 w 267"/>
                <a:gd name="T1" fmla="*/ 0 h 154"/>
                <a:gd name="T2" fmla="*/ 0 w 267"/>
                <a:gd name="T3" fmla="*/ 2147483647 h 154"/>
                <a:gd name="T4" fmla="*/ 2147483647 w 267"/>
                <a:gd name="T5" fmla="*/ 2147483647 h 154"/>
                <a:gd name="T6" fmla="*/ 2147483647 w 267"/>
                <a:gd name="T7" fmla="*/ 0 h 154"/>
                <a:gd name="T8" fmla="*/ 0 60000 65536"/>
                <a:gd name="T9" fmla="*/ 0 60000 65536"/>
                <a:gd name="T10" fmla="*/ 0 60000 65536"/>
                <a:gd name="T11" fmla="*/ 0 60000 65536"/>
                <a:gd name="T12" fmla="*/ 0 w 267"/>
                <a:gd name="T13" fmla="*/ 0 h 154"/>
                <a:gd name="T14" fmla="*/ 267 w 267"/>
                <a:gd name="T15" fmla="*/ 154 h 154"/>
              </a:gdLst>
              <a:ahLst/>
              <a:cxnLst>
                <a:cxn ang="T8">
                  <a:pos x="T0" y="T1"/>
                </a:cxn>
                <a:cxn ang="T9">
                  <a:pos x="T2" y="T3"/>
                </a:cxn>
                <a:cxn ang="T10">
                  <a:pos x="T4" y="T5"/>
                </a:cxn>
                <a:cxn ang="T11">
                  <a:pos x="T6" y="T7"/>
                </a:cxn>
              </a:cxnLst>
              <a:rect l="T12" t="T13" r="T14" b="T15"/>
              <a:pathLst>
                <a:path w="267" h="154">
                  <a:moveTo>
                    <a:pt x="267" y="0"/>
                  </a:moveTo>
                  <a:lnTo>
                    <a:pt x="0" y="86"/>
                  </a:lnTo>
                  <a:lnTo>
                    <a:pt x="267" y="154"/>
                  </a:lnTo>
                  <a:lnTo>
                    <a:pt x="267" y="0"/>
                  </a:lnTo>
                  <a:close/>
                </a:path>
              </a:pathLst>
            </a:custGeom>
            <a:solidFill>
              <a:srgbClr val="000000"/>
            </a:solidFill>
            <a:ln w="11113">
              <a:solidFill>
                <a:srgbClr val="000000"/>
              </a:solidFill>
              <a:round/>
              <a:headEnd/>
              <a:tailEnd/>
            </a:ln>
          </p:spPr>
          <p:txBody>
            <a:bodyPr/>
            <a:lstStyle/>
            <a:p>
              <a:endParaRPr lang="nl-NL"/>
            </a:p>
          </p:txBody>
        </p:sp>
        <p:sp>
          <p:nvSpPr>
            <p:cNvPr id="4127" name="Freeform 39"/>
            <p:cNvSpPr>
              <a:spLocks/>
            </p:cNvSpPr>
            <p:nvPr/>
          </p:nvSpPr>
          <p:spPr bwMode="auto">
            <a:xfrm>
              <a:off x="8924" y="4999"/>
              <a:ext cx="402" cy="615"/>
            </a:xfrm>
            <a:custGeom>
              <a:avLst/>
              <a:gdLst>
                <a:gd name="T0" fmla="*/ 2147483647 w 161"/>
                <a:gd name="T1" fmla="*/ 0 h 246"/>
                <a:gd name="T2" fmla="*/ 2147483647 w 161"/>
                <a:gd name="T3" fmla="*/ 2147483647 h 246"/>
                <a:gd name="T4" fmla="*/ 0 w 161"/>
                <a:gd name="T5" fmla="*/ 0 h 246"/>
                <a:gd name="T6" fmla="*/ 2147483647 w 161"/>
                <a:gd name="T7" fmla="*/ 0 h 246"/>
                <a:gd name="T8" fmla="*/ 0 60000 65536"/>
                <a:gd name="T9" fmla="*/ 0 60000 65536"/>
                <a:gd name="T10" fmla="*/ 0 60000 65536"/>
                <a:gd name="T11" fmla="*/ 0 60000 65536"/>
                <a:gd name="T12" fmla="*/ 0 w 161"/>
                <a:gd name="T13" fmla="*/ 0 h 246"/>
                <a:gd name="T14" fmla="*/ 161 w 161"/>
                <a:gd name="T15" fmla="*/ 246 h 246"/>
              </a:gdLst>
              <a:ahLst/>
              <a:cxnLst>
                <a:cxn ang="T8">
                  <a:pos x="T0" y="T1"/>
                </a:cxn>
                <a:cxn ang="T9">
                  <a:pos x="T2" y="T3"/>
                </a:cxn>
                <a:cxn ang="T10">
                  <a:pos x="T4" y="T5"/>
                </a:cxn>
                <a:cxn ang="T11">
                  <a:pos x="T6" y="T7"/>
                </a:cxn>
              </a:cxnLst>
              <a:rect l="T12" t="T13" r="T14" b="T15"/>
              <a:pathLst>
                <a:path w="161" h="246">
                  <a:moveTo>
                    <a:pt x="161" y="0"/>
                  </a:moveTo>
                  <a:lnTo>
                    <a:pt x="82" y="246"/>
                  </a:lnTo>
                  <a:lnTo>
                    <a:pt x="0" y="0"/>
                  </a:lnTo>
                  <a:lnTo>
                    <a:pt x="161" y="0"/>
                  </a:lnTo>
                  <a:close/>
                </a:path>
              </a:pathLst>
            </a:custGeom>
            <a:noFill/>
            <a:ln w="11113">
              <a:solidFill>
                <a:srgbClr val="000000"/>
              </a:solidFill>
              <a:round/>
              <a:headEnd/>
              <a:tailEnd/>
            </a:ln>
          </p:spPr>
          <p:txBody>
            <a:bodyPr/>
            <a:lstStyle/>
            <a:p>
              <a:endParaRPr lang="nl-NL"/>
            </a:p>
          </p:txBody>
        </p:sp>
        <p:sp>
          <p:nvSpPr>
            <p:cNvPr id="4128" name="Freeform 40"/>
            <p:cNvSpPr>
              <a:spLocks/>
            </p:cNvSpPr>
            <p:nvPr/>
          </p:nvSpPr>
          <p:spPr bwMode="auto">
            <a:xfrm>
              <a:off x="4123" y="5091"/>
              <a:ext cx="408" cy="597"/>
            </a:xfrm>
            <a:custGeom>
              <a:avLst/>
              <a:gdLst>
                <a:gd name="T0" fmla="*/ 0 w 163"/>
                <a:gd name="T1" fmla="*/ 2147483647 h 239"/>
                <a:gd name="T2" fmla="*/ 2147483647 w 163"/>
                <a:gd name="T3" fmla="*/ 0 h 239"/>
                <a:gd name="T4" fmla="*/ 2147483647 w 163"/>
                <a:gd name="T5" fmla="*/ 2147483647 h 239"/>
                <a:gd name="T6" fmla="*/ 0 w 163"/>
                <a:gd name="T7" fmla="*/ 2147483647 h 239"/>
                <a:gd name="T8" fmla="*/ 0 60000 65536"/>
                <a:gd name="T9" fmla="*/ 0 60000 65536"/>
                <a:gd name="T10" fmla="*/ 0 60000 65536"/>
                <a:gd name="T11" fmla="*/ 0 60000 65536"/>
                <a:gd name="T12" fmla="*/ 0 w 163"/>
                <a:gd name="T13" fmla="*/ 0 h 239"/>
                <a:gd name="T14" fmla="*/ 163 w 163"/>
                <a:gd name="T15" fmla="*/ 239 h 239"/>
              </a:gdLst>
              <a:ahLst/>
              <a:cxnLst>
                <a:cxn ang="T8">
                  <a:pos x="T0" y="T1"/>
                </a:cxn>
                <a:cxn ang="T9">
                  <a:pos x="T2" y="T3"/>
                </a:cxn>
                <a:cxn ang="T10">
                  <a:pos x="T4" y="T5"/>
                </a:cxn>
                <a:cxn ang="T11">
                  <a:pos x="T6" y="T7"/>
                </a:cxn>
              </a:cxnLst>
              <a:rect l="T12" t="T13" r="T14" b="T15"/>
              <a:pathLst>
                <a:path w="163" h="239">
                  <a:moveTo>
                    <a:pt x="0" y="239"/>
                  </a:moveTo>
                  <a:lnTo>
                    <a:pt x="89" y="0"/>
                  </a:lnTo>
                  <a:lnTo>
                    <a:pt x="163" y="239"/>
                  </a:lnTo>
                  <a:lnTo>
                    <a:pt x="0" y="239"/>
                  </a:lnTo>
                  <a:close/>
                </a:path>
              </a:pathLst>
            </a:custGeom>
            <a:solidFill>
              <a:srgbClr val="000000"/>
            </a:solidFill>
            <a:ln w="11113">
              <a:solidFill>
                <a:srgbClr val="000000"/>
              </a:solidFill>
              <a:round/>
              <a:headEnd/>
              <a:tailEnd/>
            </a:ln>
          </p:spPr>
          <p:txBody>
            <a:bodyPr/>
            <a:lstStyle/>
            <a:p>
              <a:endParaRPr lang="nl-NL"/>
            </a:p>
          </p:txBody>
        </p:sp>
      </p:grpSp>
      <p:sp>
        <p:nvSpPr>
          <p:cNvPr id="4108" name="Line 43"/>
          <p:cNvSpPr>
            <a:spLocks noChangeShapeType="1"/>
          </p:cNvSpPr>
          <p:nvPr/>
        </p:nvSpPr>
        <p:spPr bwMode="auto">
          <a:xfrm>
            <a:off x="315383" y="3805414"/>
            <a:ext cx="2596656" cy="0"/>
          </a:xfrm>
          <a:prstGeom prst="line">
            <a:avLst/>
          </a:prstGeom>
          <a:noFill/>
          <a:ln w="9525">
            <a:solidFill>
              <a:schemeClr val="tx1"/>
            </a:solidFill>
            <a:round/>
            <a:headEnd type="triangle" w="med" len="med"/>
            <a:tailEnd type="triangle" w="med" len="med"/>
          </a:ln>
        </p:spPr>
        <p:txBody>
          <a:bodyPr lIns="73728" tIns="36864" rIns="73728" bIns="36864"/>
          <a:lstStyle/>
          <a:p>
            <a:endParaRPr lang="nl-NL"/>
          </a:p>
        </p:txBody>
      </p:sp>
      <p:sp>
        <p:nvSpPr>
          <p:cNvPr id="4109" name="Text Box 44"/>
          <p:cNvSpPr txBox="1">
            <a:spLocks noChangeArrowheads="1"/>
          </p:cNvSpPr>
          <p:nvPr/>
        </p:nvSpPr>
        <p:spPr bwMode="auto">
          <a:xfrm>
            <a:off x="1042079" y="4004205"/>
            <a:ext cx="1350892" cy="295098"/>
          </a:xfrm>
          <a:prstGeom prst="rect">
            <a:avLst/>
          </a:prstGeom>
          <a:gradFill rotWithShape="0">
            <a:gsLst>
              <a:gs pos="0">
                <a:srgbClr val="FFFF99"/>
              </a:gs>
              <a:gs pos="100000">
                <a:srgbClr val="FFFFFF"/>
              </a:gs>
            </a:gsLst>
            <a:lin ang="5400000" scaled="1"/>
          </a:gradFill>
          <a:ln w="9525">
            <a:solidFill>
              <a:srgbClr val="000000"/>
            </a:solidFill>
            <a:miter lim="800000"/>
            <a:headEnd/>
            <a:tailEnd/>
          </a:ln>
        </p:spPr>
        <p:txBody>
          <a:bodyPr lIns="73728" tIns="36864" rIns="73728" bIns="36864"/>
          <a:lstStyle/>
          <a:p>
            <a:pPr algn="ctr" defTabSz="737281" eaLnBrk="0" hangingPunct="0"/>
            <a:r>
              <a:rPr lang="en-US" sz="1100" b="1" dirty="0">
                <a:latin typeface="Verdana" pitchFamily="34" charset="0"/>
              </a:rPr>
              <a:t>Enablers</a:t>
            </a:r>
            <a:endParaRPr lang="nl-NL" sz="1100" b="1" dirty="0">
              <a:latin typeface="Verdana" pitchFamily="34" charset="0"/>
            </a:endParaRPr>
          </a:p>
        </p:txBody>
      </p:sp>
      <p:grpSp>
        <p:nvGrpSpPr>
          <p:cNvPr id="7" name="Group 45"/>
          <p:cNvGrpSpPr>
            <a:grpSpLocks/>
          </p:cNvGrpSpPr>
          <p:nvPr/>
        </p:nvGrpSpPr>
        <p:grpSpPr bwMode="auto">
          <a:xfrm>
            <a:off x="315383" y="889001"/>
            <a:ext cx="2596656" cy="2685521"/>
            <a:chOff x="192" y="725"/>
            <a:chExt cx="1976" cy="2175"/>
          </a:xfrm>
        </p:grpSpPr>
        <p:sp>
          <p:nvSpPr>
            <p:cNvPr id="4115" name="Line 46"/>
            <p:cNvSpPr>
              <a:spLocks noChangeShapeType="1"/>
            </p:cNvSpPr>
            <p:nvPr/>
          </p:nvSpPr>
          <p:spPr bwMode="auto">
            <a:xfrm>
              <a:off x="1062" y="2082"/>
              <a:ext cx="237" cy="0"/>
            </a:xfrm>
            <a:prstGeom prst="line">
              <a:avLst/>
            </a:prstGeom>
            <a:noFill/>
            <a:ln w="9525">
              <a:solidFill>
                <a:srgbClr val="000000"/>
              </a:solidFill>
              <a:round/>
              <a:headEnd/>
              <a:tailEnd/>
            </a:ln>
          </p:spPr>
          <p:txBody>
            <a:bodyPr/>
            <a:lstStyle/>
            <a:p>
              <a:endParaRPr lang="nl-NL"/>
            </a:p>
          </p:txBody>
        </p:sp>
        <p:sp>
          <p:nvSpPr>
            <p:cNvPr id="4116" name="Text Box 47"/>
            <p:cNvSpPr txBox="1">
              <a:spLocks noChangeArrowheads="1"/>
            </p:cNvSpPr>
            <p:nvPr/>
          </p:nvSpPr>
          <p:spPr bwMode="auto">
            <a:xfrm>
              <a:off x="1299" y="1841"/>
              <a:ext cx="869" cy="401"/>
            </a:xfrm>
            <a:prstGeom prst="rect">
              <a:avLst/>
            </a:prstGeom>
            <a:gradFill rotWithShape="0">
              <a:gsLst>
                <a:gs pos="0">
                  <a:srgbClr val="FFFF99"/>
                </a:gs>
                <a:gs pos="100000">
                  <a:srgbClr val="FFFFFF"/>
                </a:gs>
              </a:gsLst>
              <a:lin ang="5400000" scaled="1"/>
            </a:gradFill>
            <a:ln w="9525">
              <a:solidFill>
                <a:srgbClr val="000000"/>
              </a:solidFill>
              <a:miter lim="800000"/>
              <a:headEnd/>
              <a:tailEnd/>
            </a:ln>
          </p:spPr>
          <p:txBody>
            <a:bodyPr/>
            <a:lstStyle/>
            <a:p>
              <a:pPr defTabSz="737281" eaLnBrk="0" hangingPunct="0"/>
              <a:r>
                <a:rPr lang="nl-NL" sz="1000" b="1" dirty="0">
                  <a:latin typeface="Verdana" pitchFamily="34" charset="0"/>
                </a:rPr>
                <a:t>2 </a:t>
              </a:r>
              <a:r>
                <a:rPr lang="en-US" sz="1000" b="1" dirty="0">
                  <a:latin typeface="Verdana" pitchFamily="34" charset="0"/>
                </a:rPr>
                <a:t>Policy and strategy</a:t>
              </a:r>
              <a:endParaRPr lang="nl-NL" sz="1000" b="1" dirty="0">
                <a:latin typeface="Verdana" pitchFamily="34" charset="0"/>
              </a:endParaRPr>
            </a:p>
          </p:txBody>
        </p:sp>
        <p:sp>
          <p:nvSpPr>
            <p:cNvPr id="4117" name="Text Box 48"/>
            <p:cNvSpPr txBox="1">
              <a:spLocks noChangeArrowheads="1"/>
            </p:cNvSpPr>
            <p:nvPr/>
          </p:nvSpPr>
          <p:spPr bwMode="auto">
            <a:xfrm>
              <a:off x="1299" y="2483"/>
              <a:ext cx="869" cy="400"/>
            </a:xfrm>
            <a:prstGeom prst="rect">
              <a:avLst/>
            </a:prstGeom>
            <a:gradFill rotWithShape="0">
              <a:gsLst>
                <a:gs pos="0">
                  <a:srgbClr val="FFFF99"/>
                </a:gs>
                <a:gs pos="100000">
                  <a:srgbClr val="FFFFFF"/>
                </a:gs>
              </a:gsLst>
              <a:lin ang="5400000" scaled="1"/>
            </a:gradFill>
            <a:ln w="9525">
              <a:solidFill>
                <a:srgbClr val="000000"/>
              </a:solidFill>
              <a:miter lim="800000"/>
              <a:headEnd/>
              <a:tailEnd/>
            </a:ln>
          </p:spPr>
          <p:txBody>
            <a:bodyPr/>
            <a:lstStyle/>
            <a:p>
              <a:pPr algn="ctr" defTabSz="737281" eaLnBrk="0" hangingPunct="0"/>
              <a:r>
                <a:rPr lang="nl-NL" sz="1000" b="1" dirty="0">
                  <a:latin typeface="Verdana" pitchFamily="34" charset="0"/>
                </a:rPr>
                <a:t>4 </a:t>
              </a:r>
              <a:r>
                <a:rPr lang="en-US" sz="1000" b="1" dirty="0">
                  <a:latin typeface="Verdana" pitchFamily="34" charset="0"/>
                </a:rPr>
                <a:t>Resources and partners</a:t>
              </a:r>
              <a:endParaRPr lang="nl-NL" sz="1000" b="1" dirty="0">
                <a:latin typeface="Verdana" pitchFamily="34" charset="0"/>
              </a:endParaRPr>
            </a:p>
          </p:txBody>
        </p:sp>
        <p:sp>
          <p:nvSpPr>
            <p:cNvPr id="4118" name="Text Box 49"/>
            <p:cNvSpPr txBox="1">
              <a:spLocks noChangeArrowheads="1"/>
            </p:cNvSpPr>
            <p:nvPr/>
          </p:nvSpPr>
          <p:spPr bwMode="auto">
            <a:xfrm>
              <a:off x="192" y="1216"/>
              <a:ext cx="870" cy="1684"/>
            </a:xfrm>
            <a:prstGeom prst="rect">
              <a:avLst/>
            </a:prstGeom>
            <a:gradFill rotWithShape="0">
              <a:gsLst>
                <a:gs pos="0">
                  <a:srgbClr val="FFFF99"/>
                </a:gs>
                <a:gs pos="100000">
                  <a:srgbClr val="FFFFFF"/>
                </a:gs>
              </a:gsLst>
              <a:lin ang="5400000" scaled="1"/>
            </a:gradFill>
            <a:ln w="9525">
              <a:solidFill>
                <a:srgbClr val="000000"/>
              </a:solidFill>
              <a:miter lim="800000"/>
              <a:headEnd/>
              <a:tailEnd/>
            </a:ln>
          </p:spPr>
          <p:txBody>
            <a:bodyPr/>
            <a:lstStyle/>
            <a:p>
              <a:pPr defTabSz="737281" eaLnBrk="0" hangingPunct="0"/>
              <a:endParaRPr lang="nl-NL" sz="1100" b="1" dirty="0">
                <a:latin typeface="Verdana" pitchFamily="34" charset="0"/>
              </a:endParaRPr>
            </a:p>
            <a:p>
              <a:pPr defTabSz="737281" eaLnBrk="0" hangingPunct="0"/>
              <a:endParaRPr lang="nl-NL" sz="1100" b="1" dirty="0">
                <a:latin typeface="Verdana" pitchFamily="34" charset="0"/>
              </a:endParaRPr>
            </a:p>
            <a:p>
              <a:pPr defTabSz="737281" eaLnBrk="0" hangingPunct="0"/>
              <a:endParaRPr lang="nl-NL" sz="1100" b="1" dirty="0">
                <a:latin typeface="Verdana" pitchFamily="34" charset="0"/>
              </a:endParaRPr>
            </a:p>
            <a:p>
              <a:pPr defTabSz="737281" eaLnBrk="0" hangingPunct="0"/>
              <a:endParaRPr lang="nl-NL" sz="1100" b="1" dirty="0">
                <a:latin typeface="Verdana" pitchFamily="34" charset="0"/>
              </a:endParaRPr>
            </a:p>
            <a:p>
              <a:pPr defTabSz="737281" eaLnBrk="0" hangingPunct="0"/>
              <a:endParaRPr lang="fr-BE" sz="1100" b="1" dirty="0">
                <a:latin typeface="Verdana" pitchFamily="34" charset="0"/>
              </a:endParaRPr>
            </a:p>
            <a:p>
              <a:pPr algn="ctr" defTabSz="737281" eaLnBrk="0" hangingPunct="0"/>
              <a:endParaRPr lang="en-US" sz="1100" b="1" dirty="0">
                <a:latin typeface="Verdana" pitchFamily="34" charset="0"/>
              </a:endParaRPr>
            </a:p>
            <a:p>
              <a:pPr algn="ctr" defTabSz="737281" eaLnBrk="0" hangingPunct="0"/>
              <a:endParaRPr lang="en-US" sz="1100" b="1" dirty="0">
                <a:latin typeface="Verdana" pitchFamily="34" charset="0"/>
              </a:endParaRPr>
            </a:p>
            <a:p>
              <a:pPr algn="ctr" defTabSz="737281" eaLnBrk="0" hangingPunct="0"/>
              <a:endParaRPr lang="en-US" sz="1100" b="1" dirty="0">
                <a:latin typeface="Verdana" pitchFamily="34" charset="0"/>
              </a:endParaRPr>
            </a:p>
            <a:p>
              <a:pPr algn="ctr" defTabSz="737281" eaLnBrk="0" hangingPunct="0"/>
              <a:endParaRPr lang="en-US" sz="1100" b="1" dirty="0">
                <a:latin typeface="Verdana" pitchFamily="34" charset="0"/>
              </a:endParaRPr>
            </a:p>
            <a:p>
              <a:pPr algn="ctr" defTabSz="737281" eaLnBrk="0" hangingPunct="0"/>
              <a:r>
                <a:rPr lang="en-US" sz="1100" b="1" dirty="0">
                  <a:latin typeface="Verdana" pitchFamily="34" charset="0"/>
                </a:rPr>
                <a:t>1 Leadership</a:t>
              </a:r>
              <a:endParaRPr lang="nl-NL" sz="1100" b="1" dirty="0">
                <a:latin typeface="Verdana" pitchFamily="34" charset="0"/>
              </a:endParaRPr>
            </a:p>
          </p:txBody>
        </p:sp>
        <p:sp>
          <p:nvSpPr>
            <p:cNvPr id="4119" name="Text Box 50"/>
            <p:cNvSpPr txBox="1">
              <a:spLocks noChangeArrowheads="1"/>
            </p:cNvSpPr>
            <p:nvPr/>
          </p:nvSpPr>
          <p:spPr bwMode="auto">
            <a:xfrm>
              <a:off x="1299" y="1200"/>
              <a:ext cx="869" cy="400"/>
            </a:xfrm>
            <a:prstGeom prst="rect">
              <a:avLst/>
            </a:prstGeom>
            <a:gradFill rotWithShape="0">
              <a:gsLst>
                <a:gs pos="0">
                  <a:srgbClr val="FFFF99"/>
                </a:gs>
                <a:gs pos="100000">
                  <a:srgbClr val="FFFFFF"/>
                </a:gs>
              </a:gsLst>
              <a:lin ang="5400000" scaled="1"/>
            </a:gradFill>
            <a:ln w="9525">
              <a:solidFill>
                <a:srgbClr val="000000"/>
              </a:solidFill>
              <a:miter lim="800000"/>
              <a:headEnd/>
              <a:tailEnd/>
            </a:ln>
          </p:spPr>
          <p:txBody>
            <a:bodyPr/>
            <a:lstStyle/>
            <a:p>
              <a:pPr algn="ctr" defTabSz="737281" eaLnBrk="0" hangingPunct="0"/>
              <a:r>
                <a:rPr lang="nl-NL" sz="1000" b="1" dirty="0">
                  <a:latin typeface="Verdana" pitchFamily="34" charset="0"/>
                </a:rPr>
                <a:t>3 </a:t>
              </a:r>
              <a:r>
                <a:rPr lang="fr-BE" sz="1000" b="1" dirty="0">
                  <a:latin typeface="Verdana" pitchFamily="34" charset="0"/>
                </a:rPr>
                <a:t>People</a:t>
              </a:r>
            </a:p>
            <a:p>
              <a:pPr algn="ctr" defTabSz="737281" eaLnBrk="0" hangingPunct="0"/>
              <a:r>
                <a:rPr lang="fr-BE" sz="1000" b="1" dirty="0">
                  <a:latin typeface="Verdana" pitchFamily="34" charset="0"/>
                </a:rPr>
                <a:t>management</a:t>
              </a:r>
              <a:endParaRPr lang="nl-NL" sz="1000" b="1" dirty="0">
                <a:latin typeface="Verdana" pitchFamily="34" charset="0"/>
              </a:endParaRPr>
            </a:p>
          </p:txBody>
        </p:sp>
        <p:sp>
          <p:nvSpPr>
            <p:cNvPr id="4120" name="Line 51"/>
            <p:cNvSpPr>
              <a:spLocks noChangeShapeType="1"/>
            </p:cNvSpPr>
            <p:nvPr/>
          </p:nvSpPr>
          <p:spPr bwMode="auto">
            <a:xfrm>
              <a:off x="1062" y="2687"/>
              <a:ext cx="237" cy="0"/>
            </a:xfrm>
            <a:prstGeom prst="line">
              <a:avLst/>
            </a:prstGeom>
            <a:noFill/>
            <a:ln w="9525">
              <a:solidFill>
                <a:srgbClr val="000000"/>
              </a:solidFill>
              <a:round/>
              <a:headEnd/>
              <a:tailEnd/>
            </a:ln>
          </p:spPr>
          <p:txBody>
            <a:bodyPr/>
            <a:lstStyle/>
            <a:p>
              <a:endParaRPr lang="nl-NL"/>
            </a:p>
          </p:txBody>
        </p:sp>
        <p:sp>
          <p:nvSpPr>
            <p:cNvPr id="4121" name="Line 52"/>
            <p:cNvSpPr>
              <a:spLocks noChangeShapeType="1"/>
            </p:cNvSpPr>
            <p:nvPr/>
          </p:nvSpPr>
          <p:spPr bwMode="auto">
            <a:xfrm>
              <a:off x="1062" y="1404"/>
              <a:ext cx="237" cy="0"/>
            </a:xfrm>
            <a:prstGeom prst="line">
              <a:avLst/>
            </a:prstGeom>
            <a:noFill/>
            <a:ln w="9525">
              <a:solidFill>
                <a:srgbClr val="000000"/>
              </a:solidFill>
              <a:round/>
              <a:headEnd/>
              <a:tailEnd/>
            </a:ln>
          </p:spPr>
          <p:txBody>
            <a:bodyPr/>
            <a:lstStyle/>
            <a:p>
              <a:endParaRPr lang="nl-NL"/>
            </a:p>
          </p:txBody>
        </p:sp>
        <p:sp>
          <p:nvSpPr>
            <p:cNvPr id="4122" name="Rectangle 53"/>
            <p:cNvSpPr>
              <a:spLocks noChangeArrowheads="1"/>
            </p:cNvSpPr>
            <p:nvPr/>
          </p:nvSpPr>
          <p:spPr bwMode="auto">
            <a:xfrm>
              <a:off x="960" y="725"/>
              <a:ext cx="370" cy="474"/>
            </a:xfrm>
            <a:prstGeom prst="rect">
              <a:avLst/>
            </a:prstGeom>
            <a:gradFill rotWithShape="0">
              <a:gsLst>
                <a:gs pos="0">
                  <a:srgbClr val="FFFF99"/>
                </a:gs>
                <a:gs pos="100000">
                  <a:srgbClr val="FFFFFF"/>
                </a:gs>
              </a:gsLst>
              <a:lin ang="5400000" scaled="1"/>
            </a:gradFill>
            <a:ln w="9525">
              <a:noFill/>
              <a:miter lim="800000"/>
              <a:headEnd/>
              <a:tailEnd/>
            </a:ln>
          </p:spPr>
          <p:txBody>
            <a:bodyPr wrap="none">
              <a:spAutoFit/>
            </a:bodyPr>
            <a:lstStyle/>
            <a:p>
              <a:pPr defTabSz="737281" eaLnBrk="0" hangingPunct="0"/>
              <a:r>
                <a:rPr lang="fr-BE" sz="3200" b="1" dirty="0">
                  <a:latin typeface="Verdana" pitchFamily="34" charset="0"/>
                </a:rPr>
                <a:t>P</a:t>
              </a:r>
              <a:endParaRPr lang="nl-NL" sz="3200" b="1" dirty="0">
                <a:latin typeface="Verdana" pitchFamily="34" charset="0"/>
              </a:endParaRPr>
            </a:p>
          </p:txBody>
        </p:sp>
      </p:grpSp>
      <p:sp>
        <p:nvSpPr>
          <p:cNvPr id="4111" name="Line 54"/>
          <p:cNvSpPr>
            <a:spLocks noChangeShapeType="1"/>
          </p:cNvSpPr>
          <p:nvPr/>
        </p:nvSpPr>
        <p:spPr bwMode="auto">
          <a:xfrm>
            <a:off x="2290472" y="1969383"/>
            <a:ext cx="0" cy="297568"/>
          </a:xfrm>
          <a:prstGeom prst="line">
            <a:avLst/>
          </a:prstGeom>
          <a:noFill/>
          <a:ln w="9525">
            <a:solidFill>
              <a:srgbClr val="000000"/>
            </a:solidFill>
            <a:round/>
            <a:headEnd/>
            <a:tailEnd/>
          </a:ln>
        </p:spPr>
        <p:txBody>
          <a:bodyPr lIns="73728" tIns="36864" rIns="73728" bIns="36864"/>
          <a:lstStyle/>
          <a:p>
            <a:endParaRPr lang="nl-NL"/>
          </a:p>
        </p:txBody>
      </p:sp>
      <p:sp>
        <p:nvSpPr>
          <p:cNvPr id="4112" name="Line 55"/>
          <p:cNvSpPr>
            <a:spLocks noChangeShapeType="1"/>
          </p:cNvSpPr>
          <p:nvPr/>
        </p:nvSpPr>
        <p:spPr bwMode="auto">
          <a:xfrm>
            <a:off x="2290472" y="2762074"/>
            <a:ext cx="0" cy="297568"/>
          </a:xfrm>
          <a:prstGeom prst="line">
            <a:avLst/>
          </a:prstGeom>
          <a:noFill/>
          <a:ln w="9525">
            <a:solidFill>
              <a:srgbClr val="000000"/>
            </a:solidFill>
            <a:round/>
            <a:headEnd/>
            <a:tailEnd/>
          </a:ln>
        </p:spPr>
        <p:txBody>
          <a:bodyPr lIns="73728" tIns="36864" rIns="73728" bIns="36864"/>
          <a:lstStyle/>
          <a:p>
            <a:endParaRPr lang="nl-NL"/>
          </a:p>
        </p:txBody>
      </p:sp>
      <p:sp>
        <p:nvSpPr>
          <p:cNvPr id="473144" name="Rectangle 56"/>
          <p:cNvSpPr>
            <a:spLocks noChangeArrowheads="1"/>
          </p:cNvSpPr>
          <p:nvPr/>
        </p:nvSpPr>
        <p:spPr bwMode="auto">
          <a:xfrm>
            <a:off x="3122295" y="2155825"/>
            <a:ext cx="7569200" cy="366836"/>
          </a:xfrm>
          <a:prstGeom prst="rect">
            <a:avLst/>
          </a:prstGeom>
          <a:noFill/>
          <a:ln w="9525">
            <a:noFill/>
            <a:miter lim="800000"/>
            <a:headEnd/>
            <a:tailEnd/>
          </a:ln>
        </p:spPr>
        <p:txBody>
          <a:bodyPr lIns="73728" tIns="36864" rIns="73728" bIns="36864">
            <a:spAutoFit/>
          </a:bodyPr>
          <a:lstStyle/>
          <a:p>
            <a:pPr defTabSz="737281" eaLnBrk="0" hangingPunct="0">
              <a:spcBef>
                <a:spcPct val="20000"/>
              </a:spcBef>
            </a:pPr>
            <a:endParaRPr lang="en-GB" sz="1900" dirty="0">
              <a:solidFill>
                <a:srgbClr val="660066"/>
              </a:solidFill>
              <a:latin typeface="Comic Sans MS" pitchFamily="66" charset="0"/>
            </a:endParaRPr>
          </a:p>
        </p:txBody>
      </p:sp>
      <p:pic>
        <p:nvPicPr>
          <p:cNvPr id="473145" name="Picture 57" descr="chairman"/>
          <p:cNvPicPr>
            <a:picLocks noChangeAspect="1" noChangeArrowheads="1"/>
          </p:cNvPicPr>
          <p:nvPr/>
        </p:nvPicPr>
        <p:blipFill>
          <a:blip r:embed="rId4"/>
          <a:srcRect/>
          <a:stretch>
            <a:fillRect/>
          </a:stretch>
        </p:blipFill>
        <p:spPr bwMode="auto">
          <a:xfrm>
            <a:off x="315384" y="1481667"/>
            <a:ext cx="1143265" cy="1408818"/>
          </a:xfrm>
          <a:prstGeom prst="rect">
            <a:avLst/>
          </a:prstGeom>
          <a:noFill/>
          <a:ln w="9525">
            <a:noFill/>
            <a:miter lim="800000"/>
            <a:headEnd/>
            <a:tailEnd/>
          </a:ln>
        </p:spPr>
      </p:pic>
    </p:spTree>
    <p:extLst>
      <p:ext uri="{BB962C8B-B14F-4D97-AF65-F5344CB8AC3E}">
        <p14:creationId xmlns:p14="http://schemas.microsoft.com/office/powerpoint/2010/main" val="63496566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473145"/>
                                        </p:tgtEl>
                                        <p:attrNameLst>
                                          <p:attrName>style.visibility</p:attrName>
                                        </p:attrNameLst>
                                      </p:cBhvr>
                                      <p:to>
                                        <p:strVal val="visible"/>
                                      </p:to>
                                    </p:set>
                                    <p:anim calcmode="lin" valueType="num">
                                      <p:cBhvr additive="base">
                                        <p:cTn id="7" dur="500" fill="hold"/>
                                        <p:tgtEl>
                                          <p:spTgt spid="473145"/>
                                        </p:tgtEl>
                                        <p:attrNameLst>
                                          <p:attrName>ppt_x</p:attrName>
                                        </p:attrNameLst>
                                      </p:cBhvr>
                                      <p:tavLst>
                                        <p:tav tm="0">
                                          <p:val>
                                            <p:strVal val="0-#ppt_w/2"/>
                                          </p:val>
                                        </p:tav>
                                        <p:tav tm="100000">
                                          <p:val>
                                            <p:strVal val="#ppt_x"/>
                                          </p:val>
                                        </p:tav>
                                      </p:tavLst>
                                    </p:anim>
                                    <p:anim calcmode="lin" valueType="num">
                                      <p:cBhvr additive="base">
                                        <p:cTn id="8" dur="500" fill="hold"/>
                                        <p:tgtEl>
                                          <p:spTgt spid="47314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3" fill="hold" grpId="0" nodeType="clickEffect">
                                  <p:stCondLst>
                                    <p:cond delay="0"/>
                                  </p:stCondLst>
                                  <p:childTnLst>
                                    <p:set>
                                      <p:cBhvr>
                                        <p:cTn id="24" dur="1" fill="hold">
                                          <p:stCondLst>
                                            <p:cond delay="0"/>
                                          </p:stCondLst>
                                        </p:cTn>
                                        <p:tgtEl>
                                          <p:spTgt spid="473120"/>
                                        </p:tgtEl>
                                        <p:attrNameLst>
                                          <p:attrName>style.visibility</p:attrName>
                                        </p:attrNameLst>
                                      </p:cBhvr>
                                      <p:to>
                                        <p:strVal val="visible"/>
                                      </p:to>
                                    </p:set>
                                    <p:anim calcmode="lin" valueType="num">
                                      <p:cBhvr additive="base">
                                        <p:cTn id="25" dur="500" fill="hold"/>
                                        <p:tgtEl>
                                          <p:spTgt spid="473120"/>
                                        </p:tgtEl>
                                        <p:attrNameLst>
                                          <p:attrName>ppt_x</p:attrName>
                                        </p:attrNameLst>
                                      </p:cBhvr>
                                      <p:tavLst>
                                        <p:tav tm="0">
                                          <p:val>
                                            <p:strVal val="1+#ppt_w/2"/>
                                          </p:val>
                                        </p:tav>
                                        <p:tav tm="100000">
                                          <p:val>
                                            <p:strVal val="#ppt_x"/>
                                          </p:val>
                                        </p:tav>
                                      </p:tavLst>
                                    </p:anim>
                                    <p:anim calcmode="lin" valueType="num">
                                      <p:cBhvr additive="base">
                                        <p:cTn id="26" dur="500" fill="hold"/>
                                        <p:tgtEl>
                                          <p:spTgt spid="473120"/>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0-#ppt_w/2"/>
                                          </p:val>
                                        </p:tav>
                                        <p:tav tm="100000">
                                          <p:val>
                                            <p:strVal val="#ppt_x"/>
                                          </p:val>
                                        </p:tav>
                                      </p:tavLst>
                                    </p:anim>
                                    <p:anim calcmode="lin" valueType="num">
                                      <p:cBhvr additive="base">
                                        <p:cTn id="3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nodeType="clickEffect">
                                  <p:stCondLst>
                                    <p:cond delay="0"/>
                                  </p:stCondLst>
                                  <p:childTnLst>
                                    <p:set>
                                      <p:cBhvr>
                                        <p:cTn id="36" dur="1" fill="hold">
                                          <p:stCondLst>
                                            <p:cond delay="0"/>
                                          </p:stCondLst>
                                        </p:cTn>
                                        <p:tgtEl>
                                          <p:spTgt spid="473121"/>
                                        </p:tgtEl>
                                        <p:attrNameLst>
                                          <p:attrName>style.visibility</p:attrName>
                                        </p:attrNameLst>
                                      </p:cBhvr>
                                      <p:to>
                                        <p:strVal val="visible"/>
                                      </p:to>
                                    </p:set>
                                    <p:anim calcmode="lin" valueType="num">
                                      <p:cBhvr additive="base">
                                        <p:cTn id="37" dur="500" fill="hold"/>
                                        <p:tgtEl>
                                          <p:spTgt spid="473121"/>
                                        </p:tgtEl>
                                        <p:attrNameLst>
                                          <p:attrName>ppt_x</p:attrName>
                                        </p:attrNameLst>
                                      </p:cBhvr>
                                      <p:tavLst>
                                        <p:tav tm="0">
                                          <p:val>
                                            <p:strVal val="0-#ppt_w/2"/>
                                          </p:val>
                                        </p:tav>
                                        <p:tav tm="100000">
                                          <p:val>
                                            <p:strVal val="#ppt_x"/>
                                          </p:val>
                                        </p:tav>
                                      </p:tavLst>
                                    </p:anim>
                                    <p:anim calcmode="lin" valueType="num">
                                      <p:cBhvr additive="base">
                                        <p:cTn id="38" dur="500" fill="hold"/>
                                        <p:tgtEl>
                                          <p:spTgt spid="473121"/>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nodeType="click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additive="base">
                                        <p:cTn id="43" dur="500" fill="hold"/>
                                        <p:tgtEl>
                                          <p:spTgt spid="2"/>
                                        </p:tgtEl>
                                        <p:attrNameLst>
                                          <p:attrName>ppt_x</p:attrName>
                                        </p:attrNameLst>
                                      </p:cBhvr>
                                      <p:tavLst>
                                        <p:tav tm="0">
                                          <p:val>
                                            <p:strVal val="0-#ppt_w/2"/>
                                          </p:val>
                                        </p:tav>
                                        <p:tav tm="100000">
                                          <p:val>
                                            <p:strVal val="#ppt_x"/>
                                          </p:val>
                                        </p:tav>
                                      </p:tavLst>
                                    </p:anim>
                                    <p:anim calcmode="lin" valueType="num">
                                      <p:cBhvr additive="base">
                                        <p:cTn id="44"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nodePh="1">
                                  <p:stCondLst>
                                    <p:cond delay="0"/>
                                  </p:stCondLst>
                                  <p:endCondLst>
                                    <p:cond evt="begin" delay="0">
                                      <p:tn val="47"/>
                                    </p:cond>
                                  </p:endCondLst>
                                  <p:childTnLst>
                                    <p:set>
                                      <p:cBhvr>
                                        <p:cTn id="48" dur="1" fill="hold">
                                          <p:stCondLst>
                                            <p:cond delay="0"/>
                                          </p:stCondLst>
                                        </p:cTn>
                                        <p:tgtEl>
                                          <p:spTgt spid="473144"/>
                                        </p:tgtEl>
                                        <p:attrNameLst>
                                          <p:attrName>style.visibility</p:attrName>
                                        </p:attrNameLst>
                                      </p:cBhvr>
                                      <p:to>
                                        <p:strVal val="visible"/>
                                      </p:to>
                                    </p:set>
                                    <p:anim calcmode="lin" valueType="num">
                                      <p:cBhvr additive="base">
                                        <p:cTn id="49" dur="500" fill="hold"/>
                                        <p:tgtEl>
                                          <p:spTgt spid="473144"/>
                                        </p:tgtEl>
                                        <p:attrNameLst>
                                          <p:attrName>ppt_x</p:attrName>
                                        </p:attrNameLst>
                                      </p:cBhvr>
                                      <p:tavLst>
                                        <p:tav tm="0">
                                          <p:val>
                                            <p:strVal val="0-#ppt_w/2"/>
                                          </p:val>
                                        </p:tav>
                                        <p:tav tm="100000">
                                          <p:val>
                                            <p:strVal val="#ppt_x"/>
                                          </p:val>
                                        </p:tav>
                                      </p:tavLst>
                                    </p:anim>
                                    <p:anim calcmode="lin" valueType="num">
                                      <p:cBhvr additive="base">
                                        <p:cTn id="50" dur="500" fill="hold"/>
                                        <p:tgtEl>
                                          <p:spTgt spid="4731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3120" grpId="0" animBg="1" autoUpdateAnimBg="0"/>
      <p:bldP spid="47314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A6240-3CD6-ABF5-CE40-881D1FF5E163}"/>
              </a:ext>
            </a:extLst>
          </p:cNvPr>
          <p:cNvSpPr>
            <a:spLocks noGrp="1"/>
          </p:cNvSpPr>
          <p:nvPr>
            <p:ph type="title"/>
          </p:nvPr>
        </p:nvSpPr>
        <p:spPr/>
        <p:txBody>
          <a:bodyPr/>
          <a:lstStyle/>
          <a:p>
            <a:r>
              <a:rPr lang="en-NL" dirty="0">
                <a:solidFill>
                  <a:srgbClr val="0FCBC2"/>
                </a:solidFill>
              </a:rPr>
              <a:t>Cascade</a:t>
            </a:r>
          </a:p>
        </p:txBody>
      </p:sp>
      <p:pic>
        <p:nvPicPr>
          <p:cNvPr id="1026" name="Picture 2" descr="722,263 Cascade Images, Stock Photos &amp; Vectors | Shutterstock">
            <a:extLst>
              <a:ext uri="{FF2B5EF4-FFF2-40B4-BE49-F238E27FC236}">
                <a16:creationId xmlns:a16="http://schemas.microsoft.com/office/drawing/2014/main" id="{827B68E7-2184-FEDE-9377-86A6A7AFA8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400" y="1447800"/>
            <a:ext cx="7010400" cy="355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5138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FCBC2"/>
                </a:solidFill>
              </a:rPr>
              <a:t>ACTION PLANS at all levels</a:t>
            </a:r>
          </a:p>
        </p:txBody>
      </p:sp>
      <p:graphicFrame>
        <p:nvGraphicFramePr>
          <p:cNvPr id="4" name="Content Placeholder 3"/>
          <p:cNvGraphicFramePr>
            <a:graphicFrameLocks noGrp="1"/>
          </p:cNvGraphicFramePr>
          <p:nvPr>
            <p:ph idx="1"/>
          </p:nvPr>
        </p:nvGraphicFramePr>
        <p:xfrm>
          <a:off x="584200" y="1837267"/>
          <a:ext cx="6400800" cy="2307448"/>
        </p:xfrm>
        <a:graphic>
          <a:graphicData uri="http://schemas.openxmlformats.org/drawingml/2006/table">
            <a:tbl>
              <a:tblPr firstRow="1" bandRow="1">
                <a:tableStyleId>{5C22544A-7EE6-4342-B048-85BDC9FD1C3A}</a:tableStyleId>
              </a:tblPr>
              <a:tblGrid>
                <a:gridCol w="355600">
                  <a:extLst>
                    <a:ext uri="{9D8B030D-6E8A-4147-A177-3AD203B41FA5}">
                      <a16:colId xmlns:a16="http://schemas.microsoft.com/office/drawing/2014/main" val="20000"/>
                    </a:ext>
                  </a:extLst>
                </a:gridCol>
                <a:gridCol w="1422400">
                  <a:extLst>
                    <a:ext uri="{9D8B030D-6E8A-4147-A177-3AD203B41FA5}">
                      <a16:colId xmlns:a16="http://schemas.microsoft.com/office/drawing/2014/main" val="20001"/>
                    </a:ext>
                  </a:extLst>
                </a:gridCol>
                <a:gridCol w="711200">
                  <a:extLst>
                    <a:ext uri="{9D8B030D-6E8A-4147-A177-3AD203B41FA5}">
                      <a16:colId xmlns:a16="http://schemas.microsoft.com/office/drawing/2014/main" val="20002"/>
                    </a:ext>
                  </a:extLst>
                </a:gridCol>
                <a:gridCol w="1007533">
                  <a:extLst>
                    <a:ext uri="{9D8B030D-6E8A-4147-A177-3AD203B41FA5}">
                      <a16:colId xmlns:a16="http://schemas.microsoft.com/office/drawing/2014/main" val="20003"/>
                    </a:ext>
                  </a:extLst>
                </a:gridCol>
                <a:gridCol w="1303867">
                  <a:extLst>
                    <a:ext uri="{9D8B030D-6E8A-4147-A177-3AD203B41FA5}">
                      <a16:colId xmlns:a16="http://schemas.microsoft.com/office/drawing/2014/main" val="20004"/>
                    </a:ext>
                  </a:extLst>
                </a:gridCol>
                <a:gridCol w="1600200">
                  <a:extLst>
                    <a:ext uri="{9D8B030D-6E8A-4147-A177-3AD203B41FA5}">
                      <a16:colId xmlns:a16="http://schemas.microsoft.com/office/drawing/2014/main" val="20005"/>
                    </a:ext>
                  </a:extLst>
                </a:gridCol>
              </a:tblGrid>
              <a:tr h="288431">
                <a:tc>
                  <a:txBody>
                    <a:bodyPr/>
                    <a:lstStyle/>
                    <a:p>
                      <a:r>
                        <a:rPr lang="en-US" sz="1400" dirty="0"/>
                        <a:t>Nr</a:t>
                      </a:r>
                    </a:p>
                  </a:txBody>
                  <a:tcPr marL="71120" marR="71120" marT="35560" marB="35560"/>
                </a:tc>
                <a:tc>
                  <a:txBody>
                    <a:bodyPr/>
                    <a:lstStyle/>
                    <a:p>
                      <a:r>
                        <a:rPr lang="en-US" sz="1400" dirty="0"/>
                        <a:t>what</a:t>
                      </a:r>
                    </a:p>
                  </a:txBody>
                  <a:tcPr marL="71120" marR="71120" marT="35560" marB="35560"/>
                </a:tc>
                <a:tc>
                  <a:txBody>
                    <a:bodyPr/>
                    <a:lstStyle/>
                    <a:p>
                      <a:r>
                        <a:rPr lang="en-US" sz="1400" dirty="0"/>
                        <a:t>who</a:t>
                      </a:r>
                    </a:p>
                  </a:txBody>
                  <a:tcPr marL="71120" marR="71120" marT="35560" marB="35560"/>
                </a:tc>
                <a:tc>
                  <a:txBody>
                    <a:bodyPr/>
                    <a:lstStyle/>
                    <a:p>
                      <a:r>
                        <a:rPr lang="en-US" sz="1400" dirty="0"/>
                        <a:t>when</a:t>
                      </a:r>
                    </a:p>
                  </a:txBody>
                  <a:tcPr marL="71120" marR="71120" marT="35560" marB="35560"/>
                </a:tc>
                <a:tc>
                  <a:txBody>
                    <a:bodyPr/>
                    <a:lstStyle/>
                    <a:p>
                      <a:r>
                        <a:rPr lang="en-US" sz="1400" dirty="0"/>
                        <a:t>needs</a:t>
                      </a:r>
                    </a:p>
                  </a:txBody>
                  <a:tcPr marL="71120" marR="71120" marT="35560" marB="35560"/>
                </a:tc>
                <a:tc>
                  <a:txBody>
                    <a:bodyPr/>
                    <a:lstStyle/>
                    <a:p>
                      <a:r>
                        <a:rPr lang="en-US" sz="1400" dirty="0"/>
                        <a:t>Evidence</a:t>
                      </a:r>
                      <a:r>
                        <a:rPr lang="en-US" sz="1400" baseline="0" dirty="0"/>
                        <a:t> of success</a:t>
                      </a:r>
                      <a:endParaRPr lang="en-US" sz="1400" dirty="0"/>
                    </a:p>
                  </a:txBody>
                  <a:tcPr marL="71120" marR="71120" marT="35560" marB="35560"/>
                </a:tc>
                <a:extLst>
                  <a:ext uri="{0D108BD9-81ED-4DB2-BD59-A6C34878D82A}">
                    <a16:rowId xmlns:a16="http://schemas.microsoft.com/office/drawing/2014/main" val="10000"/>
                  </a:ext>
                </a:extLst>
              </a:tr>
              <a:tr h="288431">
                <a:tc>
                  <a:txBody>
                    <a:bodyPr/>
                    <a:lstStyle/>
                    <a:p>
                      <a:r>
                        <a:rPr lang="en-US" sz="1400" dirty="0"/>
                        <a:t>1.</a:t>
                      </a:r>
                    </a:p>
                  </a:txBody>
                  <a:tcPr marL="71120" marR="71120" marT="35560" marB="35560"/>
                </a:tc>
                <a:tc>
                  <a:txBody>
                    <a:bodyPr/>
                    <a:lstStyle/>
                    <a:p>
                      <a:endParaRPr lang="en-US" sz="1400" dirty="0"/>
                    </a:p>
                  </a:txBody>
                  <a:tcPr marL="71120" marR="71120" marT="35560" marB="35560"/>
                </a:tc>
                <a:tc>
                  <a:txBody>
                    <a:bodyPr/>
                    <a:lstStyle/>
                    <a:p>
                      <a:endParaRPr lang="en-US" sz="1400" dirty="0"/>
                    </a:p>
                  </a:txBody>
                  <a:tcPr marL="71120" marR="71120" marT="35560" marB="35560"/>
                </a:tc>
                <a:tc>
                  <a:txBody>
                    <a:bodyPr/>
                    <a:lstStyle/>
                    <a:p>
                      <a:endParaRPr lang="en-US" sz="1400" dirty="0"/>
                    </a:p>
                  </a:txBody>
                  <a:tcPr marL="71120" marR="71120" marT="35560" marB="35560"/>
                </a:tc>
                <a:tc>
                  <a:txBody>
                    <a:bodyPr/>
                    <a:lstStyle/>
                    <a:p>
                      <a:endParaRPr lang="en-US" sz="1400" dirty="0"/>
                    </a:p>
                  </a:txBody>
                  <a:tcPr marL="71120" marR="71120" marT="35560" marB="35560"/>
                </a:tc>
                <a:tc>
                  <a:txBody>
                    <a:bodyPr/>
                    <a:lstStyle/>
                    <a:p>
                      <a:endParaRPr lang="en-US" sz="1400" dirty="0"/>
                    </a:p>
                  </a:txBody>
                  <a:tcPr marL="71120" marR="71120" marT="35560" marB="35560"/>
                </a:tc>
                <a:extLst>
                  <a:ext uri="{0D108BD9-81ED-4DB2-BD59-A6C34878D82A}">
                    <a16:rowId xmlns:a16="http://schemas.microsoft.com/office/drawing/2014/main" val="10001"/>
                  </a:ext>
                </a:extLst>
              </a:tr>
              <a:tr h="288431">
                <a:tc>
                  <a:txBody>
                    <a:bodyPr/>
                    <a:lstStyle/>
                    <a:p>
                      <a:r>
                        <a:rPr lang="en-US" sz="1400" dirty="0"/>
                        <a:t>2.. </a:t>
                      </a:r>
                    </a:p>
                  </a:txBody>
                  <a:tcPr marL="71120" marR="71120" marT="35560" marB="35560"/>
                </a:tc>
                <a:tc>
                  <a:txBody>
                    <a:bodyPr/>
                    <a:lstStyle/>
                    <a:p>
                      <a:endParaRPr lang="en-US" sz="1400" dirty="0"/>
                    </a:p>
                  </a:txBody>
                  <a:tcPr marL="71120" marR="71120" marT="35560" marB="35560"/>
                </a:tc>
                <a:tc>
                  <a:txBody>
                    <a:bodyPr/>
                    <a:lstStyle/>
                    <a:p>
                      <a:endParaRPr lang="en-US" sz="1400" dirty="0"/>
                    </a:p>
                  </a:txBody>
                  <a:tcPr marL="71120" marR="71120" marT="35560" marB="35560"/>
                </a:tc>
                <a:tc>
                  <a:txBody>
                    <a:bodyPr/>
                    <a:lstStyle/>
                    <a:p>
                      <a:endParaRPr lang="en-US" sz="1400" dirty="0"/>
                    </a:p>
                  </a:txBody>
                  <a:tcPr marL="71120" marR="71120" marT="35560" marB="35560"/>
                </a:tc>
                <a:tc>
                  <a:txBody>
                    <a:bodyPr/>
                    <a:lstStyle/>
                    <a:p>
                      <a:endParaRPr lang="en-US" sz="1400" dirty="0"/>
                    </a:p>
                  </a:txBody>
                  <a:tcPr marL="71120" marR="71120" marT="35560" marB="35560"/>
                </a:tc>
                <a:tc>
                  <a:txBody>
                    <a:bodyPr/>
                    <a:lstStyle/>
                    <a:p>
                      <a:endParaRPr lang="en-US" sz="1400" dirty="0"/>
                    </a:p>
                  </a:txBody>
                  <a:tcPr marL="71120" marR="71120" marT="35560" marB="35560"/>
                </a:tc>
                <a:extLst>
                  <a:ext uri="{0D108BD9-81ED-4DB2-BD59-A6C34878D82A}">
                    <a16:rowId xmlns:a16="http://schemas.microsoft.com/office/drawing/2014/main" val="10002"/>
                  </a:ext>
                </a:extLst>
              </a:tr>
              <a:tr h="288431">
                <a:tc>
                  <a:txBody>
                    <a:bodyPr/>
                    <a:lstStyle/>
                    <a:p>
                      <a:endParaRPr lang="en-US" sz="1400" dirty="0"/>
                    </a:p>
                  </a:txBody>
                  <a:tcPr marL="71120" marR="71120" marT="35560" marB="35560"/>
                </a:tc>
                <a:tc>
                  <a:txBody>
                    <a:bodyPr/>
                    <a:lstStyle/>
                    <a:p>
                      <a:endParaRPr lang="en-US" sz="1400" dirty="0"/>
                    </a:p>
                  </a:txBody>
                  <a:tcPr marL="71120" marR="71120" marT="35560" marB="35560"/>
                </a:tc>
                <a:tc>
                  <a:txBody>
                    <a:bodyPr/>
                    <a:lstStyle/>
                    <a:p>
                      <a:endParaRPr lang="en-US" sz="1400" dirty="0"/>
                    </a:p>
                  </a:txBody>
                  <a:tcPr marL="71120" marR="71120" marT="35560" marB="35560"/>
                </a:tc>
                <a:tc>
                  <a:txBody>
                    <a:bodyPr/>
                    <a:lstStyle/>
                    <a:p>
                      <a:endParaRPr lang="en-US" sz="1400" dirty="0"/>
                    </a:p>
                  </a:txBody>
                  <a:tcPr marL="71120" marR="71120" marT="35560" marB="35560"/>
                </a:tc>
                <a:tc>
                  <a:txBody>
                    <a:bodyPr/>
                    <a:lstStyle/>
                    <a:p>
                      <a:endParaRPr lang="en-US" sz="1400" dirty="0"/>
                    </a:p>
                  </a:txBody>
                  <a:tcPr marL="71120" marR="71120" marT="35560" marB="35560"/>
                </a:tc>
                <a:tc>
                  <a:txBody>
                    <a:bodyPr/>
                    <a:lstStyle/>
                    <a:p>
                      <a:endParaRPr lang="en-US" sz="1400" dirty="0"/>
                    </a:p>
                  </a:txBody>
                  <a:tcPr marL="71120" marR="71120" marT="35560" marB="35560"/>
                </a:tc>
                <a:extLst>
                  <a:ext uri="{0D108BD9-81ED-4DB2-BD59-A6C34878D82A}">
                    <a16:rowId xmlns:a16="http://schemas.microsoft.com/office/drawing/2014/main" val="2566272286"/>
                  </a:ext>
                </a:extLst>
              </a:tr>
              <a:tr h="288431">
                <a:tc>
                  <a:txBody>
                    <a:bodyPr/>
                    <a:lstStyle/>
                    <a:p>
                      <a:endParaRPr lang="en-US" sz="1400" dirty="0"/>
                    </a:p>
                  </a:txBody>
                  <a:tcPr marL="71120" marR="71120" marT="35560" marB="35560"/>
                </a:tc>
                <a:tc>
                  <a:txBody>
                    <a:bodyPr/>
                    <a:lstStyle/>
                    <a:p>
                      <a:endParaRPr lang="en-US" sz="1400" dirty="0"/>
                    </a:p>
                  </a:txBody>
                  <a:tcPr marL="71120" marR="71120" marT="35560" marB="35560"/>
                </a:tc>
                <a:tc>
                  <a:txBody>
                    <a:bodyPr/>
                    <a:lstStyle/>
                    <a:p>
                      <a:endParaRPr lang="en-US" sz="1400" dirty="0"/>
                    </a:p>
                  </a:txBody>
                  <a:tcPr marL="71120" marR="71120" marT="35560" marB="35560"/>
                </a:tc>
                <a:tc>
                  <a:txBody>
                    <a:bodyPr/>
                    <a:lstStyle/>
                    <a:p>
                      <a:endParaRPr lang="en-US" sz="1400" dirty="0"/>
                    </a:p>
                  </a:txBody>
                  <a:tcPr marL="71120" marR="71120" marT="35560" marB="35560"/>
                </a:tc>
                <a:tc>
                  <a:txBody>
                    <a:bodyPr/>
                    <a:lstStyle/>
                    <a:p>
                      <a:endParaRPr lang="en-US" sz="1400" dirty="0"/>
                    </a:p>
                  </a:txBody>
                  <a:tcPr marL="71120" marR="71120" marT="35560" marB="35560"/>
                </a:tc>
                <a:tc>
                  <a:txBody>
                    <a:bodyPr/>
                    <a:lstStyle/>
                    <a:p>
                      <a:endParaRPr lang="en-US" sz="1400" dirty="0"/>
                    </a:p>
                  </a:txBody>
                  <a:tcPr marL="71120" marR="71120" marT="35560" marB="35560"/>
                </a:tc>
                <a:extLst>
                  <a:ext uri="{0D108BD9-81ED-4DB2-BD59-A6C34878D82A}">
                    <a16:rowId xmlns:a16="http://schemas.microsoft.com/office/drawing/2014/main" val="1586576893"/>
                  </a:ext>
                </a:extLst>
              </a:tr>
              <a:tr h="288431">
                <a:tc>
                  <a:txBody>
                    <a:bodyPr/>
                    <a:lstStyle/>
                    <a:p>
                      <a:endParaRPr lang="en-US" sz="1400" dirty="0"/>
                    </a:p>
                  </a:txBody>
                  <a:tcPr marL="71120" marR="71120" marT="35560" marB="35560"/>
                </a:tc>
                <a:tc>
                  <a:txBody>
                    <a:bodyPr/>
                    <a:lstStyle/>
                    <a:p>
                      <a:endParaRPr lang="en-US" sz="1400" dirty="0"/>
                    </a:p>
                  </a:txBody>
                  <a:tcPr marL="71120" marR="71120" marT="35560" marB="35560"/>
                </a:tc>
                <a:tc>
                  <a:txBody>
                    <a:bodyPr/>
                    <a:lstStyle/>
                    <a:p>
                      <a:endParaRPr lang="en-US" sz="1400" dirty="0"/>
                    </a:p>
                  </a:txBody>
                  <a:tcPr marL="71120" marR="71120" marT="35560" marB="35560"/>
                </a:tc>
                <a:tc>
                  <a:txBody>
                    <a:bodyPr/>
                    <a:lstStyle/>
                    <a:p>
                      <a:endParaRPr lang="en-US" sz="1400" dirty="0"/>
                    </a:p>
                  </a:txBody>
                  <a:tcPr marL="71120" marR="71120" marT="35560" marB="35560"/>
                </a:tc>
                <a:tc>
                  <a:txBody>
                    <a:bodyPr/>
                    <a:lstStyle/>
                    <a:p>
                      <a:endParaRPr lang="en-US" sz="1400" dirty="0"/>
                    </a:p>
                  </a:txBody>
                  <a:tcPr marL="71120" marR="71120" marT="35560" marB="35560"/>
                </a:tc>
                <a:tc>
                  <a:txBody>
                    <a:bodyPr/>
                    <a:lstStyle/>
                    <a:p>
                      <a:endParaRPr lang="en-US" sz="1400" dirty="0"/>
                    </a:p>
                  </a:txBody>
                  <a:tcPr marL="71120" marR="71120" marT="35560" marB="35560"/>
                </a:tc>
                <a:extLst>
                  <a:ext uri="{0D108BD9-81ED-4DB2-BD59-A6C34878D82A}">
                    <a16:rowId xmlns:a16="http://schemas.microsoft.com/office/drawing/2014/main" val="3223647460"/>
                  </a:ext>
                </a:extLst>
              </a:tr>
              <a:tr h="288431">
                <a:tc>
                  <a:txBody>
                    <a:bodyPr/>
                    <a:lstStyle/>
                    <a:p>
                      <a:endParaRPr lang="en-US" sz="1400" dirty="0"/>
                    </a:p>
                  </a:txBody>
                  <a:tcPr marL="71120" marR="71120" marT="35560" marB="35560"/>
                </a:tc>
                <a:tc>
                  <a:txBody>
                    <a:bodyPr/>
                    <a:lstStyle/>
                    <a:p>
                      <a:endParaRPr lang="en-US" sz="1400" dirty="0"/>
                    </a:p>
                  </a:txBody>
                  <a:tcPr marL="71120" marR="71120" marT="35560" marB="35560"/>
                </a:tc>
                <a:tc>
                  <a:txBody>
                    <a:bodyPr/>
                    <a:lstStyle/>
                    <a:p>
                      <a:endParaRPr lang="en-US" sz="1400" dirty="0"/>
                    </a:p>
                  </a:txBody>
                  <a:tcPr marL="71120" marR="71120" marT="35560" marB="35560"/>
                </a:tc>
                <a:tc>
                  <a:txBody>
                    <a:bodyPr/>
                    <a:lstStyle/>
                    <a:p>
                      <a:endParaRPr lang="en-US" sz="1400" dirty="0"/>
                    </a:p>
                  </a:txBody>
                  <a:tcPr marL="71120" marR="71120" marT="35560" marB="35560"/>
                </a:tc>
                <a:tc>
                  <a:txBody>
                    <a:bodyPr/>
                    <a:lstStyle/>
                    <a:p>
                      <a:endParaRPr lang="en-US" sz="1400" dirty="0"/>
                    </a:p>
                  </a:txBody>
                  <a:tcPr marL="71120" marR="71120" marT="35560" marB="35560"/>
                </a:tc>
                <a:tc>
                  <a:txBody>
                    <a:bodyPr/>
                    <a:lstStyle/>
                    <a:p>
                      <a:endParaRPr lang="en-US" sz="1400" dirty="0"/>
                    </a:p>
                  </a:txBody>
                  <a:tcPr marL="71120" marR="71120" marT="35560" marB="35560"/>
                </a:tc>
                <a:extLst>
                  <a:ext uri="{0D108BD9-81ED-4DB2-BD59-A6C34878D82A}">
                    <a16:rowId xmlns:a16="http://schemas.microsoft.com/office/drawing/2014/main" val="3012787256"/>
                  </a:ext>
                </a:extLst>
              </a:tr>
              <a:tr h="288431">
                <a:tc>
                  <a:txBody>
                    <a:bodyPr/>
                    <a:lstStyle/>
                    <a:p>
                      <a:endParaRPr lang="en-US" sz="1400" dirty="0"/>
                    </a:p>
                  </a:txBody>
                  <a:tcPr marL="71120" marR="71120" marT="35560" marB="35560"/>
                </a:tc>
                <a:tc>
                  <a:txBody>
                    <a:bodyPr/>
                    <a:lstStyle/>
                    <a:p>
                      <a:endParaRPr lang="en-US" sz="1400" dirty="0"/>
                    </a:p>
                  </a:txBody>
                  <a:tcPr marL="71120" marR="71120" marT="35560" marB="35560"/>
                </a:tc>
                <a:tc>
                  <a:txBody>
                    <a:bodyPr/>
                    <a:lstStyle/>
                    <a:p>
                      <a:endParaRPr lang="en-US" sz="1400" dirty="0"/>
                    </a:p>
                  </a:txBody>
                  <a:tcPr marL="71120" marR="71120" marT="35560" marB="35560"/>
                </a:tc>
                <a:tc>
                  <a:txBody>
                    <a:bodyPr/>
                    <a:lstStyle/>
                    <a:p>
                      <a:endParaRPr lang="en-US" sz="1400" dirty="0"/>
                    </a:p>
                  </a:txBody>
                  <a:tcPr marL="71120" marR="71120" marT="35560" marB="35560"/>
                </a:tc>
                <a:tc>
                  <a:txBody>
                    <a:bodyPr/>
                    <a:lstStyle/>
                    <a:p>
                      <a:endParaRPr lang="en-US" sz="1400" dirty="0"/>
                    </a:p>
                  </a:txBody>
                  <a:tcPr marL="71120" marR="71120" marT="35560" marB="35560"/>
                </a:tc>
                <a:tc>
                  <a:txBody>
                    <a:bodyPr/>
                    <a:lstStyle/>
                    <a:p>
                      <a:endParaRPr lang="en-US" sz="1400" dirty="0"/>
                    </a:p>
                  </a:txBody>
                  <a:tcPr marL="71120" marR="71120" marT="35560" marB="35560"/>
                </a:tc>
                <a:extLst>
                  <a:ext uri="{0D108BD9-81ED-4DB2-BD59-A6C34878D82A}">
                    <a16:rowId xmlns:a16="http://schemas.microsoft.com/office/drawing/2014/main" val="1369191479"/>
                  </a:ext>
                </a:extLst>
              </a:tr>
            </a:tbl>
          </a:graphicData>
        </a:graphic>
      </p:graphicFrame>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94E3A-5D73-3071-25ED-19C5D4B385BF}"/>
              </a:ext>
            </a:extLst>
          </p:cNvPr>
          <p:cNvSpPr>
            <a:spLocks noGrp="1"/>
          </p:cNvSpPr>
          <p:nvPr>
            <p:ph type="title"/>
          </p:nvPr>
        </p:nvSpPr>
        <p:spPr/>
        <p:txBody>
          <a:bodyPr/>
          <a:lstStyle/>
          <a:p>
            <a:endParaRPr lang="en-NL"/>
          </a:p>
        </p:txBody>
      </p:sp>
      <p:pic>
        <p:nvPicPr>
          <p:cNvPr id="1026" name="Picture 2" descr="Artikelen procesmanagement en de Deming PDCA cyclus">
            <a:extLst>
              <a:ext uri="{FF2B5EF4-FFF2-40B4-BE49-F238E27FC236}">
                <a16:creationId xmlns:a16="http://schemas.microsoft.com/office/drawing/2014/main" id="{7BDB3894-645D-E86B-0CDC-F62898FE20F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24856" y="1244600"/>
            <a:ext cx="3519488" cy="3519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21440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064E2-EDBE-0A0C-E0E4-DA8B1EB6EFAF}"/>
              </a:ext>
            </a:extLst>
          </p:cNvPr>
          <p:cNvSpPr>
            <a:spLocks noGrp="1"/>
          </p:cNvSpPr>
          <p:nvPr>
            <p:ph type="title"/>
          </p:nvPr>
        </p:nvSpPr>
        <p:spPr>
          <a:xfrm>
            <a:off x="584200" y="355601"/>
            <a:ext cx="6812280" cy="889000"/>
          </a:xfrm>
        </p:spPr>
        <p:txBody>
          <a:bodyPr/>
          <a:lstStyle/>
          <a:p>
            <a:r>
              <a:rPr lang="en-NL" sz="4000" dirty="0">
                <a:solidFill>
                  <a:srgbClr val="0FCBC2"/>
                </a:solidFill>
              </a:rPr>
              <a:t>2. What keeps you awake at night?</a:t>
            </a:r>
          </a:p>
        </p:txBody>
      </p:sp>
      <p:sp>
        <p:nvSpPr>
          <p:cNvPr id="3" name="Content Placeholder 2">
            <a:extLst>
              <a:ext uri="{FF2B5EF4-FFF2-40B4-BE49-F238E27FC236}">
                <a16:creationId xmlns:a16="http://schemas.microsoft.com/office/drawing/2014/main" id="{DC030DD2-8677-5539-99D3-653C82DC1CC5}"/>
              </a:ext>
            </a:extLst>
          </p:cNvPr>
          <p:cNvSpPr>
            <a:spLocks noGrp="1"/>
          </p:cNvSpPr>
          <p:nvPr>
            <p:ph idx="1"/>
          </p:nvPr>
        </p:nvSpPr>
        <p:spPr>
          <a:xfrm>
            <a:off x="378460" y="1524000"/>
            <a:ext cx="6812280" cy="3520193"/>
          </a:xfrm>
        </p:spPr>
        <p:txBody>
          <a:bodyPr/>
          <a:lstStyle/>
          <a:p>
            <a:endParaRPr lang="en-NL" dirty="0"/>
          </a:p>
          <a:p>
            <a:pPr marL="0" indent="0">
              <a:buNone/>
            </a:pPr>
            <a:r>
              <a:rPr lang="en-NL" dirty="0"/>
              <a:t>2.1. 4Wh</a:t>
            </a:r>
          </a:p>
          <a:p>
            <a:pPr marL="0" indent="0">
              <a:buNone/>
            </a:pPr>
            <a:r>
              <a:rPr lang="en-NL" dirty="0"/>
              <a:t>2.2. Cause-effect analysis</a:t>
            </a:r>
          </a:p>
          <a:p>
            <a:pPr marL="0" indent="0">
              <a:buNone/>
            </a:pPr>
            <a:r>
              <a:rPr lang="en-NL" dirty="0"/>
              <a:t>2.3. Incident method</a:t>
            </a:r>
          </a:p>
        </p:txBody>
      </p:sp>
    </p:spTree>
    <p:extLst>
      <p:ext uri="{BB962C8B-B14F-4D97-AF65-F5344CB8AC3E}">
        <p14:creationId xmlns:p14="http://schemas.microsoft.com/office/powerpoint/2010/main" val="151017541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387F4-86E7-0D79-6CEB-E4A1F60D1AAE}"/>
              </a:ext>
            </a:extLst>
          </p:cNvPr>
          <p:cNvSpPr>
            <a:spLocks noGrp="1"/>
          </p:cNvSpPr>
          <p:nvPr>
            <p:ph type="title"/>
          </p:nvPr>
        </p:nvSpPr>
        <p:spPr/>
        <p:txBody>
          <a:bodyPr/>
          <a:lstStyle/>
          <a:p>
            <a:endParaRPr lang="en-NL"/>
          </a:p>
        </p:txBody>
      </p:sp>
      <p:pic>
        <p:nvPicPr>
          <p:cNvPr id="5" name="Content Placeholder 4" descr="A picture containing table&#10;&#10;Description automatically generated">
            <a:extLst>
              <a:ext uri="{FF2B5EF4-FFF2-40B4-BE49-F238E27FC236}">
                <a16:creationId xmlns:a16="http://schemas.microsoft.com/office/drawing/2014/main" id="{E166285C-9E11-D47D-4F2E-996D2CC02D7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89000" y="1102607"/>
            <a:ext cx="5425856" cy="4024040"/>
          </a:xfrm>
        </p:spPr>
      </p:pic>
    </p:spTree>
    <p:extLst>
      <p:ext uri="{BB962C8B-B14F-4D97-AF65-F5344CB8AC3E}">
        <p14:creationId xmlns:p14="http://schemas.microsoft.com/office/powerpoint/2010/main" val="41021668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27E6B-1D1E-DEAB-138E-AB75022DCF3A}"/>
              </a:ext>
            </a:extLst>
          </p:cNvPr>
          <p:cNvSpPr>
            <a:spLocks noGrp="1"/>
          </p:cNvSpPr>
          <p:nvPr>
            <p:ph type="title"/>
          </p:nvPr>
        </p:nvSpPr>
        <p:spPr/>
        <p:txBody>
          <a:bodyPr/>
          <a:lstStyle/>
          <a:p>
            <a:r>
              <a:rPr lang="en-NL" dirty="0"/>
              <a:t>What are your roles?</a:t>
            </a:r>
          </a:p>
        </p:txBody>
      </p:sp>
      <p:pic>
        <p:nvPicPr>
          <p:cNvPr id="3074" name="Picture 2" descr="Laat dat schaap met 5 poten toch lekker grazen!">
            <a:extLst>
              <a:ext uri="{FF2B5EF4-FFF2-40B4-BE49-F238E27FC236}">
                <a16:creationId xmlns:a16="http://schemas.microsoft.com/office/drawing/2014/main" id="{9FB234D4-9F84-6568-D2AF-F85B41645C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47800"/>
            <a:ext cx="7569200" cy="388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73991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1FA0C-0FC2-D324-CEB2-B4EE975F4F29}"/>
              </a:ext>
            </a:extLst>
          </p:cNvPr>
          <p:cNvSpPr>
            <a:spLocks noGrp="1"/>
          </p:cNvSpPr>
          <p:nvPr>
            <p:ph type="title"/>
          </p:nvPr>
        </p:nvSpPr>
        <p:spPr/>
        <p:txBody>
          <a:bodyPr/>
          <a:lstStyle/>
          <a:p>
            <a:r>
              <a:rPr lang="en-NL" dirty="0"/>
              <a:t>What kind of roles?</a:t>
            </a:r>
          </a:p>
        </p:txBody>
      </p:sp>
      <p:sp>
        <p:nvSpPr>
          <p:cNvPr id="3" name="Content Placeholder 2">
            <a:extLst>
              <a:ext uri="{FF2B5EF4-FFF2-40B4-BE49-F238E27FC236}">
                <a16:creationId xmlns:a16="http://schemas.microsoft.com/office/drawing/2014/main" id="{6A636FB2-1076-01E1-DEC7-1DDD11233F1F}"/>
              </a:ext>
            </a:extLst>
          </p:cNvPr>
          <p:cNvSpPr>
            <a:spLocks noGrp="1"/>
          </p:cNvSpPr>
          <p:nvPr>
            <p:ph idx="1"/>
          </p:nvPr>
        </p:nvSpPr>
        <p:spPr/>
        <p:txBody>
          <a:bodyPr/>
          <a:lstStyle/>
          <a:p>
            <a:r>
              <a:rPr lang="en-NL" sz="2800" dirty="0"/>
              <a:t>M</a:t>
            </a:r>
            <a:r>
              <a:rPr lang="en-GB" sz="2800" dirty="0" err="1"/>
              <a:t>i</a:t>
            </a:r>
            <a:r>
              <a:rPr lang="en-NL" sz="2800" dirty="0"/>
              <a:t>ddle up and down</a:t>
            </a:r>
          </a:p>
          <a:p>
            <a:r>
              <a:rPr lang="en-NL" sz="2800" dirty="0"/>
              <a:t>Visionary </a:t>
            </a:r>
            <a:r>
              <a:rPr lang="en-GB" sz="1400" dirty="0">
                <a:hlinkClick r:id="rId2"/>
              </a:rPr>
              <a:t>https://my.mail.ru/mail/alla2255/video/9472/9494.html</a:t>
            </a:r>
            <a:endParaRPr lang="en-NL" sz="2800" dirty="0"/>
          </a:p>
          <a:p>
            <a:r>
              <a:rPr lang="en-NL" sz="2800" dirty="0"/>
              <a:t>Feedback</a:t>
            </a:r>
          </a:p>
          <a:p>
            <a:r>
              <a:rPr lang="en-NL" sz="2800" dirty="0"/>
              <a:t>Directive</a:t>
            </a:r>
          </a:p>
          <a:p>
            <a:r>
              <a:rPr lang="en-GB" sz="2800" dirty="0"/>
              <a:t>M</a:t>
            </a:r>
            <a:r>
              <a:rPr lang="en-NL" sz="2800" dirty="0"/>
              <a:t>onitor</a:t>
            </a:r>
          </a:p>
          <a:p>
            <a:r>
              <a:rPr lang="en-NL" sz="2800" dirty="0"/>
              <a:t>Coach</a:t>
            </a:r>
          </a:p>
          <a:p>
            <a:r>
              <a:rPr lang="en-NL" sz="2800" dirty="0"/>
              <a:t>Motivator </a:t>
            </a:r>
          </a:p>
        </p:txBody>
      </p:sp>
    </p:spTree>
    <p:extLst>
      <p:ext uri="{BB962C8B-B14F-4D97-AF65-F5344CB8AC3E}">
        <p14:creationId xmlns:p14="http://schemas.microsoft.com/office/powerpoint/2010/main" val="28404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65200" y="457200"/>
            <a:ext cx="1414473" cy="303018"/>
          </a:xfrm>
          <a:prstGeom prst="rect">
            <a:avLst/>
          </a:prstGeom>
        </p:spPr>
        <p:txBody>
          <a:bodyPr wrap="square" lIns="0" tIns="0" rIns="0" bIns="0" rtlCol="0">
            <a:noAutofit/>
          </a:bodyPr>
          <a:lstStyle/>
          <a:p>
            <a:pPr marL="12700">
              <a:lnSpc>
                <a:spcPts val="1820"/>
              </a:lnSpc>
              <a:spcBef>
                <a:spcPts val="91"/>
              </a:spcBef>
            </a:pPr>
            <a:r>
              <a:rPr sz="2250" b="1" i="1" spc="-44" baseline="2892">
                <a:solidFill>
                  <a:srgbClr val="00B3A9"/>
                </a:solidFill>
                <a:latin typeface="Lucida Sans Unicode"/>
                <a:cs typeface="Lucida Sans Unicode"/>
              </a:rPr>
              <a:t>va</a:t>
            </a:r>
            <a:r>
              <a:rPr sz="2250" b="1" i="1" spc="0" baseline="2892">
                <a:solidFill>
                  <a:srgbClr val="00B3A9"/>
                </a:solidFill>
                <a:latin typeface="Lucida Sans Unicode"/>
                <a:cs typeface="Lucida Sans Unicode"/>
              </a:rPr>
              <a:t>n</a:t>
            </a:r>
            <a:r>
              <a:rPr sz="2250" b="1" i="1" spc="117" baseline="2892">
                <a:solidFill>
                  <a:srgbClr val="00B3A9"/>
                </a:solidFill>
                <a:latin typeface="Lucida Sans Unicode"/>
                <a:cs typeface="Lucida Sans Unicode"/>
              </a:rPr>
              <a:t> </a:t>
            </a:r>
            <a:r>
              <a:rPr sz="2250" b="1" i="1" spc="-44" baseline="2892">
                <a:solidFill>
                  <a:srgbClr val="00B3A9"/>
                </a:solidFill>
                <a:latin typeface="Lucida Sans Unicode"/>
                <a:cs typeface="Lucida Sans Unicode"/>
              </a:rPr>
              <a:t>Kemenade</a:t>
            </a:r>
            <a:endParaRPr sz="1500" i="1">
              <a:latin typeface="Lucida Sans Unicode"/>
              <a:cs typeface="Lucida Sans Unicode"/>
            </a:endParaRPr>
          </a:p>
          <a:p>
            <a:pPr marL="411833" marR="26718">
              <a:lnSpc>
                <a:spcPts val="565"/>
              </a:lnSpc>
            </a:pPr>
            <a:r>
              <a:rPr sz="975" i="1" spc="0" baseline="6674" dirty="0">
                <a:solidFill>
                  <a:srgbClr val="00B3A9"/>
                </a:solidFill>
                <a:latin typeface="Lucida Sans Unicode"/>
                <a:cs typeface="Lucida Sans Unicode"/>
              </a:rPr>
              <a:t>Audit</a:t>
            </a:r>
            <a:r>
              <a:rPr sz="975" i="1" spc="-51" baseline="6674" dirty="0">
                <a:solidFill>
                  <a:srgbClr val="00B3A9"/>
                </a:solidFill>
                <a:latin typeface="Lucida Sans Unicode"/>
                <a:cs typeface="Lucida Sans Unicode"/>
              </a:rPr>
              <a:t> </a:t>
            </a:r>
            <a:r>
              <a:rPr sz="975" i="1" spc="0" baseline="6674">
                <a:solidFill>
                  <a:srgbClr val="00B3A9"/>
                </a:solidFill>
                <a:latin typeface="Lucida Sans Unicode"/>
                <a:cs typeface="Lucida Sans Unicode"/>
              </a:rPr>
              <a:t>Coaching</a:t>
            </a:r>
            <a:r>
              <a:rPr sz="975" i="1" spc="1" baseline="6674">
                <a:solidFill>
                  <a:srgbClr val="00B3A9"/>
                </a:solidFill>
                <a:latin typeface="Lucida Sans Unicode"/>
                <a:cs typeface="Lucida Sans Unicode"/>
              </a:rPr>
              <a:t> </a:t>
            </a:r>
            <a:r>
              <a:rPr sz="975" i="1" spc="0" baseline="6674">
                <a:solidFill>
                  <a:srgbClr val="00B3A9"/>
                </a:solidFill>
                <a:latin typeface="Lucida Sans Unicode"/>
                <a:cs typeface="Lucida Sans Unicode"/>
              </a:rPr>
              <a:t>Training</a:t>
            </a:r>
            <a:r>
              <a:rPr lang="nl-NL" sz="975" i="1" spc="0" baseline="6674" dirty="0">
                <a:solidFill>
                  <a:srgbClr val="00B3A9"/>
                </a:solidFill>
                <a:latin typeface="Lucida Sans Unicode"/>
                <a:cs typeface="Lucida Sans Unicode"/>
              </a:rPr>
              <a:t> </a:t>
            </a:r>
            <a:endParaRPr sz="650">
              <a:latin typeface="Lucida Sans Unicode"/>
              <a:cs typeface="Lucida Sans Unicode"/>
            </a:endParaRPr>
          </a:p>
        </p:txBody>
      </p:sp>
      <p:sp>
        <p:nvSpPr>
          <p:cNvPr id="3" name="Rechthoek 2"/>
          <p:cNvSpPr/>
          <p:nvPr/>
        </p:nvSpPr>
        <p:spPr>
          <a:xfrm>
            <a:off x="1879600" y="3733800"/>
            <a:ext cx="3784600" cy="1034129"/>
          </a:xfrm>
          <a:prstGeom prst="rect">
            <a:avLst/>
          </a:prstGeom>
        </p:spPr>
        <p:txBody>
          <a:bodyPr>
            <a:spAutoFit/>
          </a:bodyPr>
          <a:lstStyle/>
          <a:p>
            <a:pPr algn="ctr" defTabSz="737281">
              <a:spcBef>
                <a:spcPct val="20000"/>
              </a:spcBef>
              <a:defRPr/>
            </a:pPr>
            <a:r>
              <a:rPr lang="nl-NL" b="1" dirty="0">
                <a:solidFill>
                  <a:schemeClr val="bg2">
                    <a:lumMod val="10000"/>
                  </a:schemeClr>
                </a:solidFill>
              </a:rPr>
              <a:t>Everard van Kemenade</a:t>
            </a:r>
          </a:p>
          <a:p>
            <a:pPr algn="ctr" defTabSz="737281">
              <a:spcBef>
                <a:spcPct val="20000"/>
              </a:spcBef>
              <a:defRPr/>
            </a:pPr>
            <a:r>
              <a:rPr lang="nl-NL" b="1" dirty="0" err="1">
                <a:solidFill>
                  <a:schemeClr val="bg2">
                    <a:lumMod val="10000"/>
                  </a:schemeClr>
                </a:solidFill>
              </a:rPr>
              <a:t>HEd</a:t>
            </a:r>
            <a:r>
              <a:rPr lang="nl-NL" b="1" dirty="0">
                <a:solidFill>
                  <a:schemeClr val="bg2">
                    <a:lumMod val="10000"/>
                  </a:schemeClr>
                </a:solidFill>
              </a:rPr>
              <a:t> </a:t>
            </a:r>
            <a:r>
              <a:rPr lang="nl-NL" b="1" dirty="0" err="1">
                <a:solidFill>
                  <a:schemeClr val="bg2">
                    <a:lumMod val="10000"/>
                  </a:schemeClr>
                </a:solidFill>
              </a:rPr>
              <a:t>Quality</a:t>
            </a:r>
            <a:r>
              <a:rPr lang="nl-NL" b="1" dirty="0">
                <a:solidFill>
                  <a:schemeClr val="bg2">
                    <a:lumMod val="10000"/>
                  </a:schemeClr>
                </a:solidFill>
              </a:rPr>
              <a:t> Expert and </a:t>
            </a:r>
          </a:p>
          <a:p>
            <a:pPr algn="ctr" defTabSz="737281">
              <a:spcBef>
                <a:spcPct val="20000"/>
              </a:spcBef>
              <a:defRPr/>
            </a:pPr>
            <a:r>
              <a:rPr lang="nl-NL" b="1" dirty="0" err="1">
                <a:solidFill>
                  <a:schemeClr val="bg2">
                    <a:lumMod val="10000"/>
                  </a:schemeClr>
                </a:solidFill>
              </a:rPr>
              <a:t>Leadership</a:t>
            </a:r>
            <a:r>
              <a:rPr lang="nl-NL" b="1" dirty="0">
                <a:solidFill>
                  <a:schemeClr val="bg2">
                    <a:lumMod val="10000"/>
                  </a:schemeClr>
                </a:solidFill>
              </a:rPr>
              <a:t> Trainer</a:t>
            </a:r>
          </a:p>
        </p:txBody>
      </p:sp>
      <p:sp>
        <p:nvSpPr>
          <p:cNvPr id="4" name="Ondertitel 2"/>
          <p:cNvSpPr txBox="1">
            <a:spLocks/>
          </p:cNvSpPr>
          <p:nvPr/>
        </p:nvSpPr>
        <p:spPr>
          <a:xfrm>
            <a:off x="1182669" y="2500311"/>
            <a:ext cx="5298440" cy="611192"/>
          </a:xfrm>
          <a:prstGeom prst="rect">
            <a:avLst/>
          </a:prstGeom>
        </p:spPr>
        <p:txBody>
          <a:bodyPr/>
          <a:lstStyle/>
          <a:p>
            <a:pPr marL="342900" marR="0" lvl="0" indent="-342900" algn="ctr" defTabSz="914400" rtl="0" eaLnBrk="1" fontAlgn="auto" latinLnBrk="0" hangingPunct="1">
              <a:lnSpc>
                <a:spcPct val="100000"/>
              </a:lnSpc>
              <a:spcBef>
                <a:spcPct val="20000"/>
              </a:spcBef>
              <a:spcAft>
                <a:spcPts val="0"/>
              </a:spcAft>
              <a:buClrTx/>
              <a:buSzTx/>
              <a:tabLst/>
              <a:defRPr/>
            </a:pPr>
            <a:endParaRPr kumimoji="0" lang="nl-NL" sz="3200" b="1" i="1" u="none" strike="noStrike" kern="1200" cap="none" spc="0" normalizeH="0" baseline="0" noProof="0" dirty="0">
              <a:ln>
                <a:noFill/>
              </a:ln>
              <a:solidFill>
                <a:srgbClr val="00A7A2"/>
              </a:solidFill>
              <a:effectLst/>
              <a:uLnTx/>
              <a:uFillTx/>
              <a:latin typeface="+mn-lt"/>
              <a:ea typeface="+mn-ea"/>
              <a:cs typeface="+mn-cs"/>
            </a:endParaRPr>
          </a:p>
        </p:txBody>
      </p:sp>
      <p:sp>
        <p:nvSpPr>
          <p:cNvPr id="5" name="Titel 1"/>
          <p:cNvSpPr txBox="1">
            <a:spLocks/>
          </p:cNvSpPr>
          <p:nvPr/>
        </p:nvSpPr>
        <p:spPr>
          <a:xfrm>
            <a:off x="584200" y="1219200"/>
            <a:ext cx="6433820" cy="1143353"/>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00A7A2"/>
                </a:solidFill>
                <a:effectLst/>
                <a:uLnTx/>
                <a:uFillTx/>
                <a:latin typeface="Calibri" pitchFamily="34" charset="0"/>
                <a:ea typeface="ヒラギノ角ゴ ProN W3" charset="-128"/>
                <a:cs typeface="+mj-cs"/>
                <a:sym typeface="Gill Sans" charset="0"/>
              </a:rPr>
              <a:t>5. Situational leadership</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solidFill>
                  <a:srgbClr val="00A7A2"/>
                </a:solidFill>
              </a:rPr>
              <a:t>Four leadership </a:t>
            </a:r>
            <a:br>
              <a:rPr lang="en-GB" dirty="0">
                <a:solidFill>
                  <a:srgbClr val="00A7A2"/>
                </a:solidFill>
              </a:rPr>
            </a:br>
            <a:r>
              <a:rPr lang="en-GB" dirty="0">
                <a:solidFill>
                  <a:srgbClr val="00A7A2"/>
                </a:solidFill>
              </a:rPr>
              <a:t>styles</a:t>
            </a:r>
          </a:p>
        </p:txBody>
      </p:sp>
      <p:sp>
        <p:nvSpPr>
          <p:cNvPr id="3" name="Tijdelijke aanduiding voor inhoud 2"/>
          <p:cNvSpPr>
            <a:spLocks noGrp="1"/>
          </p:cNvSpPr>
          <p:nvPr>
            <p:ph idx="1"/>
          </p:nvPr>
        </p:nvSpPr>
        <p:spPr/>
        <p:txBody>
          <a:bodyPr/>
          <a:lstStyle/>
          <a:p>
            <a:endParaRPr lang="en-GB" dirty="0"/>
          </a:p>
        </p:txBody>
      </p:sp>
    </p:spTree>
    <p:extLst>
      <p:ext uri="{BB962C8B-B14F-4D97-AF65-F5344CB8AC3E}">
        <p14:creationId xmlns:p14="http://schemas.microsoft.com/office/powerpoint/2010/main" val="26499531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39837" y="259292"/>
            <a:ext cx="6090840" cy="585258"/>
          </a:xfrm>
        </p:spPr>
        <p:txBody>
          <a:bodyPr/>
          <a:lstStyle/>
          <a:p>
            <a:pPr defTabSz="328588">
              <a:defRPr/>
            </a:pPr>
            <a:r>
              <a:rPr lang="en-GB" sz="2600" b="1" dirty="0">
                <a:solidFill>
                  <a:srgbClr val="0FCBC2"/>
                </a:solidFill>
              </a:rPr>
              <a:t>Situational Leadership</a:t>
            </a:r>
          </a:p>
        </p:txBody>
      </p:sp>
      <p:sp>
        <p:nvSpPr>
          <p:cNvPr id="175106" name="AutoShape 2" descr="data:image/jpg;base64,/9j/4AAQSkZJRgABAQAAAQABAAD/2wCEAAkGBhQSEBUUEhQUFBUUFhYVFhQWFxYWFRUUFxYXFRcWFxcXHCYfGBolGRUUHy8gIycpLSwsFh4xNTAqNSYrLCkBCQoKDgwOGg8PGiwlHSQ0MC0sLC0sLCwqNCwsLiwvLCwsLCwsLCwvLCwsLCkvLCwsKSksLCksLCksKSwsKSwsLP/AABEIANoA5wMBIgACEQEDEQH/xAAcAAABBAMBAAAAAAAAAAAAAAAAAwQFBgECCAf/xABMEAACAQIDAwYHDAYKAwEBAAABAgMAEQQSIQUxQQYTIjJRcRRTYYGSsdEHFRYXIzNSVHKRk7I0QmJzdKE1NlV1goOUs8HSJEPhovD/xAAcAQABBQEBAQAAAAAAAAAAAAAAAQMEBQYCBwj/xAA9EQACAgEBAwcKBAUEAwAAAAAAAQIDEQQFEiETMUFRcYGhFBUiMlJhkbHR8AYzNFNCQ6Lh8TVyssEWI1T/2gAMAwEAAhEDEQA/APcaKKKAIDaHLCGGSSNzZ42hXJdcz88VAKi+oGbXuNaYrlxho0LFrsFDFFBPAMQGtlJCkNa97U9xPJ2KQylgbytEzG+t4suTLpoOiL1CfAK83zhGHHS5sE5i5jWPMSdx6I1H3cSAWfAY9JkzxnMtyNxBBU2IIYAggjcac0wwyxQZlzqCztIQzC+ZzmO/hS3vjF4yP0l9tADmim3vjF4yP0l9tHvjF4yP0l9tADmim3vjF4yP0l9tHvjF4yP019tADmim3vjF4yP019tHvjF4yP019tADmim3vjF4yP019tHvjF4yP019tADmim3vjF4yP0l9tHvjF4yP0l9tADmim3vjF4yP0l9tHvjF4yP0l9tADmim3vjF4yP0l9tHvjF4yP0l9tADmim3vjF4yP0l9tHvjF4yP0l9tADmim3vjF4yP0l9tHvjF4yP0l9tADmim3vjF4yP0l9tHvjF4yP0l9tADmim3vjH4yP0l9tOL0AZooooAKKKKAEsViAiM5BIVSxAFybC9gBvNede5Py1xGMlxaYmORflWeIsrBVW+Uw3I0K9E28pr0qqp7n3Uxn94Yr8woApe1uS+HxvKHGJiUzqmHgZRmK2JsL6eSpL4otm+IP4j+2t8J/WTHfwsHrFSGLxs6POqrIbvGUbJnVYsqByo3Fgcxy8awe2b9StbKuqxxSS4ZwiVWo7vFEZ8UWzfEH8R/bR8UWzfEH8R/bT/Z2PxrTIssSiM2zPaxHRzbr6fR76YIcWtyizlg0hcSXyH5U81k13Zd9tLW41Wq3W5w9R/Ud4j1B8UWzfEH8R/bR8UWzfEH8R/bSzbQx4ZgU6IsM6xXIH0lW9mudCL6VnDYnHAnoZrtluy2C9JyGsDbKFAHnFHKa7/wCj+oTEeoQ+KLZviD+I/to+KLZviD+I/tqd5O4md4icSuVs2gtl0sDu8huL+SpaoNu0NbXJxdr4dTO1CL6CmfFFs3xB/Ef20fFFs3xB/Ef21c6QxeNSJc8jqij9ZiAPvNcx2lrZPCsl8WG5HqKn8UWzfEH8R/bVS5a+5/gsPPhFiiKiVpQ4zsbhUuN501r0heUiv8zFiJh9JIyE9N8o+6q7ys2bi8VLhnTCOogaQsGkiBOdMotZqutn26/lc3Tlu4fO/c8eItfJqazzZKZ8CcJ4s+k3to+BGE8WfSb21MYx5IXEcsEquRmyrlkIXtIjJIHeNa1w+NRyQrAkb13MO9TqKsJW6qKy5P4mqrr0dnqqJE/AnCeLPpN7aPgRhPFn0m9tTtFM+WX+2/iP+R6f2F8CC+BGE8WfSb20fAjCeLPpN7ak8bG5KZDls92NrjLlO8XF9bVDO+IQKhLXawFrG50DFidwtfdUmu2+a4W+JGspog/y18Bb4EYTxZ9JvbR8CMJ4s+k3tpy0EnNqHzPaRb2IDMgUX1BHG/3U3SHEhTY200BIYnUWBJ4hc3nArpWXP+b4g6aV/K8DHwIwniz6Te2j4EYTxZ9JvbW5XEka5r6bsgBGm/jm334Wok8KAFraED9W5Fr314XsD3Ub1/7viJydH7XgRHKPkzh4YQ8aZWEkYvmJ0LC++ul4eqO4eque+WX6L/mRfmFdCw9Udw9VXmzJynTmby8me2tXCu/EFhYN6KKKsypCiiigAqqe591MZ/eGK/MKtdVT3PupjP7wxX5hQBAYT+smO/hYPWKeY5sacSyx3WE5QH6BsOgSwvre3ODW+4Uzwn9ZMd/CwesUvtXZGIeWQxygAyK6x3XqiLISTvHS4bqwO1t3zjPex6q5yVD1BXZMeLOJUz5sqxuD1BHc83lICm5bR730HCrFeqXhcNjJZWOeReavYsQqtIb9UFepYLofvp7tbZeIOJMsIF8tlZmFhZCLLxU5uGqnfvqn1GnjZYk5RXDo5vt5HE8ItFFU3EHH3kPygtYgKyEZGL9AdHV+p0twsacDA486c4QDxzIbJfqno6yj6W6mHoEueyPxF3vcWqs1U8PsnGpcJJYEkXdlY5Rdla9tTcBbdjHspeDF4mKFYnObEzOViDWOUWGaR7fqr0m+4caTyHeaVc039/IN4kMdtRjJzOHAaW13Zvm4FO5pDxJ4INT5BrULjsTDhximObE43DQmYGZdGUrcNCvVEYO/LrpSOPnAgmgw8TYqGJmjxxBInkd1BaSJgek67yvcBuqH5JckRMscwxMyphmJjnzB4p4DfOrLJcxnLdHW9r62rVaPQ1aevL/u/vq7xiUm2T+w+UMkeLhhxGIecYqIPG3NRpEHy5yI3VsxFjaxHnqc5W4mWODNE2RQw511F3SI6FkvoLG1zrYXI3VDbMw2Hjcvs/BK9zpO7FIhqfmi+Zsup6gApLlFytxmGeGN4sK3hBdQA0pACrc3uNbjTdSSlXO5KGM9KeOj3dh3CLbSxk2wuFVB0B1tS17s5+kzHVj5TSWP2VFOPlEDEbm3Ov2WGoqEwO25IgVeG6AnLzT5iiHULlYAsBrbW9rVnlJtUSYZGikYRNKqTyIDnji1zXG9TewOml6lwi5S9F95ey/9cfSjj3CWOwj4bVyZIT/7P14+wSAb1/bHn7aGcAXJAA48KSwG0cLhSflx4NMimONy8jZgWWRrMCQhFt+m+ksdgQnySteGdSYHBuBcXMd+Itqvk04U1fplnK+X3xRL0urfqvuHIlFyLi43js3e0VkSixNxYXub6C2+9Q+L2GekY+lc3yMSR1QNSTruvS+D2PkVhcXdCraXBJN7m++26ozrqSypE5WWN4cR/BiFcXUhhu07a3vUBjMAY11k63RCqrHcA1lubjqHfe16QjwI6JaVFBRNRcFCbWy3PRvbUnfenFpYSW8pcOwaeomnhx49pMbXjdkHNsFN9+bLw079eFM59mzMp+UuGBuM5Auc1iD2AFdONarslDe8iFhYgDcltdBe4uBf7zWkmzEI+fGmoBNrLqCd/wBIkg09DEEkn4Dc8yeWvE25Yj/xR+8i/MK6Fh6o7h6q565Zfov+ZF+YV0LD1R3D1VcbJ/Ifayg2z+euxG9FFFWxTBRRRQAVVPc+6mM/vDFfmFS3Kja5wuDmnUAmNbgNcLe4F2trYXue6q/7nvKTwozC+DFnclMOWLs+cqZmDfqva44676AIrC/1kx38LB6xWdp8nJnxMksMiIzG6tm6QHNc3awW41G/NYdl6TiiDcoserahsJACO0Ei9OsRsYLLII8QkObmyVF86wpdioJa4DEub+XyVg9qz3NfNp4e6udZXQSoL0RJOT+JCsVm+UIAIMr9SzCxIHW3Wbyb6BsjFMlvCVugU3zlsrjQkm27KqkeUtTvAbPSNoD4QpbKxbXXEBr5Tq2oBY276aYjkg4AC4gRhzLnASwkaRnNtDqAhC2/ZquV2XhyXu9H76jvBJ7CwEqsXkkzLlIRBI0gXpXN2IGY6DU7t1TdQPJ3BHDQm8ySQ6uJN2rMSeOXKOFqm4ZldQykMDuI1B89VGsy7G+ddeMDkeY2JqpS7ZyA4oKHlxTjDYOMtkvHc9PN+qGIaQnsC1McpJTzQiQ2fEOIVI3gNcu3mQMfuqu7dhkxjT4aGLCNDgcic1OH5xzzYa6OjAwjKQA3aDV3sTTLDsl0/L+7GrH0DHklhoJXjOE5/BYlQTIcrSQYlUchyXPRl13NodatDxjFyMgAGEhcgqNFxEwN2vbfGrcP1mvwFRmw5DFsuJcPJKTisqYdJCrNh1YdIBgBmVAHYE+SrVgsGsUaxoLKihR3DifLx89SdrazkuEXxfBdnS/+kcwjkWAqh+6R+k4D7c3+3V9qg+6R+k4D7c3+3VJsl51K7JfJkyn8yPavmRtIFmifnoh0h104SoN4P7Q4HzbjS9FXldjrllGwsqVkd1jXaWMaB5MXEIXjxKRhZZXy81ZSMpFiWXjlHEEVnY82GmwyYKKUvIkfOI+R1GZTmDqWA0zG3dTvYz5ZHw5ClZQ0kQYXUNukS3ZqG87VDbDjnwsczQpE4gLJLLKzBpDFvjiH6ka7hffV/CSsh8MffuMzZF1WYJHCT50BIsdQw+iymzDzEUqGBpHFKplzW+TxcYmAOlnAAcecFD99MW2YcziOQLcqSBfMFA0W97gHU3qosoiptN4L6q+UoJpZHePwKygAm2U5twbgRqDpxppBsOJTcMSBrqQbd58wpWDAc20d31AKm97yNvF9eGunfTKfYpVQDMEU3zaWDMxJ7ew/ypyt4W6p4XYc2LL3nDL7RdOT8e/MxBAA1G4HcCPOO40odhJe9za+bLpbN27t1tLUps3CmFLMwZRqG3bySb62tu3U8Vwb2N7aHyHfTU7rU2lLKHIVVtJtYZCcs/0X/Mj/AD10JD1R3D1VzxyvmVsL0SDaWIGxvY5hXQ8PVHcPVWi2QmqOPWzMbZ/UcOo3oooq2KYKKKKAIjla0owUxhOWTJ0TdVtqL2LdENlvYnS9qrfIHEZsRLzRxHg4iTo4p1eTn8xzFLMWCZbA30vuqz8psPzmEmXLI2ZCMsQRpDqNFDgqT36VW/c/w0kcsqTJhUIVSqoIlxWW/wD71h6Fr7rCgCNwn9ZMd/CwesVJ4rkuHleUyNmZswFhZfk+at2kZS/ncmozCf1kx38LB6xVwrzfb986dfJweMpEypZjxK9iuRyPYc46hY441ta6iK5Uht/WIY9pUUjLyJBWwnlW3HQm2ULl1PV6xt+0as9FUi2hev4hzcRX9m8kEiZTzjuFuMrWsQVCgEbrC2mlTscYUAAAAbgNBW9YPlpmy+y5+m8ipJFfx+KbwiWVVMngWHYqigktPKLgADeQiD06qfJjDQbRxUgxcgmkEURvlbDTZmBMkBUZTJGtrainu1pmbCR5ekcXiGxEkSzLDNJhl6KrGWIvoI72NSPI3FqmCMmJikE+DWQs08ZEqoS7KiyMLv0LLe+tbrT18hpsLn5vf95IzeZErg4VfFsVAEWEQYeJRoocgNKQPIojX76mqjeT2EMeHQP12vJJ+8kOdv5m3mqSrF6+7lbm+hcF3EiCwgqg+6R+k4D7c3+3V+qg+6R+k4D7c3+3UjZH6ldkv+LH6fzI9qI2iiirc2g2xzFQJF60LCQeUDrL51zCt+UWHZBJiMN4OqywlpGlZiJdLgCI9AsQB0jS1NfBecwTRgZnwslk+TEzZDqmVGNicrAXP0attDZ/C/tf5KbaNf8AEjAxyTYISJK07YdkkZymTosLOi6AEBSd30aSxGyM5Y84wDsGNra2FgL9nGs8mOceeWJ0mZObKSPLIhClt0axRgIrcbakCldmk82FbrITG32kJU+q/npzW5r9KP3k42e1Yt2RH/BocZZDv7OO/wC8aU5bYq5VUMwszMTvJLArx3WDG3mqRoqtepsfSWq01a6CJXk8ALCR7cONt1rdwFu6sRcnQP8A2Ob6nvuCT3mwFS9FHlVnWHk1fUQHLCMDC6AD5WLd9oV0ND1R3D1Vz3y0/Rf8yP8AMK6Eh6o7h6q02yHmjvZlNsrGo7jeiiirYpgooooAjOUkAfCTKRMQyEEQG0xv4vUdKqZ7lOBEb4gxJKIpLEPNh0icunyTLnRiH6hvoNbnjVr5ZzFMDOwUtZR0VLgkZlBsYyGva+7Wqt7m88fPyLBFJGnNMWznEkZvCJAtueNukmVzbixoARwn9ZMd/CwesVcKp+E/rJjv4WD1irhXmP4l/XPsXyJtPqhRRRWcHgqK5TYgphZMvXcCJPtykRj81/NUrURtAc5i8LFwVnxDd0a5U/8A24P+Gpugr374p8y4/DicSeEVzlTiYweaMGBxUGHWOMrJKI5omIsFDOMtzl0AYHSltm7MkjwcGFlBXwjEs4iz85zOFVjNzWfiAFVdNOlRtL3OZGaVkljkVmleKKVOjG8+kkjEfOMq3CXta9S+zsKBiggJK4PDRQKTvLuAWPfkVPvrZarUQr07cHnHHv6PFkeKyydooqExHLLCJPzDTASZghFmyhzuQvbKG8l6w1dNlre5FvsJTaRN1QfdI/ScB9ub/bq14flLhnnMCTI0q3ugOt16wB3EjiBuqqe6R+k4D7c3+3VnsuqdeqSmmuEuf/axyl5sj2r5kbRSGMxyRLmkbKLgcSSTwAGpNN/f+Dm+c5wBb5bm983ZbferlVTkspM2LthF4bH9Gzmy4orcqMREyXGhDpqpHlylvurSGYOoZSCpFwRuIpHHvkCyjfC6yeYGzj0C1OaduNmH2DOqip1PHaQ2BwnMZp40R44GkZRPM5mcRtaWREHQU37d9T01hiZLdWVUnX/GuVv5qPvqTXknhzM8xUsZLnKx+TAYC9kGmtgTSPKWLLJBIN12hbucZl//AEn86tdRON0Wlz4KbSRdU03zDaiiiqE0YUUUUCkFy0/Rf8yP8wroSHqjuHqrnvlp+i/5kX5hXQkPVHcPVWt2P+n72Y3bX6juN6KKKtylCiiigCK5UYOWXBzRwG0rrZTmKcRcZxqtxcX8tVzkDyexeGmkOIGVGS1vCHnzPzrMpOcdHLGVTTflqd5Zh/AJ+bYqwUEEZtLMD+oC24cBVd9z2WaWZ5ZJoJFEbIBFM0pBad5emrAFbKwQXG5aAGWE/rJjv4WD1irhXkXLnGTR7exRgnaA8xDmZQputhocwNhxqNw3KrFyEhNpSMRvASL/AK1jtr7Et1mpdsJJLC58/QTy6un0ZZ4e49vorxSLlDjWvl2hIbGxskWh7OrSnv1j/r8voRf9aqf/ABi/24+P0OXtahcHn4Hs9VGPbuTakjtbmehhC30H6+a/0S7hD5qoku3ceqknHy2AJPQi4f4ak4NoRxQLFiWLO8bTTnKTbPdndyOrqbDyjSrLZ+wpaaUpWSTysLGTie0I2Jckep7T2vFh0zysFG4DezHsVRqx7qiOSj85CZyCDiZHmsd4QnLGD5ebVKomK2jG2EknSU4h8nNrKxzNdrIFGgy7xoAPLeomDaWNRFRcdKFQBQAkVgFFgOr5Kd1Ox5208nCSTzxznoDzjXCWZ8D2o15ntfZuJXEzDDw4hWkxCvl+TlwUozKTK+f5trA6DW40qF9+sf8AX5fQi/60e/WP+vy+hF/1qPotjajSNtSi89efoEtqaeXSy04fBTPtOBvBpIlhefOCE8HAcACWNhYmRzv7qPdI/ScB9ub/AG6q3v1j/r8voRf9ahNv7QxTy4fnMVJIQXykrGMvR1tYcRprUuGy7nfGyTjiKa4Z6c9a95K0WvqtvhCGW20TvKHDlo0sjtlcNeM2kT9pe3uqH/8AICEiJnYyHJIyJzqIVszsoNi3AXpHwjEfWX9FPZR4RiPrL+insqbTp7K4buYv4m6t2ffZLe3Gu+P1LNsbDhIEUKygDc9s283vbTfrTuSMMpU7mBB7iLVTvCMR9Zf0U9lHhGI+sv6KeyostnWSm5by8SVGi+Md3k38V9T0nk5iS+FjJ6ygo32oyUPqv56zyjwxfCyAdZRzi/ajIceq3nqvch9p5IsQsrlubPPFjYEqw10HlQ/fUhhdrTqAZUEitqUWyyIDrlF9HABtwNOuie+2ugo3CUcwa4rnG0UoZQw3MAR3EXreqY00yu6RzyKiOyqpVQQu9RZhcaGjwjEfWX9FPZTD2XJvhJeJdUq+yClGD4+9fUudFUqTGTqCTinAHHKnspKLaszXtin033VBp5xSearPaXiEpWRluyhh9q+pO8tP0X/Mi/MK6Eh6o7h6q5U2nipXiUtO0iF00IUA9LyCuqoeqO4eqr3Z9Doq3G+kyW2d7l05LHBffAUoooqwKYKKKKAIXljijHgZ3DmMhNHDFStyBfMASu/eBUFyAwirLMw8DZ2VS8sOIkxE76/+1pBe3ZUvy8YDZ2IJUOAnVOax6S7wupA3kDfaoX3Odr8+0t/BAVuuWCB4nKq5USMWOqsBcAbr0Aeee6Kl9t4sWzXw0QtexOg0vVSwqS3AjDaRlQ0qZTGeChh1quXLv+nsT+4h9QpjUex4kUesuddsljqInYOFeMyhlCjOLWJN9LaEjUeWpaiimm8lZZN2S3ghw3OyxxcGbM/7tLM33nKPPRt7aXN4pi2WESBYyJ15yCUIbowMZLIR2EcKcYB+bhabQviGEEAN7EXPZqATmNxwAptsHYLRYkKYmjuSzCREnjYDfzc9gyHsDUq6y108FCHEX2jh+ajgw+bOS74iRgLAm9xYcBnfQfs0jWcRiedmkl4E5E+wlxfztmP3ViuSv1M96YUUUUEYKh9tfPQd7/lqYqH2189B3v8AlpUXWwv9Qp7UbUUUU2fQgVmsUUAL7Pa08YJsshCOPpC+ZQfJnAq1Y7a8UPzjqpO5d7HuUamqZKpI00O8HsI1B++pXHYiwXGxmJTIiowkVmIcHTJl1zXuLcbUqSZmdqRdNjnFc4ntp1cx4iPVJVyHSxzKTluOBtmHmpjUhsyPnIHw7Aq7ZpULlVdnJzFhENUUG2/tNRsbXGosdxHYRoR99K1glbI1O/DcfPz/AFE8ZHmRhbNcbt1/PTPBwtdswbJltZ7E37B5KkazSZwT7tHG2xWN8xEYiIrh0BFiHXT/AB11dD1R3D1Vyztj5sfbT81dTw9Udw9VSquYwX4hrVepjBdEUb0UUU8Z4KKKKAIfldzngM/MsEfmyQxYJYCxaznRTluAeBIqv+5+jNI8sSzx4R41CrNOJy84Y5nQh3suXQ66nhUxy9C+92IzlguTUqFLXzLawbTfbfpUP7mMZEUh8IL3kkzQFYAYpecOcgw6FSd3CgDz/l3/AE9if3EPqFMafcu/6exP7iH1CmNRbfWM3tD899wVhMMZpFhXTPq7D9WMdY956o8prWWXKL6ncABqSToABxJNSM6Ng8JI9x4Q+VnPW5tMwUkLxVAb+U3psa09W9LIy5TY+FZxFNhpHjhj6ADKqkNlXMikgswIC6G4vup4ZjBhCEacNMckSTkF4t4Y3GtgLtr5KaOhnnjgZ0njA52OcOpnjyEHnSVGUBi2XIRuFZxuO5+YyfqLdIvKt+k/+I/yApX1FjdNVwEY4woAG4Cw7hW9FFIUreQooooECofbXz0He/5amKh9tfPQd7/lpUXWwf8AUKe1G1FFFNn0IFFFFAoVJbBlvzmHLFc4LoymzK364U8DuP31G0XIIZdGUhl7xw7jqPPSog66jlquHOjCxiCYPbm0EwZM92xUllyuqqNSrH6RFPdrIpK4iP5ue1/2ZLcey9rd48tK47DxyBsXuRoxzhHzscsZGQxk7jfokdxpbDudIZ4FjjxRcqFcsyvbOcwOinj0dAacfFGQ005aa3K+/wDJE1it5sO0bmN+su48HXgw/wCfLWtNG3ptjbBSiMNsfNj7afmrqeHqjuHqrljbHzY+2nrrqeHqjuHqqXV6p59+Jv1i7Eb0UUU8ZoKKKKAIrlPErYSZWzFShvljEzW03RsCH7iKqXuc4QJiZhHGRFzSXkfCx4WTnMx6FkALLlsdRpVv5R7LbE4WWFWyGRbBtbbwbGxBym1jbgTULyS5HPhJnld0ZpI7PkDDNIZGkLHMdygqi9irQB5py7/p7E/uIfUKjpZQouf/AKTwAHE+SpXlvg5X27iebjL/ACMAJuAqki/SY7tAd2tIK0GEfNO5lnAzEIjOsK/Syr1R+0dT5Ki2esUmqodl7fRwHGydniNkmxJCOxywxseqSDv4c4QD3bqYbVjngxRlcNLHIws0QvJYD5PDEHRELb2431phFtDnGkTFWcuBcAlmlDXMHgiiwVR1i517alSz4bV5TPiSmSINosUX05FG9u0neRYVxjA6oqpCeLIjj5hEijlkAbEmFQoVTrkuN7Hd3XPEUgFtoNANPNWkUdt5LEm7Md7Md5NKUhVX28pL3GrtYEgX8g40wfbAUnMpAFxvubhQ1recDvNSNac0NdBrv0GvfSobg4r1kM32sFIzCwshJvfLnBIFuOgrL7YjGuvHgeAvbv3CnZiXsGu/Qa1gwL9FfuFHA63q+obQ7UVx0QSxG7hpa+vkvTPa5vLh7ixu+m+3RqWWIDcAPMKittfPQd7/AJaVFtsRxe0Kd1dKE2xNjYi2/UngONJttJLaG57Lb6csgO8A1jmV7B9wpvge7yhfx3ZLvQkuNUgkX0F/J99apj13HQ9m+nGQdg+6sc2OwfdRwDc1HD0l8BuNpLe3/wDeSlo5s24aW3//ACtuZXsH3CtgKR4Oq4XJ+nJdyHGz8UqFkkF4ZujIDuUnTP3bgfMak9o4IhBholeUuCedlOZYUOhIbffsAqEIqR2ZtAFDhpmYI4ypIDYgfQLcOwHzV0mUu0tFut2R5n9+JvAFnQwSSBpYWyx4gDRzbq69Y2HSAv8AfUY6MrFHGV13jgfKp4jy0pjcA8GIgyqGcc4YkFxFCiiyk37y7MdTan64xMRHEsySWY5I8VZVzSa6gDVQbG1xY2rpx6UV2h18tPLdl8PvpK7tj5sfbT81dTw9Udw9VcycotjSxpqM6h0POL2Zh1l/V9VdNQ9Udw9VP08xUfiC2NupUo9SFKKKKeM+FFFFABVX5BzMyYvMS1sdigLkmyhhYC+4eSrRVU9z7qYz+8MV+YUAVfa39L437OG/I1Q+1NmSrMJ8KELuObmRzZHX9V2txX+YpTlbtzmds4tRGXZo8O3WCgAIRqTrxG6oTGbQmm0dgieLjuAfIznpHzWqHNNTbKjUWKuxtsVjxKYaNIYcks0SlDMR0IgxzML8dTog7NbUzSOxJJLMxuzHrMfL7OFZRABYAADcBoK2rkq7b3Z2BSGJnyleALWY2vpYn12peigZTSfEjX2ow3R5hfhe41OhuN9gT5xW2IxTDKeqSmYLa92uLKezSpCilyOcpH2SLO0nAHQ4243vv/507qPfGQkWUa8Ole+nRJI3661KUxxmMdXAVcwtvsTrY8R5QPvpUdwlGTwooxBtFmcLksGF7m97a+z+dNttfPQd7/lpzHiJDIFIsLm9lNmFm1vuAuBpTbbXz0He/wCWgttjJLaNPDpRpOzdHL2m9926mnhjjQjU2t2m44U6xUjADKLm9Iu0nZ3EDUHs/wDtNo9p1MmptRlLuXAUaRrC9xrYkDhbfSQxEgGq9n/FPqKCS9PN8VNjFsS/ZbtFj2dtbeFPcdHjanlFALT2L+YzFYZQRY7jWazSExpNYY/wO2cqGKe7REFc+9kUi1m4kW476ebL2GwlRzKssKRqsYA61j0Sw1BKjcRrrUJW2FxDxG8TZe1SLoe9f+RalyUWq2Wt7fr4+4snKj9Ek/w/nWvcoeqO4equb9s8pWbDsjx2LFRmVujfMN4OvCuj4eqO4eqpNCwjGbZTVyTWHgUooop8pQooooAKqnufdTGfx+K/MKtdVnkNhXjTF51Zc2OxLrmBF1ZhZhfeD20AeW8u/wCnsT+4h9QpjT7l3/T2J/cQ+oUxqLZ6xnNofnvuCiiimyvEcVfI2W+a2lt96bTYmW/QU2tuK2vYEnW+huLAeWn9FKORml0ZI8tKYukCrZgOj9Ebzob2Pk1pI4qVVAKsNQCbZjY5R5zv0qUphjoZDICl9AttbC4a5vr2eQ0qHa5qTw0hNMVMeG42bo3y7tRr0jqdOFGeckcL/q2FgdNSb99YjTEbzvHDo2OouD/OxrKicrY8b77X7Ru7b281KOvHRuisE8xcZlspFzpu37z2jT76bba+eg73/LTvDiXMM2i636up7Bb9X+dNNtfPQd7/AJaQsNjY84083OuY1mJBUgEi5vbupuWl4DzG38vJw89KY2EsBbtN/u8tIiCXid3YewU2e16hz5RpKXcKTq/Rtcmwv2X41o00l9x3dgtcWvfyb6yqy33+rz0RxyaAnTju3e3fSjTUpP0VNZMK8vZ3aDz3/wCKyBIDvv32429VPaKTJMWkfTOXxG+FL65/NS9ZrFIS64bkd3Oe0KKKKBwY7Y+bH20/NXU8PVHcPVXLG2Pmx9tPzV1PD1R3D1VLp9U84/E36xdiN6KKKeM0FFFYNAGaxVOHKto45VzqZVxUiHOCRDBzuUSMosSgBHHiNabx8tsWXjXwYHnMlmyyZflTkjbXcpZZCexcvbQBWeXPITaE21JcThYonjkjjQF5Ap6I1076iPgFtj6th/xhXuwpjtnang8efmpptQMkKZ31427K5cU+cYnp6pvekss8W+AW2Pq2H/GFHwC2x9Ww/wCMK9N+Hh/s/aP+nPto+Hh/s/aP+nPtpNyPUceR0+yeZfALbH1bD/jCs/ALbH1fD/jCvTPh4f7P2j/pz7ad7M5UmdmXwXFw2RmzzRZE04Xvv8nko3I9QeR0+yeUfALbH1bD/jCj4BbY+rYf8YVNbO5eYspDbErPziwvLaNL4d2xCR80Sot0kZtDqMt6QPLrHrAztIRnhEiM6QgD/wAtYSYyBYLkY35zvo3I9QeR0+yRfwC2x9Ww/wCMKz8AtsfVsP8AjCrQ/K2b5NXx6QLzU0vPkQTCSVHVRBeMZDZTmKr0jmFb7Y29jIZMUwxRZYYsLKqc1GBfES5GXVc1gBpfXXW9G5HqDyOn2SqfALbH1bD/AIwppi/cz2vI6MYIBkuRaYa3Fqt+1eWONRMUocK2CuskhRAHeWdRAQWGUWguTwuRepLaHKWePZBnScNLzyJzubDuFVpVQjMg5sdE7yNL60bkeodpphTNWVrElzMoHxabX8RB+MKPi02v4iD8YVYF5eYtjCpxCoCcUGkzYZA4ieMIRI45t9HPU328hqYXlziUmHOgeDrisYjS3TpxwwSSKmUC4sVHS4+ek5OPUXXnnW/uPwKP8Wm1/EQfjCj4tNr+Ig/GFWzZ3uhYoYVpp75sPMjzJzRQthJ0OSykX6D9HMN+WtvhVjFkWDEYhYAxwwlxBRPkTJh5JmUZhlF3CoC3Z2mjk49Qeedd+4/AqPxabX8RB+MKPi02v4iD8YVYsVy4x+QOjkrHBzhdY4ubkAxUkKyuH6QRkVTZPKa9A2ptjFRyZYcEZ0sDzgmjjFzvGVtaOTj1C+edd+4/A8d+LTa/iIPxhR8Wm1/EQfjCvV/hFj/7Mb/Uw0fCLH/2Y3+pho5OIeedd+4/A8o+LTa/iIPxhR8Wm1/EQfjCr1y05cbRw2EaVMAYmVowGaWOUG7gZcidI3vbTtqQwfKXGT7Lmmlwr4SZYyUBNyx7VU9Je5hRycQ88679x+B5hiPcr2tIAGghAzKSRKvA3roKIWAHkHqqi4vlFjIppC6DorGVUFnjW8bFnJCqTY6kfs0psnlNiZJi143iDxQnKj5WvNNGZIyT0dFUkG/DdvrtJLmIGo1Nuolv2vLLzRRRSjAUUUUAYy0WrNFABWLVmigAtRRRQAVi1ZooASTCoNyqOOgA17aGwykWKqRutYbuylaKAEPAksBkSwNwMosD2jsPlpQwg3uAb79Brbdet6KAE2gU3uAb77ga9/bWBhUy5cq5fo2FvupWigBFsGhABRCBuGUWHdppWxw62tlX7hx30pRQBo0IO8A3FjoNR2VrJhlYEMqkHeCAQbbr330rRQAn4OvYN1tw3dnd5KUAoooAKKKKANWW9ZtWaKAEcVhFkQo4DKwsQdxFYweCSJAkahVG4Dy6k+U3peigAooooA//2Q=="/>
          <p:cNvSpPr>
            <a:spLocks noChangeAspect="1" noChangeArrowheads="1"/>
          </p:cNvSpPr>
          <p:nvPr/>
        </p:nvSpPr>
        <p:spPr bwMode="auto">
          <a:xfrm>
            <a:off x="63077" y="-770467"/>
            <a:ext cx="1821339" cy="16150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73728" tIns="36864" rIns="73728" bIns="36864"/>
          <a:lstStyle/>
          <a:p>
            <a:endParaRPr lang="en-GB" sz="1500"/>
          </a:p>
        </p:txBody>
      </p:sp>
      <p:pic>
        <p:nvPicPr>
          <p:cNvPr id="175107" name="Picture 4" descr="http://www.reflectie-inspiratie.nl/wp-content/uploads/2009/09/blanchard-mode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7397" y="1043341"/>
            <a:ext cx="3846362" cy="280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5108" name="Tekstvak 4"/>
          <p:cNvSpPr txBox="1">
            <a:spLocks noChangeArrowheads="1"/>
          </p:cNvSpPr>
          <p:nvPr/>
        </p:nvSpPr>
        <p:spPr bwMode="auto">
          <a:xfrm>
            <a:off x="745094" y="3954815"/>
            <a:ext cx="5364145" cy="53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73728" tIns="36864" rIns="73728" bIns="3686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500"/>
              <a:t>Principle: instruction and support tune with characteristics employee and job </a:t>
            </a:r>
          </a:p>
        </p:txBody>
      </p:sp>
    </p:spTree>
    <p:extLst>
      <p:ext uri="{BB962C8B-B14F-4D97-AF65-F5344CB8AC3E}">
        <p14:creationId xmlns:p14="http://schemas.microsoft.com/office/powerpoint/2010/main" val="3471073592"/>
      </p:ext>
    </p:extLst>
  </p:cSld>
  <p:clrMapOvr>
    <a:masterClrMapping/>
  </p:clrMapOvr>
  <p:transition spd="slow"/>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29" name="Picture 2" descr="news121433348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3997" y="1382889"/>
            <a:ext cx="2914668" cy="35843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4626" name="Rectangle 3"/>
          <p:cNvSpPr>
            <a:spLocks noGrp="1" noChangeArrowheads="1"/>
          </p:cNvSpPr>
          <p:nvPr>
            <p:ph type="title"/>
          </p:nvPr>
        </p:nvSpPr>
        <p:spPr>
          <a:xfrm>
            <a:off x="739837" y="449439"/>
            <a:ext cx="6090840" cy="697618"/>
          </a:xfrm>
          <a:extLst>
            <a:ext uri="{91240B29-F687-4f45-9708-019B960494DF}">
              <a14:hiddenLine xmlns="" xmlns:a14="http://schemas.microsoft.com/office/drawing/2010/main" w="12700">
                <a:solidFill>
                  <a:srgbClr val="000000"/>
                </a:solidFill>
                <a:miter lim="800000"/>
                <a:headEnd/>
                <a:tailEnd/>
              </a14:hiddenLine>
            </a:ext>
          </a:extLst>
        </p:spPr>
        <p:txBody>
          <a:bodyPr/>
          <a:lstStyle/>
          <a:p>
            <a:pPr defTabSz="328588">
              <a:defRPr/>
            </a:pPr>
            <a:r>
              <a:rPr lang="nl-NL" sz="2600" b="1" dirty="0" err="1">
                <a:solidFill>
                  <a:srgbClr val="00A7A2"/>
                </a:solidFill>
                <a:latin typeface="Gill Sans" charset="0"/>
                <a:ea typeface="ヒラギノ角ゴ ProN W3" charset="0"/>
                <a:cs typeface="ヒラギノ角ゴ ProN W3" charset="0"/>
              </a:rPr>
              <a:t>Situational</a:t>
            </a:r>
            <a:r>
              <a:rPr lang="nl-NL" sz="2600" b="1" dirty="0">
                <a:solidFill>
                  <a:srgbClr val="00A7A2"/>
                </a:solidFill>
                <a:latin typeface="Gill Sans" charset="0"/>
                <a:ea typeface="ヒラギノ角ゴ ProN W3" charset="0"/>
                <a:cs typeface="ヒラギノ角ゴ ProN W3" charset="0"/>
              </a:rPr>
              <a:t> </a:t>
            </a:r>
            <a:r>
              <a:rPr lang="nl-NL" sz="2600" b="1" dirty="0" err="1">
                <a:solidFill>
                  <a:srgbClr val="00A7A2"/>
                </a:solidFill>
                <a:latin typeface="Gill Sans" charset="0"/>
                <a:ea typeface="ヒラギノ角ゴ ProN W3" charset="0"/>
                <a:cs typeface="ヒラギノ角ゴ ProN W3" charset="0"/>
              </a:rPr>
              <a:t>leadership</a:t>
            </a:r>
            <a:endParaRPr lang="nl-NL" sz="2600" b="1" dirty="0">
              <a:solidFill>
                <a:srgbClr val="00A7A2"/>
              </a:solidFill>
              <a:latin typeface="Gill Sans" charset="0"/>
              <a:ea typeface="ヒラギノ角ゴ ProN W3" charset="0"/>
              <a:cs typeface="ヒラギノ角ゴ ProN W3" charset="0"/>
            </a:endParaRPr>
          </a:p>
        </p:txBody>
      </p:sp>
    </p:spTree>
    <p:extLst>
      <p:ext uri="{BB962C8B-B14F-4D97-AF65-F5344CB8AC3E}">
        <p14:creationId xmlns:p14="http://schemas.microsoft.com/office/powerpoint/2010/main" val="352910805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defTabSz="328588">
              <a:defRPr/>
            </a:pPr>
            <a:r>
              <a:rPr lang="nl-NL" b="1" dirty="0" err="1">
                <a:solidFill>
                  <a:srgbClr val="0FCBC2"/>
                </a:solidFill>
              </a:rPr>
              <a:t>Situational</a:t>
            </a:r>
            <a:r>
              <a:rPr lang="nl-NL" b="1" dirty="0">
                <a:solidFill>
                  <a:srgbClr val="0FCBC2"/>
                </a:solidFill>
              </a:rPr>
              <a:t> </a:t>
            </a:r>
            <a:r>
              <a:rPr lang="nl-NL" b="1" dirty="0" err="1">
                <a:solidFill>
                  <a:srgbClr val="0FCBC2"/>
                </a:solidFill>
              </a:rPr>
              <a:t>leadership</a:t>
            </a:r>
            <a:r>
              <a:rPr lang="nl-NL" b="1" dirty="0">
                <a:solidFill>
                  <a:srgbClr val="0FCBC2"/>
                </a:solidFill>
              </a:rPr>
              <a:t> questionnaire</a:t>
            </a:r>
          </a:p>
        </p:txBody>
      </p:sp>
    </p:spTree>
    <p:extLst>
      <p:ext uri="{BB962C8B-B14F-4D97-AF65-F5344CB8AC3E}">
        <p14:creationId xmlns:p14="http://schemas.microsoft.com/office/powerpoint/2010/main" val="3504642723"/>
      </p:ext>
    </p:extLst>
  </p:cSld>
  <p:clrMapOvr>
    <a:masterClrMapping/>
  </p:clrMapOvr>
  <p:transition spd="slow"/>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39837" y="370417"/>
            <a:ext cx="6090840" cy="505002"/>
          </a:xfrm>
        </p:spPr>
        <p:txBody>
          <a:bodyPr/>
          <a:lstStyle/>
          <a:p>
            <a:pPr defTabSz="328588">
              <a:defRPr/>
            </a:pPr>
            <a:r>
              <a:rPr lang="en-GB" sz="3200" dirty="0">
                <a:solidFill>
                  <a:srgbClr val="00A7A2"/>
                </a:solidFill>
              </a:rPr>
              <a:t>The Best Style?</a:t>
            </a:r>
          </a:p>
        </p:txBody>
      </p:sp>
      <p:sp>
        <p:nvSpPr>
          <p:cNvPr id="3" name="Tijdelijke aanduiding voor inhoud 2"/>
          <p:cNvSpPr>
            <a:spLocks noGrp="1"/>
          </p:cNvSpPr>
          <p:nvPr>
            <p:ph idx="1"/>
          </p:nvPr>
        </p:nvSpPr>
        <p:spPr>
          <a:xfrm>
            <a:off x="745094" y="1098903"/>
            <a:ext cx="6090840" cy="4144963"/>
          </a:xfrm>
        </p:spPr>
        <p:txBody>
          <a:bodyPr/>
          <a:lstStyle/>
          <a:p>
            <a:pPr marL="250796" indent="-250796" defTabSz="328588">
              <a:spcBef>
                <a:spcPts val="1043"/>
              </a:spcBef>
              <a:defRPr/>
            </a:pPr>
            <a:endParaRPr lang="en-GB" dirty="0"/>
          </a:p>
          <a:p>
            <a:pPr marL="250796" indent="-250796" defTabSz="328588">
              <a:spcBef>
                <a:spcPts val="1043"/>
              </a:spcBef>
              <a:defRPr/>
            </a:pPr>
            <a:r>
              <a:rPr lang="en-GB" sz="1600" dirty="0"/>
              <a:t>The most appropriate style depends on many factors:</a:t>
            </a:r>
          </a:p>
          <a:p>
            <a:pPr marL="250796" indent="-250796" defTabSz="328588">
              <a:spcBef>
                <a:spcPts val="1043"/>
              </a:spcBef>
              <a:defRPr/>
            </a:pPr>
            <a:endParaRPr lang="en-GB" sz="1600" dirty="0"/>
          </a:p>
          <a:p>
            <a:pPr marL="276480" indent="-276480" defTabSz="328588">
              <a:spcBef>
                <a:spcPts val="1043"/>
              </a:spcBef>
              <a:buFontTx/>
              <a:buChar char="-"/>
              <a:defRPr/>
            </a:pPr>
            <a:r>
              <a:rPr lang="en-GB" sz="1600" dirty="0"/>
              <a:t>What is your goal? </a:t>
            </a:r>
          </a:p>
          <a:p>
            <a:pPr marL="276480" indent="-276480" defTabSz="328588">
              <a:spcBef>
                <a:spcPts val="1043"/>
              </a:spcBef>
              <a:buFontTx/>
              <a:buChar char="-"/>
              <a:defRPr/>
            </a:pPr>
            <a:r>
              <a:rPr lang="en-GB" sz="1600" dirty="0"/>
              <a:t>Whom do you work with? </a:t>
            </a:r>
          </a:p>
          <a:p>
            <a:pPr marL="276480" indent="-276480" defTabSz="328588">
              <a:spcBef>
                <a:spcPts val="1043"/>
              </a:spcBef>
              <a:buFontTx/>
              <a:buChar char="-"/>
              <a:defRPr/>
            </a:pPr>
            <a:r>
              <a:rPr lang="en-GB" sz="1600" dirty="0"/>
              <a:t>What are the circumstances?</a:t>
            </a:r>
          </a:p>
          <a:p>
            <a:pPr marL="276480" indent="-276480" defTabSz="328588">
              <a:spcBef>
                <a:spcPts val="1043"/>
              </a:spcBef>
              <a:buFontTx/>
              <a:buChar char="-"/>
              <a:defRPr/>
            </a:pPr>
            <a:r>
              <a:rPr lang="en-GB" sz="1600" dirty="0"/>
              <a:t>What are your strengths and weaknesses? </a:t>
            </a:r>
          </a:p>
          <a:p>
            <a:pPr marL="276480" indent="-276480" defTabSz="328588">
              <a:spcBef>
                <a:spcPts val="1043"/>
              </a:spcBef>
              <a:buFontTx/>
              <a:buChar char="-"/>
              <a:defRPr/>
            </a:pPr>
            <a:r>
              <a:rPr lang="en-GB" sz="1600" dirty="0"/>
              <a:t>What is your position?</a:t>
            </a:r>
          </a:p>
        </p:txBody>
      </p:sp>
    </p:spTree>
    <p:extLst>
      <p:ext uri="{BB962C8B-B14F-4D97-AF65-F5344CB8AC3E}">
        <p14:creationId xmlns:p14="http://schemas.microsoft.com/office/powerpoint/2010/main" val="1379001478"/>
      </p:ext>
    </p:extLst>
  </p:cSld>
  <p:clrMapOvr>
    <a:masterClrMapping/>
  </p:clrMapOvr>
  <p:transition spd="slow"/>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defTabSz="328588">
              <a:defRPr/>
            </a:pPr>
            <a:r>
              <a:rPr lang="nl-NL" b="1" dirty="0" err="1">
                <a:solidFill>
                  <a:srgbClr val="0FCBC2"/>
                </a:solidFill>
              </a:rPr>
              <a:t>Strengthts</a:t>
            </a:r>
            <a:r>
              <a:rPr lang="nl-NL" b="1" dirty="0">
                <a:solidFill>
                  <a:srgbClr val="0FCBC2"/>
                </a:solidFill>
              </a:rPr>
              <a:t> </a:t>
            </a:r>
            <a:r>
              <a:rPr lang="nl-NL" b="1" dirty="0" err="1">
                <a:solidFill>
                  <a:srgbClr val="0FCBC2"/>
                </a:solidFill>
              </a:rPr>
              <a:t>and</a:t>
            </a:r>
            <a:r>
              <a:rPr lang="nl-NL" b="1" dirty="0">
                <a:solidFill>
                  <a:srgbClr val="0FCBC2"/>
                </a:solidFill>
              </a:rPr>
              <a:t> </a:t>
            </a:r>
            <a:r>
              <a:rPr lang="nl-NL" b="1" dirty="0" err="1">
                <a:solidFill>
                  <a:srgbClr val="0FCBC2"/>
                </a:solidFill>
              </a:rPr>
              <a:t>Pitfalls</a:t>
            </a:r>
            <a:endParaRPr lang="nl-NL" b="1" dirty="0">
              <a:solidFill>
                <a:srgbClr val="0FCBC2"/>
              </a:solidFill>
            </a:endParaRPr>
          </a:p>
        </p:txBody>
      </p:sp>
      <p:graphicFrame>
        <p:nvGraphicFramePr>
          <p:cNvPr id="3" name="Tijdelijke aanduiding voor inhoud 2"/>
          <p:cNvGraphicFramePr>
            <a:graphicFrameLocks noGrp="1"/>
          </p:cNvGraphicFramePr>
          <p:nvPr>
            <p:ph idx="1"/>
            <p:extLst>
              <p:ext uri="{D42A27DB-BD31-4B8C-83A1-F6EECF244321}">
                <p14:modId xmlns:p14="http://schemas.microsoft.com/office/powerpoint/2010/main" val="1507688228"/>
              </p:ext>
            </p:extLst>
          </p:nvPr>
        </p:nvGraphicFramePr>
        <p:xfrm>
          <a:off x="378460" y="1248305"/>
          <a:ext cx="6809652" cy="2280113"/>
        </p:xfrm>
        <a:graphic>
          <a:graphicData uri="http://schemas.openxmlformats.org/drawingml/2006/table">
            <a:tbl>
              <a:tblPr firstRow="1" bandRow="1">
                <a:tableStyleId>{5C22544A-7EE6-4342-B048-85BDC9FD1C3A}</a:tableStyleId>
              </a:tblPr>
              <a:tblGrid>
                <a:gridCol w="2269884">
                  <a:extLst>
                    <a:ext uri="{9D8B030D-6E8A-4147-A177-3AD203B41FA5}">
                      <a16:colId xmlns:a16="http://schemas.microsoft.com/office/drawing/2014/main" val="20000"/>
                    </a:ext>
                  </a:extLst>
                </a:gridCol>
                <a:gridCol w="2269884">
                  <a:extLst>
                    <a:ext uri="{9D8B030D-6E8A-4147-A177-3AD203B41FA5}">
                      <a16:colId xmlns:a16="http://schemas.microsoft.com/office/drawing/2014/main" val="20001"/>
                    </a:ext>
                  </a:extLst>
                </a:gridCol>
                <a:gridCol w="2269884">
                  <a:extLst>
                    <a:ext uri="{9D8B030D-6E8A-4147-A177-3AD203B41FA5}">
                      <a16:colId xmlns:a16="http://schemas.microsoft.com/office/drawing/2014/main" val="20002"/>
                    </a:ext>
                  </a:extLst>
                </a:gridCol>
              </a:tblGrid>
              <a:tr h="288472">
                <a:tc>
                  <a:txBody>
                    <a:bodyPr/>
                    <a:lstStyle/>
                    <a:p>
                      <a:r>
                        <a:rPr lang="nl-NL" sz="1200" dirty="0"/>
                        <a:t>Style</a:t>
                      </a:r>
                    </a:p>
                  </a:txBody>
                  <a:tcPr marL="75692" marR="75692" marT="35565" marB="35565"/>
                </a:tc>
                <a:tc>
                  <a:txBody>
                    <a:bodyPr/>
                    <a:lstStyle/>
                    <a:p>
                      <a:r>
                        <a:rPr lang="nl-NL" sz="1200" dirty="0" err="1"/>
                        <a:t>Strenghts</a:t>
                      </a:r>
                      <a:endParaRPr lang="nl-NL" sz="1200" dirty="0"/>
                    </a:p>
                  </a:txBody>
                  <a:tcPr marL="75692" marR="75692" marT="35565" marB="35565"/>
                </a:tc>
                <a:tc>
                  <a:txBody>
                    <a:bodyPr/>
                    <a:lstStyle/>
                    <a:p>
                      <a:r>
                        <a:rPr lang="nl-NL" sz="1200" dirty="0" err="1"/>
                        <a:t>Pitfalls</a:t>
                      </a:r>
                      <a:endParaRPr lang="nl-NL" sz="1200" dirty="0"/>
                    </a:p>
                  </a:txBody>
                  <a:tcPr marL="75692" marR="75692" marT="35565" marB="35565"/>
                </a:tc>
                <a:extLst>
                  <a:ext uri="{0D108BD9-81ED-4DB2-BD59-A6C34878D82A}">
                    <a16:rowId xmlns:a16="http://schemas.microsoft.com/office/drawing/2014/main" val="10000"/>
                  </a:ext>
                </a:extLst>
              </a:tr>
              <a:tr h="450490">
                <a:tc>
                  <a:txBody>
                    <a:bodyPr/>
                    <a:lstStyle/>
                    <a:p>
                      <a:r>
                        <a:rPr lang="nl-NL" sz="1200" dirty="0">
                          <a:solidFill>
                            <a:schemeClr val="bg1"/>
                          </a:solidFill>
                        </a:rPr>
                        <a:t>Power, Telling,</a:t>
                      </a:r>
                      <a:r>
                        <a:rPr lang="nl-NL" sz="1200" baseline="0" dirty="0">
                          <a:solidFill>
                            <a:schemeClr val="bg1"/>
                          </a:solidFill>
                        </a:rPr>
                        <a:t>  </a:t>
                      </a:r>
                      <a:r>
                        <a:rPr lang="nl-NL" sz="1200" baseline="0" dirty="0" err="1">
                          <a:solidFill>
                            <a:schemeClr val="bg1"/>
                          </a:solidFill>
                        </a:rPr>
                        <a:t>Autocratic</a:t>
                      </a:r>
                      <a:r>
                        <a:rPr lang="nl-NL" sz="1200" baseline="0" dirty="0">
                          <a:solidFill>
                            <a:schemeClr val="bg1"/>
                          </a:solidFill>
                        </a:rPr>
                        <a:t>, Directive</a:t>
                      </a:r>
                      <a:endParaRPr lang="nl-NL" sz="1200" dirty="0">
                        <a:solidFill>
                          <a:schemeClr val="bg1"/>
                        </a:solidFill>
                      </a:endParaRPr>
                    </a:p>
                  </a:txBody>
                  <a:tcPr marL="75692" marR="75692" marT="35565" marB="35565">
                    <a:solidFill>
                      <a:srgbClr val="FF0000"/>
                    </a:solidFill>
                  </a:tcPr>
                </a:tc>
                <a:tc>
                  <a:txBody>
                    <a:bodyPr/>
                    <a:lstStyle/>
                    <a:p>
                      <a:r>
                        <a:rPr lang="nl-NL" sz="1200" dirty="0">
                          <a:solidFill>
                            <a:schemeClr val="bg1"/>
                          </a:solidFill>
                        </a:rPr>
                        <a:t>Rest</a:t>
                      </a:r>
                    </a:p>
                  </a:txBody>
                  <a:tcPr marL="75692" marR="75692" marT="35565" marB="35565">
                    <a:solidFill>
                      <a:srgbClr val="FF0000"/>
                    </a:solidFill>
                  </a:tcPr>
                </a:tc>
                <a:tc>
                  <a:txBody>
                    <a:bodyPr/>
                    <a:lstStyle/>
                    <a:p>
                      <a:r>
                        <a:rPr lang="nl-NL" sz="1200" dirty="0" err="1">
                          <a:solidFill>
                            <a:schemeClr val="bg1"/>
                          </a:solidFill>
                        </a:rPr>
                        <a:t>Lack</a:t>
                      </a:r>
                      <a:r>
                        <a:rPr lang="nl-NL" sz="1200" baseline="0" dirty="0">
                          <a:solidFill>
                            <a:schemeClr val="bg1"/>
                          </a:solidFill>
                        </a:rPr>
                        <a:t> of cooperation, </a:t>
                      </a:r>
                      <a:r>
                        <a:rPr lang="nl-NL" sz="1200" baseline="0" dirty="0" err="1">
                          <a:solidFill>
                            <a:schemeClr val="bg1"/>
                          </a:solidFill>
                        </a:rPr>
                        <a:t>learning</a:t>
                      </a:r>
                      <a:r>
                        <a:rPr lang="nl-NL" sz="1200" baseline="0" dirty="0">
                          <a:solidFill>
                            <a:schemeClr val="bg1"/>
                          </a:solidFill>
                        </a:rPr>
                        <a:t> </a:t>
                      </a:r>
                      <a:r>
                        <a:rPr lang="nl-NL" sz="1200" baseline="0" dirty="0" err="1">
                          <a:solidFill>
                            <a:schemeClr val="bg1"/>
                          </a:solidFill>
                        </a:rPr>
                        <a:t>and</a:t>
                      </a:r>
                      <a:r>
                        <a:rPr lang="nl-NL" sz="1200" baseline="0" dirty="0">
                          <a:solidFill>
                            <a:schemeClr val="bg1"/>
                          </a:solidFill>
                        </a:rPr>
                        <a:t> </a:t>
                      </a:r>
                      <a:r>
                        <a:rPr lang="nl-NL" sz="1200" baseline="0" dirty="0" err="1">
                          <a:solidFill>
                            <a:schemeClr val="bg1"/>
                          </a:solidFill>
                        </a:rPr>
                        <a:t>recognition</a:t>
                      </a:r>
                      <a:endParaRPr lang="nl-NL" sz="1200" dirty="0">
                        <a:solidFill>
                          <a:schemeClr val="bg1"/>
                        </a:solidFill>
                      </a:endParaRPr>
                    </a:p>
                  </a:txBody>
                  <a:tcPr marL="75692" marR="75692" marT="35565" marB="35565">
                    <a:solidFill>
                      <a:srgbClr val="FF0000"/>
                    </a:solidFill>
                  </a:tcPr>
                </a:tc>
                <a:extLst>
                  <a:ext uri="{0D108BD9-81ED-4DB2-BD59-A6C34878D82A}">
                    <a16:rowId xmlns:a16="http://schemas.microsoft.com/office/drawing/2014/main" val="10001"/>
                  </a:ext>
                </a:extLst>
              </a:tr>
              <a:tr h="450490">
                <a:tc>
                  <a:txBody>
                    <a:bodyPr/>
                    <a:lstStyle/>
                    <a:p>
                      <a:r>
                        <a:rPr lang="nl-NL" sz="1200" dirty="0">
                          <a:solidFill>
                            <a:srgbClr val="FFFFFF"/>
                          </a:solidFill>
                        </a:rPr>
                        <a:t>Management </a:t>
                      </a:r>
                      <a:r>
                        <a:rPr lang="nl-NL" sz="1200" dirty="0" err="1">
                          <a:solidFill>
                            <a:srgbClr val="FFFFFF"/>
                          </a:solidFill>
                        </a:rPr>
                        <a:t>by</a:t>
                      </a:r>
                      <a:r>
                        <a:rPr lang="nl-NL" sz="1200" dirty="0">
                          <a:solidFill>
                            <a:srgbClr val="FFFFFF"/>
                          </a:solidFill>
                        </a:rPr>
                        <a:t> </a:t>
                      </a:r>
                      <a:r>
                        <a:rPr lang="nl-NL" sz="1200" dirty="0" err="1">
                          <a:solidFill>
                            <a:srgbClr val="FFFFFF"/>
                          </a:solidFill>
                        </a:rPr>
                        <a:t>objectives</a:t>
                      </a:r>
                      <a:r>
                        <a:rPr lang="nl-NL" sz="1200" dirty="0">
                          <a:solidFill>
                            <a:srgbClr val="FFFFFF"/>
                          </a:solidFill>
                        </a:rPr>
                        <a:t>, </a:t>
                      </a:r>
                      <a:r>
                        <a:rPr lang="nl-NL" sz="1200" dirty="0" err="1">
                          <a:solidFill>
                            <a:srgbClr val="FFFFFF"/>
                          </a:solidFill>
                        </a:rPr>
                        <a:t>Selling</a:t>
                      </a:r>
                      <a:r>
                        <a:rPr lang="nl-NL" sz="1200" dirty="0">
                          <a:solidFill>
                            <a:srgbClr val="FFFFFF"/>
                          </a:solidFill>
                        </a:rPr>
                        <a:t>,</a:t>
                      </a:r>
                      <a:r>
                        <a:rPr lang="nl-NL" sz="1200" baseline="0" dirty="0">
                          <a:solidFill>
                            <a:srgbClr val="FFFFFF"/>
                          </a:solidFill>
                        </a:rPr>
                        <a:t> coach</a:t>
                      </a:r>
                      <a:endParaRPr lang="nl-NL" sz="1200" dirty="0">
                        <a:solidFill>
                          <a:srgbClr val="FFFFFF"/>
                        </a:solidFill>
                      </a:endParaRPr>
                    </a:p>
                  </a:txBody>
                  <a:tcPr marL="75692" marR="75692" marT="35565" marB="35565">
                    <a:solidFill>
                      <a:srgbClr val="FF6600"/>
                    </a:solidFill>
                  </a:tcPr>
                </a:tc>
                <a:tc>
                  <a:txBody>
                    <a:bodyPr/>
                    <a:lstStyle/>
                    <a:p>
                      <a:r>
                        <a:rPr lang="nl-NL" sz="1200" dirty="0">
                          <a:solidFill>
                            <a:srgbClr val="FFFFFF"/>
                          </a:solidFill>
                        </a:rPr>
                        <a:t>Goal </a:t>
                      </a:r>
                      <a:r>
                        <a:rPr lang="nl-NL" sz="1200" dirty="0" err="1">
                          <a:solidFill>
                            <a:srgbClr val="FFFFFF"/>
                          </a:solidFill>
                        </a:rPr>
                        <a:t>oriented</a:t>
                      </a:r>
                      <a:endParaRPr lang="nl-NL" sz="1200" dirty="0">
                        <a:solidFill>
                          <a:srgbClr val="FFFFFF"/>
                        </a:solidFill>
                      </a:endParaRPr>
                    </a:p>
                  </a:txBody>
                  <a:tcPr marL="75692" marR="75692" marT="35565" marB="35565">
                    <a:solidFill>
                      <a:srgbClr val="FF6600"/>
                    </a:solidFill>
                  </a:tcPr>
                </a:tc>
                <a:tc>
                  <a:txBody>
                    <a:bodyPr/>
                    <a:lstStyle/>
                    <a:p>
                      <a:r>
                        <a:rPr lang="nl-NL" sz="1200" dirty="0" err="1">
                          <a:solidFill>
                            <a:srgbClr val="FFFFFF"/>
                          </a:solidFill>
                        </a:rPr>
                        <a:t>Lack</a:t>
                      </a:r>
                      <a:r>
                        <a:rPr lang="nl-NL" sz="1200" baseline="0" dirty="0">
                          <a:solidFill>
                            <a:srgbClr val="FFFFFF"/>
                          </a:solidFill>
                        </a:rPr>
                        <a:t> of flexibility, air of </a:t>
                      </a:r>
                      <a:r>
                        <a:rPr lang="nl-NL" sz="1200" baseline="0" dirty="0" err="1">
                          <a:solidFill>
                            <a:srgbClr val="FFFFFF"/>
                          </a:solidFill>
                        </a:rPr>
                        <a:t>favouritism</a:t>
                      </a:r>
                      <a:endParaRPr lang="nl-NL" sz="1200" dirty="0">
                        <a:solidFill>
                          <a:srgbClr val="FFFFFF"/>
                        </a:solidFill>
                      </a:endParaRPr>
                    </a:p>
                  </a:txBody>
                  <a:tcPr marL="75692" marR="75692" marT="35565" marB="35565">
                    <a:solidFill>
                      <a:srgbClr val="FF6600"/>
                    </a:solidFill>
                  </a:tcPr>
                </a:tc>
                <a:extLst>
                  <a:ext uri="{0D108BD9-81ED-4DB2-BD59-A6C34878D82A}">
                    <a16:rowId xmlns:a16="http://schemas.microsoft.com/office/drawing/2014/main" val="10002"/>
                  </a:ext>
                </a:extLst>
              </a:tr>
              <a:tr h="640171">
                <a:tc>
                  <a:txBody>
                    <a:bodyPr/>
                    <a:lstStyle/>
                    <a:p>
                      <a:r>
                        <a:rPr lang="nl-NL" sz="1200" dirty="0" err="1">
                          <a:solidFill>
                            <a:srgbClr val="FFFFFF"/>
                          </a:solidFill>
                        </a:rPr>
                        <a:t>Delegating</a:t>
                      </a:r>
                      <a:endParaRPr lang="nl-NL" sz="1200" dirty="0">
                        <a:solidFill>
                          <a:srgbClr val="FFFFFF"/>
                        </a:solidFill>
                      </a:endParaRPr>
                    </a:p>
                  </a:txBody>
                  <a:tcPr marL="75692" marR="75692" marT="35565" marB="35565">
                    <a:solidFill>
                      <a:srgbClr val="008000"/>
                    </a:solidFill>
                  </a:tcPr>
                </a:tc>
                <a:tc>
                  <a:txBody>
                    <a:bodyPr/>
                    <a:lstStyle/>
                    <a:p>
                      <a:r>
                        <a:rPr lang="nl-NL" sz="1200" dirty="0">
                          <a:solidFill>
                            <a:srgbClr val="FFFFFF"/>
                          </a:solidFill>
                        </a:rPr>
                        <a:t>Room </a:t>
                      </a:r>
                      <a:r>
                        <a:rPr lang="nl-NL" sz="1200" dirty="0" err="1">
                          <a:solidFill>
                            <a:srgbClr val="FFFFFF"/>
                          </a:solidFill>
                        </a:rPr>
                        <a:t>for</a:t>
                      </a:r>
                      <a:r>
                        <a:rPr lang="nl-NL" sz="1200" dirty="0">
                          <a:solidFill>
                            <a:srgbClr val="FFFFFF"/>
                          </a:solidFill>
                        </a:rPr>
                        <a:t> </a:t>
                      </a:r>
                      <a:r>
                        <a:rPr lang="nl-NL" sz="1200" dirty="0" err="1">
                          <a:solidFill>
                            <a:srgbClr val="FFFFFF"/>
                          </a:solidFill>
                        </a:rPr>
                        <a:t>diversity</a:t>
                      </a:r>
                      <a:r>
                        <a:rPr lang="nl-NL" sz="1200" dirty="0">
                          <a:solidFill>
                            <a:srgbClr val="FFFFFF"/>
                          </a:solidFill>
                        </a:rPr>
                        <a:t> </a:t>
                      </a:r>
                      <a:r>
                        <a:rPr lang="nl-NL" sz="1200" dirty="0" err="1">
                          <a:solidFill>
                            <a:srgbClr val="FFFFFF"/>
                          </a:solidFill>
                        </a:rPr>
                        <a:t>and</a:t>
                      </a:r>
                      <a:r>
                        <a:rPr lang="nl-NL" sz="1200" dirty="0">
                          <a:solidFill>
                            <a:srgbClr val="FFFFFF"/>
                          </a:solidFill>
                        </a:rPr>
                        <a:t> </a:t>
                      </a:r>
                      <a:r>
                        <a:rPr lang="nl-NL" sz="1200" dirty="0" err="1">
                          <a:solidFill>
                            <a:srgbClr val="FFFFFF"/>
                          </a:solidFill>
                        </a:rPr>
                        <a:t>perspectives</a:t>
                      </a:r>
                      <a:endParaRPr lang="nl-NL" sz="1200" dirty="0">
                        <a:solidFill>
                          <a:srgbClr val="FFFFFF"/>
                        </a:solidFill>
                      </a:endParaRPr>
                    </a:p>
                  </a:txBody>
                  <a:tcPr marL="75692" marR="75692" marT="35565" marB="35565">
                    <a:solidFill>
                      <a:srgbClr val="008000"/>
                    </a:solidFill>
                  </a:tcPr>
                </a:tc>
                <a:tc>
                  <a:txBody>
                    <a:bodyPr/>
                    <a:lstStyle/>
                    <a:p>
                      <a:r>
                        <a:rPr lang="nl-NL" sz="1200" dirty="0" err="1">
                          <a:solidFill>
                            <a:srgbClr val="FFFFFF"/>
                          </a:solidFill>
                        </a:rPr>
                        <a:t>Lack</a:t>
                      </a:r>
                      <a:r>
                        <a:rPr lang="nl-NL" sz="1200" dirty="0">
                          <a:solidFill>
                            <a:srgbClr val="FFFFFF"/>
                          </a:solidFill>
                        </a:rPr>
                        <a:t> of </a:t>
                      </a:r>
                      <a:r>
                        <a:rPr lang="nl-NL" sz="1200" dirty="0" err="1">
                          <a:solidFill>
                            <a:srgbClr val="FFFFFF"/>
                          </a:solidFill>
                        </a:rPr>
                        <a:t>vigor</a:t>
                      </a:r>
                      <a:r>
                        <a:rPr lang="nl-NL" sz="1200" baseline="0" dirty="0">
                          <a:solidFill>
                            <a:srgbClr val="FFFFFF"/>
                          </a:solidFill>
                        </a:rPr>
                        <a:t> </a:t>
                      </a:r>
                      <a:r>
                        <a:rPr lang="nl-NL" sz="1200" baseline="0" dirty="0" err="1">
                          <a:solidFill>
                            <a:srgbClr val="FFFFFF"/>
                          </a:solidFill>
                        </a:rPr>
                        <a:t>and</a:t>
                      </a:r>
                      <a:r>
                        <a:rPr lang="nl-NL" sz="1200" baseline="0" dirty="0">
                          <a:solidFill>
                            <a:srgbClr val="FFFFFF"/>
                          </a:solidFill>
                        </a:rPr>
                        <a:t> </a:t>
                      </a:r>
                      <a:r>
                        <a:rPr lang="nl-NL" sz="1200" dirty="0">
                          <a:solidFill>
                            <a:srgbClr val="FFFFFF"/>
                          </a:solidFill>
                        </a:rPr>
                        <a:t>action</a:t>
                      </a:r>
                    </a:p>
                  </a:txBody>
                  <a:tcPr marL="75692" marR="75692" marT="35565" marB="35565">
                    <a:solidFill>
                      <a:srgbClr val="008000"/>
                    </a:solidFill>
                  </a:tcPr>
                </a:tc>
                <a:extLst>
                  <a:ext uri="{0D108BD9-81ED-4DB2-BD59-A6C34878D82A}">
                    <a16:rowId xmlns:a16="http://schemas.microsoft.com/office/drawing/2014/main" val="10003"/>
                  </a:ext>
                </a:extLst>
              </a:tr>
              <a:tr h="450490">
                <a:tc>
                  <a:txBody>
                    <a:bodyPr/>
                    <a:lstStyle/>
                    <a:p>
                      <a:r>
                        <a:rPr lang="nl-NL" sz="1200" dirty="0" err="1">
                          <a:solidFill>
                            <a:srgbClr val="FFFFFF"/>
                          </a:solidFill>
                        </a:rPr>
                        <a:t>Participative</a:t>
                      </a:r>
                      <a:r>
                        <a:rPr lang="nl-NL" sz="1200" dirty="0">
                          <a:solidFill>
                            <a:srgbClr val="FFFFFF"/>
                          </a:solidFill>
                        </a:rPr>
                        <a:t>, </a:t>
                      </a:r>
                      <a:r>
                        <a:rPr lang="nl-NL" sz="1200" dirty="0" err="1">
                          <a:solidFill>
                            <a:srgbClr val="FFFFFF"/>
                          </a:solidFill>
                        </a:rPr>
                        <a:t>Democratic</a:t>
                      </a:r>
                      <a:endParaRPr lang="nl-NL" sz="1200" dirty="0">
                        <a:solidFill>
                          <a:srgbClr val="FFFFFF"/>
                        </a:solidFill>
                      </a:endParaRPr>
                    </a:p>
                  </a:txBody>
                  <a:tcPr marL="75692" marR="75692" marT="35565" marB="35565">
                    <a:solidFill>
                      <a:srgbClr val="009999"/>
                    </a:solidFill>
                  </a:tcPr>
                </a:tc>
                <a:tc>
                  <a:txBody>
                    <a:bodyPr/>
                    <a:lstStyle/>
                    <a:p>
                      <a:r>
                        <a:rPr lang="nl-NL" sz="1200" dirty="0" err="1">
                          <a:solidFill>
                            <a:srgbClr val="FFFFFF"/>
                          </a:solidFill>
                        </a:rPr>
                        <a:t>Vision</a:t>
                      </a:r>
                      <a:r>
                        <a:rPr lang="nl-NL" sz="1200" dirty="0">
                          <a:solidFill>
                            <a:srgbClr val="FFFFFF"/>
                          </a:solidFill>
                        </a:rPr>
                        <a:t>, Change</a:t>
                      </a:r>
                    </a:p>
                  </a:txBody>
                  <a:tcPr marL="75692" marR="75692" marT="35565" marB="35565">
                    <a:solidFill>
                      <a:srgbClr val="009999"/>
                    </a:solidFill>
                  </a:tcPr>
                </a:tc>
                <a:tc>
                  <a:txBody>
                    <a:bodyPr/>
                    <a:lstStyle/>
                    <a:p>
                      <a:r>
                        <a:rPr lang="nl-NL" sz="1200" dirty="0" err="1">
                          <a:solidFill>
                            <a:srgbClr val="FFFFFF"/>
                          </a:solidFill>
                        </a:rPr>
                        <a:t>Lack</a:t>
                      </a:r>
                      <a:r>
                        <a:rPr lang="nl-NL" sz="1200" dirty="0">
                          <a:solidFill>
                            <a:srgbClr val="FFFFFF"/>
                          </a:solidFill>
                        </a:rPr>
                        <a:t> of control</a:t>
                      </a:r>
                    </a:p>
                  </a:txBody>
                  <a:tcPr marL="75692" marR="75692" marT="35565" marB="35565">
                    <a:solidFill>
                      <a:srgbClr val="009999"/>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622429200"/>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A1ABF-93BA-30B1-5C2C-A57AB6581946}"/>
              </a:ext>
            </a:extLst>
          </p:cNvPr>
          <p:cNvSpPr>
            <a:spLocks noGrp="1"/>
          </p:cNvSpPr>
          <p:nvPr>
            <p:ph type="title"/>
          </p:nvPr>
        </p:nvSpPr>
        <p:spPr/>
        <p:txBody>
          <a:bodyPr/>
          <a:lstStyle/>
          <a:p>
            <a:r>
              <a:rPr lang="en-NL" dirty="0"/>
              <a:t>2.1. </a:t>
            </a:r>
          </a:p>
        </p:txBody>
      </p:sp>
      <p:pic>
        <p:nvPicPr>
          <p:cNvPr id="5" name="Content Placeholder 4" descr="A picture containing sky, outdoor, mountain, day&#10;&#10;Description automatically generated">
            <a:extLst>
              <a:ext uri="{FF2B5EF4-FFF2-40B4-BE49-F238E27FC236}">
                <a16:creationId xmlns:a16="http://schemas.microsoft.com/office/drawing/2014/main" id="{04125E60-B57B-ED1F-7CF6-E7B0E9D3BF5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9028" y="1244600"/>
            <a:ext cx="6191144" cy="3519488"/>
          </a:xfrm>
        </p:spPr>
      </p:pic>
    </p:spTree>
    <p:extLst>
      <p:ext uri="{BB962C8B-B14F-4D97-AF65-F5344CB8AC3E}">
        <p14:creationId xmlns:p14="http://schemas.microsoft.com/office/powerpoint/2010/main" val="27635346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9F075-2D92-158E-D6A8-51228E92BC5E}"/>
              </a:ext>
            </a:extLst>
          </p:cNvPr>
          <p:cNvSpPr>
            <a:spLocks noGrp="1"/>
          </p:cNvSpPr>
          <p:nvPr>
            <p:ph type="title"/>
          </p:nvPr>
        </p:nvSpPr>
        <p:spPr/>
        <p:txBody>
          <a:bodyPr/>
          <a:lstStyle/>
          <a:p>
            <a:r>
              <a:rPr lang="en-GB" dirty="0"/>
              <a:t>Y</a:t>
            </a:r>
            <a:r>
              <a:rPr lang="en-NL"/>
              <a:t>our cases</a:t>
            </a:r>
          </a:p>
        </p:txBody>
      </p:sp>
    </p:spTree>
    <p:extLst>
      <p:ext uri="{BB962C8B-B14F-4D97-AF65-F5344CB8AC3E}">
        <p14:creationId xmlns:p14="http://schemas.microsoft.com/office/powerpoint/2010/main" val="400770935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42A15-FA6E-F253-ABF7-95BF8A1D386C}"/>
              </a:ext>
            </a:extLst>
          </p:cNvPr>
          <p:cNvSpPr>
            <a:spLocks noGrp="1"/>
          </p:cNvSpPr>
          <p:nvPr>
            <p:ph type="title"/>
          </p:nvPr>
        </p:nvSpPr>
        <p:spPr>
          <a:xfrm>
            <a:off x="739179" y="457200"/>
            <a:ext cx="6090841" cy="780454"/>
          </a:xfrm>
        </p:spPr>
        <p:txBody>
          <a:bodyPr/>
          <a:lstStyle/>
          <a:p>
            <a:r>
              <a:rPr lang="en-NL" dirty="0"/>
              <a:t>Summary</a:t>
            </a:r>
          </a:p>
        </p:txBody>
      </p:sp>
      <p:sp>
        <p:nvSpPr>
          <p:cNvPr id="3" name="Content Placeholder 2">
            <a:extLst>
              <a:ext uri="{FF2B5EF4-FFF2-40B4-BE49-F238E27FC236}">
                <a16:creationId xmlns:a16="http://schemas.microsoft.com/office/drawing/2014/main" id="{CDEC910B-0239-FB67-FAB0-E46DDACEB3CD}"/>
              </a:ext>
            </a:extLst>
          </p:cNvPr>
          <p:cNvSpPr>
            <a:spLocks noGrp="1"/>
          </p:cNvSpPr>
          <p:nvPr>
            <p:ph sz="half" idx="1"/>
          </p:nvPr>
        </p:nvSpPr>
        <p:spPr>
          <a:xfrm>
            <a:off x="431800" y="1524000"/>
            <a:ext cx="3001069" cy="618133"/>
          </a:xfrm>
        </p:spPr>
        <p:txBody>
          <a:bodyPr/>
          <a:lstStyle/>
          <a:p>
            <a:r>
              <a:rPr lang="en-NL" dirty="0"/>
              <a:t>4Wh</a:t>
            </a:r>
          </a:p>
          <a:p>
            <a:r>
              <a:rPr lang="en-NL" dirty="0"/>
              <a:t>Fishbone</a:t>
            </a:r>
          </a:p>
          <a:p>
            <a:r>
              <a:rPr lang="en-NL" dirty="0"/>
              <a:t>Intervision</a:t>
            </a:r>
          </a:p>
        </p:txBody>
      </p:sp>
      <p:sp>
        <p:nvSpPr>
          <p:cNvPr id="4" name="Content Placeholder 3">
            <a:extLst>
              <a:ext uri="{FF2B5EF4-FFF2-40B4-BE49-F238E27FC236}">
                <a16:creationId xmlns:a16="http://schemas.microsoft.com/office/drawing/2014/main" id="{8C99F4D0-419D-4FA2-45BF-5C26B12AD445}"/>
              </a:ext>
            </a:extLst>
          </p:cNvPr>
          <p:cNvSpPr>
            <a:spLocks noGrp="1"/>
          </p:cNvSpPr>
          <p:nvPr>
            <p:ph sz="half" idx="2"/>
          </p:nvPr>
        </p:nvSpPr>
        <p:spPr>
          <a:xfrm>
            <a:off x="3828951" y="1523999"/>
            <a:ext cx="3001069" cy="2667001"/>
          </a:xfrm>
        </p:spPr>
        <p:txBody>
          <a:bodyPr/>
          <a:lstStyle/>
          <a:p>
            <a:r>
              <a:rPr lang="en-NL" dirty="0"/>
              <a:t>Vision (leader)</a:t>
            </a:r>
          </a:p>
          <a:p>
            <a:r>
              <a:rPr lang="en-NL" dirty="0"/>
              <a:t>Vision and Action</a:t>
            </a:r>
          </a:p>
          <a:p>
            <a:r>
              <a:rPr lang="en-NL" dirty="0"/>
              <a:t>Strategic planning cascade</a:t>
            </a:r>
          </a:p>
          <a:p>
            <a:r>
              <a:rPr lang="en-NL" dirty="0"/>
              <a:t>Planned Action: PDCA</a:t>
            </a:r>
          </a:p>
          <a:p>
            <a:r>
              <a:rPr lang="en-NL" dirty="0"/>
              <a:t>Many roles</a:t>
            </a:r>
          </a:p>
          <a:p>
            <a:endParaRPr lang="en-NL" dirty="0"/>
          </a:p>
        </p:txBody>
      </p:sp>
    </p:spTree>
    <p:extLst>
      <p:ext uri="{BB962C8B-B14F-4D97-AF65-F5344CB8AC3E}">
        <p14:creationId xmlns:p14="http://schemas.microsoft.com/office/powerpoint/2010/main" val="1892843059"/>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66689" y="533400"/>
            <a:ext cx="6812280" cy="889000"/>
          </a:xfrm>
        </p:spPr>
        <p:txBody>
          <a:bodyPr/>
          <a:lstStyle/>
          <a:p>
            <a:pPr lvl="1"/>
            <a:r>
              <a:rPr lang="en-GB" sz="2400" b="1" dirty="0"/>
              <a:t>2.1. What keeps you awake at night?</a:t>
            </a:r>
            <a:br>
              <a:rPr lang="en-GB" sz="1900" dirty="0"/>
            </a:br>
            <a:r>
              <a:rPr lang="en-GB" sz="1900" dirty="0"/>
              <a:t>Groups of two</a:t>
            </a:r>
            <a:endParaRPr lang="nl-NL" dirty="0"/>
          </a:p>
        </p:txBody>
      </p:sp>
      <p:sp>
        <p:nvSpPr>
          <p:cNvPr id="3" name="Tijdelijke aanduiding voor inhoud 2"/>
          <p:cNvSpPr>
            <a:spLocks noGrp="1"/>
          </p:cNvSpPr>
          <p:nvPr>
            <p:ph idx="1"/>
          </p:nvPr>
        </p:nvSpPr>
        <p:spPr>
          <a:xfrm>
            <a:off x="739180" y="1422400"/>
            <a:ext cx="6090840" cy="618595"/>
          </a:xfrm>
        </p:spPr>
        <p:txBody>
          <a:bodyPr/>
          <a:lstStyle/>
          <a:p>
            <a:pPr marL="0" indent="0">
              <a:buNone/>
            </a:pPr>
            <a:r>
              <a:rPr lang="nl-NL" sz="2000" i="1" dirty="0"/>
              <a:t>4Wh</a:t>
            </a:r>
          </a:p>
          <a:p>
            <a:pPr marL="0" indent="0">
              <a:buNone/>
            </a:pPr>
            <a:r>
              <a:rPr lang="nl-NL" sz="2000" dirty="0" err="1"/>
              <a:t>What</a:t>
            </a:r>
            <a:r>
              <a:rPr lang="nl-NL" sz="2000" dirty="0"/>
              <a:t> is the </a:t>
            </a:r>
            <a:r>
              <a:rPr lang="nl-NL" sz="2000" dirty="0" err="1"/>
              <a:t>problem</a:t>
            </a:r>
            <a:r>
              <a:rPr lang="nl-NL" sz="2000" dirty="0"/>
              <a:t>? </a:t>
            </a:r>
          </a:p>
          <a:p>
            <a:pPr marL="0" indent="0">
              <a:buNone/>
            </a:pPr>
            <a:r>
              <a:rPr lang="nl-NL" sz="2000" dirty="0" err="1"/>
              <a:t>When</a:t>
            </a:r>
            <a:r>
              <a:rPr lang="nl-NL" sz="2000" dirty="0"/>
              <a:t> or </a:t>
            </a:r>
            <a:r>
              <a:rPr lang="nl-NL" sz="2000" dirty="0" err="1"/>
              <a:t>Where</a:t>
            </a:r>
            <a:r>
              <a:rPr lang="nl-NL" sz="2000" dirty="0"/>
              <a:t> does </a:t>
            </a:r>
            <a:r>
              <a:rPr lang="nl-NL" sz="2000" dirty="0" err="1"/>
              <a:t>it</a:t>
            </a:r>
            <a:r>
              <a:rPr lang="nl-NL" sz="2000" dirty="0"/>
              <a:t> </a:t>
            </a:r>
            <a:r>
              <a:rPr lang="nl-NL" sz="2000" dirty="0" err="1"/>
              <a:t>occur</a:t>
            </a:r>
            <a:r>
              <a:rPr lang="nl-NL" sz="2000" dirty="0"/>
              <a:t>?</a:t>
            </a:r>
          </a:p>
          <a:p>
            <a:pPr marL="0" indent="0">
              <a:buNone/>
            </a:pPr>
            <a:r>
              <a:rPr lang="nl-NL" sz="2000" dirty="0" err="1"/>
              <a:t>Why</a:t>
            </a:r>
            <a:r>
              <a:rPr lang="nl-NL" sz="2000" dirty="0"/>
              <a:t> is </a:t>
            </a:r>
            <a:r>
              <a:rPr lang="nl-NL" sz="2000" dirty="0" err="1"/>
              <a:t>it</a:t>
            </a:r>
            <a:r>
              <a:rPr lang="nl-NL" sz="2000" dirty="0"/>
              <a:t> a </a:t>
            </a:r>
            <a:r>
              <a:rPr lang="nl-NL" sz="2000" dirty="0" err="1"/>
              <a:t>problem</a:t>
            </a:r>
            <a:r>
              <a:rPr lang="nl-NL" sz="2000" dirty="0"/>
              <a:t> (5  x </a:t>
            </a:r>
            <a:r>
              <a:rPr lang="nl-NL" sz="2000" dirty="0" err="1"/>
              <a:t>Why</a:t>
            </a:r>
            <a:r>
              <a:rPr lang="nl-NL" sz="2000" dirty="0"/>
              <a:t>)?</a:t>
            </a:r>
          </a:p>
          <a:p>
            <a:pPr marL="0" indent="0">
              <a:buNone/>
            </a:pPr>
            <a:r>
              <a:rPr lang="nl-NL" sz="2000" dirty="0" err="1"/>
              <a:t>Whose</a:t>
            </a:r>
            <a:r>
              <a:rPr lang="nl-NL" sz="2000" dirty="0"/>
              <a:t> </a:t>
            </a:r>
            <a:r>
              <a:rPr lang="nl-NL" sz="2000" dirty="0" err="1"/>
              <a:t>problem</a:t>
            </a:r>
            <a:r>
              <a:rPr lang="nl-NL" sz="2000" dirty="0"/>
              <a:t> is </a:t>
            </a:r>
            <a:r>
              <a:rPr lang="nl-NL" sz="2000" dirty="0" err="1"/>
              <a:t>it</a:t>
            </a:r>
            <a:r>
              <a:rPr lang="nl-NL" sz="2000" dirty="0"/>
              <a:t>? </a:t>
            </a:r>
          </a:p>
          <a:p>
            <a:pPr marL="0" indent="0">
              <a:buNone/>
            </a:pPr>
            <a:r>
              <a:rPr lang="nl-NL" sz="2000" dirty="0"/>
              <a:t>How does </a:t>
            </a:r>
            <a:r>
              <a:rPr lang="nl-NL" sz="2000" dirty="0" err="1"/>
              <a:t>it</a:t>
            </a:r>
            <a:r>
              <a:rPr lang="nl-NL" sz="2000" dirty="0"/>
              <a:t> </a:t>
            </a:r>
            <a:r>
              <a:rPr lang="nl-NL" sz="2000" dirty="0" err="1"/>
              <a:t>occur</a:t>
            </a:r>
            <a:r>
              <a:rPr lang="nl-NL" sz="2000" dirty="0"/>
              <a:t>?</a:t>
            </a:r>
          </a:p>
          <a:p>
            <a:pPr marL="0" indent="0">
              <a:buNone/>
            </a:pPr>
            <a:endParaRPr lang="nl-NL" sz="2000" dirty="0"/>
          </a:p>
          <a:p>
            <a:pPr marL="0" indent="0">
              <a:buNone/>
            </a:pPr>
            <a:r>
              <a:rPr lang="nl-NL" sz="2000" dirty="0" err="1"/>
              <a:t>And</a:t>
            </a:r>
            <a:r>
              <a:rPr lang="nl-NL" sz="2000" dirty="0"/>
              <a:t> </a:t>
            </a:r>
            <a:r>
              <a:rPr lang="nl-NL" sz="2000" dirty="0" err="1"/>
              <a:t>what</a:t>
            </a:r>
            <a:r>
              <a:rPr lang="nl-NL" sz="2000" dirty="0"/>
              <a:t> </a:t>
            </a:r>
            <a:r>
              <a:rPr lang="nl-NL" sz="2000" dirty="0" err="1"/>
              <a:t>would</a:t>
            </a:r>
            <a:r>
              <a:rPr lang="nl-NL" sz="2000" dirty="0"/>
              <a:t> </a:t>
            </a:r>
            <a:r>
              <a:rPr lang="nl-NL" sz="2000" dirty="0" err="1"/>
              <a:t>you</a:t>
            </a:r>
            <a:r>
              <a:rPr lang="nl-NL" sz="2000" dirty="0"/>
              <a:t> like </a:t>
            </a:r>
            <a:r>
              <a:rPr lang="nl-NL" sz="2000" dirty="0" err="1"/>
              <a:t>to</a:t>
            </a:r>
            <a:r>
              <a:rPr lang="nl-NL" sz="2000" dirty="0"/>
              <a:t> do </a:t>
            </a:r>
            <a:r>
              <a:rPr lang="nl-NL" sz="2000" dirty="0" err="1"/>
              <a:t>about</a:t>
            </a:r>
            <a:r>
              <a:rPr lang="nl-NL" sz="2000" dirty="0"/>
              <a:t> </a:t>
            </a:r>
            <a:r>
              <a:rPr lang="nl-NL" sz="2000" dirty="0" err="1"/>
              <a:t>it</a:t>
            </a:r>
            <a:r>
              <a:rPr lang="nl-NL" sz="2000" dirty="0"/>
              <a:t>?</a:t>
            </a:r>
          </a:p>
          <a:p>
            <a:endParaRPr lang="nl-NL" dirty="0"/>
          </a:p>
        </p:txBody>
      </p:sp>
    </p:spTree>
    <p:extLst>
      <p:ext uri="{BB962C8B-B14F-4D97-AF65-F5344CB8AC3E}">
        <p14:creationId xmlns:p14="http://schemas.microsoft.com/office/powerpoint/2010/main" val="23933421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2">
            <a:extLst>
              <a:ext uri="{FF2B5EF4-FFF2-40B4-BE49-F238E27FC236}">
                <a16:creationId xmlns:a16="http://schemas.microsoft.com/office/drawing/2014/main" id="{0D7A0F37-CE81-303A-D3AC-9A4740837B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7600" y="1066800"/>
            <a:ext cx="5527852" cy="4122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el 1">
            <a:extLst>
              <a:ext uri="{FF2B5EF4-FFF2-40B4-BE49-F238E27FC236}">
                <a16:creationId xmlns:a16="http://schemas.microsoft.com/office/drawing/2014/main" id="{103712F6-8C3D-5744-5C0E-097584202B98}"/>
              </a:ext>
            </a:extLst>
          </p:cNvPr>
          <p:cNvSpPr txBox="1">
            <a:spLocks/>
          </p:cNvSpPr>
          <p:nvPr/>
        </p:nvSpPr>
        <p:spPr>
          <a:xfrm>
            <a:off x="1193800" y="381000"/>
            <a:ext cx="6812280" cy="889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lvl="1"/>
            <a:r>
              <a:rPr lang="en-GB" sz="2400" b="1" kern="0" dirty="0">
                <a:solidFill>
                  <a:sysClr val="windowText" lastClr="000000"/>
                </a:solidFill>
              </a:rPr>
              <a:t>2.2.  Cause-effect analysis</a:t>
            </a:r>
          </a:p>
          <a:p>
            <a:pPr marL="0" lvl="1"/>
            <a:r>
              <a:rPr lang="en-GB" sz="2400" b="1" kern="0" dirty="0">
                <a:solidFill>
                  <a:sysClr val="windowText" lastClr="000000"/>
                </a:solidFill>
              </a:rPr>
              <a:t>One plenary example</a:t>
            </a:r>
            <a:endParaRPr lang="nl-NL" kern="0" dirty="0">
              <a:solidFill>
                <a:sysClr val="windowText" lastClr="000000"/>
              </a:solidFill>
            </a:endParaRPr>
          </a:p>
        </p:txBody>
      </p:sp>
    </p:spTree>
    <p:extLst>
      <p:ext uri="{BB962C8B-B14F-4D97-AF65-F5344CB8AC3E}">
        <p14:creationId xmlns:p14="http://schemas.microsoft.com/office/powerpoint/2010/main" val="1507067305"/>
      </p:ext>
    </p:extLst>
  </p:cSld>
  <p:clrMapOvr>
    <a:masterClrMapping/>
  </p:clrMapOvr>
  <p:transition spd="slow">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1683</TotalTime>
  <Words>1794</Words>
  <Application>Microsoft Macintosh PowerPoint</Application>
  <PresentationFormat>Custom</PresentationFormat>
  <Paragraphs>334</Paragraphs>
  <Slides>71</Slides>
  <Notes>7</Notes>
  <HiddenSlides>0</HiddenSlides>
  <MMClips>1</MMClips>
  <ScaleCrop>false</ScaleCrop>
  <HeadingPairs>
    <vt:vector size="8" baseType="variant">
      <vt:variant>
        <vt:lpstr>Fonts Used</vt:lpstr>
      </vt:variant>
      <vt:variant>
        <vt:i4>10</vt:i4>
      </vt:variant>
      <vt:variant>
        <vt:lpstr>Theme</vt:lpstr>
      </vt:variant>
      <vt:variant>
        <vt:i4>2</vt:i4>
      </vt:variant>
      <vt:variant>
        <vt:lpstr>Embedded OLE Servers</vt:lpstr>
      </vt:variant>
      <vt:variant>
        <vt:i4>1</vt:i4>
      </vt:variant>
      <vt:variant>
        <vt:lpstr>Slide Titles</vt:lpstr>
      </vt:variant>
      <vt:variant>
        <vt:i4>71</vt:i4>
      </vt:variant>
    </vt:vector>
  </HeadingPairs>
  <TitlesOfParts>
    <vt:vector size="84" baseType="lpstr">
      <vt:lpstr>Arial</vt:lpstr>
      <vt:lpstr>Calibri</vt:lpstr>
      <vt:lpstr>Cambria</vt:lpstr>
      <vt:lpstr>Comic Sans MS</vt:lpstr>
      <vt:lpstr>Fontys Joanna</vt:lpstr>
      <vt:lpstr>Fontys Joanna Bold</vt:lpstr>
      <vt:lpstr>Gill Sans</vt:lpstr>
      <vt:lpstr>Lucida Sans Unicode</vt:lpstr>
      <vt:lpstr>Times New Roman</vt:lpstr>
      <vt:lpstr>Verdana</vt:lpstr>
      <vt:lpstr>Office Theme</vt:lpstr>
      <vt:lpstr>Office-thema</vt:lpstr>
      <vt:lpstr>Clip</vt:lpstr>
      <vt:lpstr>PowerPoint Presentation</vt:lpstr>
      <vt:lpstr>Program</vt:lpstr>
      <vt:lpstr>1.Introduction</vt:lpstr>
      <vt:lpstr>CARDS</vt:lpstr>
      <vt:lpstr>PowerPoint Presentation</vt:lpstr>
      <vt:lpstr>2. What keeps you awake at night?</vt:lpstr>
      <vt:lpstr>2.1. </vt:lpstr>
      <vt:lpstr>2.1. What keeps you awake at night? Groups of two</vt:lpstr>
      <vt:lpstr>PowerPoint Presentation</vt:lpstr>
      <vt:lpstr>PowerPoint Presentation</vt:lpstr>
      <vt:lpstr>PowerPoint Presentation</vt:lpstr>
      <vt:lpstr>PowerPoint Presentation</vt:lpstr>
      <vt:lpstr>What are the main causes?  </vt:lpstr>
      <vt:lpstr>2.3. INCIDENT METHOD Intervision: 3 groups </vt:lpstr>
      <vt:lpstr>7 steps</vt:lpstr>
      <vt:lpstr>PowerPoint Presentation</vt:lpstr>
      <vt:lpstr>PowerPoint Presentation</vt:lpstr>
      <vt:lpstr>Summary</vt:lpstr>
      <vt:lpstr>Break</vt:lpstr>
      <vt:lpstr>Program</vt:lpstr>
      <vt:lpstr>LEADERSHIP = MANAGEMENT?</vt:lpstr>
      <vt:lpstr>LEADERSHIP = MANAGEMENT?</vt:lpstr>
      <vt:lpstr>PowerPoint Presentation</vt:lpstr>
      <vt:lpstr>PowerPoint Presentation</vt:lpstr>
      <vt:lpstr>PowerPoint Presentation</vt:lpstr>
      <vt:lpstr>PowerPoint Presentation</vt:lpstr>
      <vt:lpstr>Examples</vt:lpstr>
      <vt:lpstr>PowerPoint Presentation</vt:lpstr>
      <vt:lpstr>PowerPoint Presentation</vt:lpstr>
      <vt:lpstr>PowerPoint Presentation</vt:lpstr>
      <vt:lpstr>PowerPoint Presentation</vt:lpstr>
      <vt:lpstr>PowerPoint Presentation</vt:lpstr>
      <vt:lpstr>PowerPoint Presentation</vt:lpstr>
      <vt:lpstr>What makes a good leader?</vt:lpstr>
      <vt:lpstr>PowerPoint Presentation</vt:lpstr>
      <vt:lpstr>5 characteristics</vt:lpstr>
      <vt:lpstr>PowerPoint Presentation</vt:lpstr>
      <vt:lpstr>PowerPoint Presentation</vt:lpstr>
      <vt:lpstr>Leadership</vt:lpstr>
      <vt:lpstr>   </vt:lpstr>
      <vt:lpstr>Vision</vt:lpstr>
      <vt:lpstr>Vision</vt:lpstr>
      <vt:lpstr>THE VILLAGE A Vision of Sister Basilia Centre (SBC) for 2020-2025 </vt:lpstr>
      <vt:lpstr>VISION!!!</vt:lpstr>
      <vt:lpstr>Vision</vt:lpstr>
      <vt:lpstr>Vision</vt:lpstr>
      <vt:lpstr>WYCCF Vision</vt:lpstr>
      <vt:lpstr>Saba Cares</vt:lpstr>
      <vt:lpstr>MHF</vt:lpstr>
      <vt:lpstr>Embed your vision</vt:lpstr>
      <vt:lpstr>PowerPoint Presentation</vt:lpstr>
      <vt:lpstr>Vision  and action</vt:lpstr>
      <vt:lpstr>Vision and Action</vt:lpstr>
      <vt:lpstr>PowerPoint Presentation</vt:lpstr>
      <vt:lpstr>Vision-Strategy-Action</vt:lpstr>
      <vt:lpstr>PowerPoint Presentation</vt:lpstr>
      <vt:lpstr>Cascade</vt:lpstr>
      <vt:lpstr>ACTION PLANS at all levels</vt:lpstr>
      <vt:lpstr>PowerPoint Presentation</vt:lpstr>
      <vt:lpstr>PowerPoint Presentation</vt:lpstr>
      <vt:lpstr>What are your roles?</vt:lpstr>
      <vt:lpstr>What kind of roles?</vt:lpstr>
      <vt:lpstr>PowerPoint Presentation</vt:lpstr>
      <vt:lpstr>Four leadership  styles</vt:lpstr>
      <vt:lpstr>Situational Leadership</vt:lpstr>
      <vt:lpstr>Situational leadership</vt:lpstr>
      <vt:lpstr>Situational leadership questionnaire</vt:lpstr>
      <vt:lpstr>The Best Style?</vt:lpstr>
      <vt:lpstr>Strengthts and Pitfalls</vt:lpstr>
      <vt:lpstr>Your cases</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 1</dc:title>
  <dc:creator>Everard</dc:creator>
  <cp:lastModifiedBy>Everard Everard</cp:lastModifiedBy>
  <cp:revision>117</cp:revision>
  <dcterms:modified xsi:type="dcterms:W3CDTF">2022-10-28T13:42:16Z</dcterms:modified>
</cp:coreProperties>
</file>