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74" r:id="rId2"/>
    <p:sldId id="304" r:id="rId3"/>
    <p:sldId id="306" r:id="rId4"/>
    <p:sldId id="305" r:id="rId5"/>
    <p:sldId id="315" r:id="rId6"/>
    <p:sldId id="313" r:id="rId7"/>
    <p:sldId id="314" r:id="rId8"/>
    <p:sldId id="308" r:id="rId9"/>
    <p:sldId id="309" r:id="rId10"/>
    <p:sldId id="317" r:id="rId11"/>
    <p:sldId id="316" r:id="rId12"/>
    <p:sldId id="318" r:id="rId13"/>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DCD"/>
    <a:srgbClr val="005A6F"/>
    <a:srgbClr val="4497A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8" autoAdjust="0"/>
    <p:restoredTop sz="94918" autoAdjust="0"/>
  </p:normalViewPr>
  <p:slideViewPr>
    <p:cSldViewPr>
      <p:cViewPr varScale="1">
        <p:scale>
          <a:sx n="99" d="100"/>
          <a:sy n="99" d="100"/>
        </p:scale>
        <p:origin x="14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10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xxxxxxxxxxxxxxx</a:t>
            </a:r>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C21AD67-4CE9-43A5-AF50-D92B21B4760F}" type="datetime1">
              <a:rPr lang="en-US"/>
              <a:pPr/>
              <a:t>5/10/21</a:t>
            </a:fld>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xxxxxxxxxxxxx</a:t>
            </a:r>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337018-6CD0-4AFE-8AC0-1FF19301892A}" type="slidenum">
              <a:rPr lang="en-US"/>
              <a:pPr/>
              <a:t>‹#›</a:t>
            </a:fld>
            <a:endParaRPr lang="en-US"/>
          </a:p>
        </p:txBody>
      </p:sp>
    </p:spTree>
    <p:extLst>
      <p:ext uri="{BB962C8B-B14F-4D97-AF65-F5344CB8AC3E}">
        <p14:creationId xmlns:p14="http://schemas.microsoft.com/office/powerpoint/2010/main" val="3844418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xxxxxxxxxxxxxxx</a:t>
            </a:r>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BF6474D-7EA2-4DF3-90A5-6DDDE4F83661}" type="datetime1">
              <a:rPr lang="en-US"/>
              <a:pPr/>
              <a:t>5/10/21</a:t>
            </a:fld>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a:p>
            <a:pPr lvl="1"/>
            <a:r>
              <a:rPr lang="en-US"/>
              <a:t>Second level</a:t>
            </a:r>
          </a:p>
          <a:p>
            <a:pPr lvl="2"/>
            <a:r>
              <a:rPr lang="en-US"/>
              <a:t>Third level</a:t>
            </a:r>
          </a:p>
          <a:p>
            <a:pPr lvl="3"/>
            <a:r>
              <a:rPr lang="en-US"/>
              <a:t>Fourth level</a:t>
            </a:r>
          </a:p>
          <a:p>
            <a:pPr lvl="4"/>
            <a:r>
              <a:rPr lang="en-US"/>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xxxxxxxxxxxxx</a:t>
            </a:r>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FE626-F3D4-4F40-89FA-9D6EDACE0A18}" type="slidenum">
              <a:rPr lang="en-US"/>
              <a:pPr/>
              <a:t>‹#›</a:t>
            </a:fld>
            <a:endParaRPr lang="en-US"/>
          </a:p>
        </p:txBody>
      </p:sp>
    </p:spTree>
    <p:extLst>
      <p:ext uri="{BB962C8B-B14F-4D97-AF65-F5344CB8AC3E}">
        <p14:creationId xmlns:p14="http://schemas.microsoft.com/office/powerpoint/2010/main" val="1308422268"/>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Header Placeholder 3"/>
          <p:cNvSpPr>
            <a:spLocks noGrp="1"/>
          </p:cNvSpPr>
          <p:nvPr>
            <p:ph type="hdr" sz="quarter"/>
          </p:nvPr>
        </p:nvSpPr>
        <p:spPr/>
        <p:txBody>
          <a:bodyPr/>
          <a:lstStyle/>
          <a:p>
            <a:r>
              <a:rPr lang="en-US"/>
              <a:t>xxxxxxxxxxxxxxx</a:t>
            </a:r>
          </a:p>
        </p:txBody>
      </p:sp>
      <p:sp>
        <p:nvSpPr>
          <p:cNvPr id="5" name="Date Placeholder 4"/>
          <p:cNvSpPr>
            <a:spLocks noGrp="1"/>
          </p:cNvSpPr>
          <p:nvPr>
            <p:ph type="dt" idx="1"/>
          </p:nvPr>
        </p:nvSpPr>
        <p:spPr/>
        <p:txBody>
          <a:bodyPr/>
          <a:lstStyle/>
          <a:p>
            <a:fld id="{FBF6474D-7EA2-4DF3-90A5-6DDDE4F83661}" type="datetime1">
              <a:rPr lang="en-US" smtClean="0"/>
              <a:pPr/>
              <a:t>5/10/21</a:t>
            </a:fld>
            <a:endParaRPr lang="en-US"/>
          </a:p>
        </p:txBody>
      </p:sp>
      <p:sp>
        <p:nvSpPr>
          <p:cNvPr id="6" name="Footer Placeholder 5"/>
          <p:cNvSpPr>
            <a:spLocks noGrp="1"/>
          </p:cNvSpPr>
          <p:nvPr>
            <p:ph type="ftr" sz="quarter" idx="4"/>
          </p:nvPr>
        </p:nvSpPr>
        <p:spPr/>
        <p:txBody>
          <a:bodyPr/>
          <a:lstStyle/>
          <a:p>
            <a:r>
              <a:rPr lang="en-US"/>
              <a:t>xxxxxxxxxxxxx</a:t>
            </a:r>
          </a:p>
        </p:txBody>
      </p:sp>
      <p:sp>
        <p:nvSpPr>
          <p:cNvPr id="7" name="Slide Number Placeholder 6"/>
          <p:cNvSpPr>
            <a:spLocks noGrp="1"/>
          </p:cNvSpPr>
          <p:nvPr>
            <p:ph type="sldNum" sz="quarter" idx="5"/>
          </p:nvPr>
        </p:nvSpPr>
        <p:spPr/>
        <p:txBody>
          <a:bodyPr/>
          <a:lstStyle/>
          <a:p>
            <a:fld id="{30CFE626-F3D4-4F40-89FA-9D6EDACE0A18}" type="slidenum">
              <a:rPr lang="en-US" smtClean="0"/>
              <a:pPr/>
              <a:t>11</a:t>
            </a:fld>
            <a:endParaRPr lang="en-US"/>
          </a:p>
        </p:txBody>
      </p:sp>
    </p:spTree>
    <p:extLst>
      <p:ext uri="{BB962C8B-B14F-4D97-AF65-F5344CB8AC3E}">
        <p14:creationId xmlns:p14="http://schemas.microsoft.com/office/powerpoint/2010/main" val="387061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56" name="Rectangle 56"/>
          <p:cNvSpPr>
            <a:spLocks noGrp="1" noChangeArrowheads="1"/>
          </p:cNvSpPr>
          <p:nvPr>
            <p:ph type="ctrTitle" sz="quarter"/>
          </p:nvPr>
        </p:nvSpPr>
        <p:spPr>
          <a:xfrm>
            <a:off x="1798638" y="2286000"/>
            <a:ext cx="6583362" cy="1077218"/>
          </a:xfrm>
        </p:spPr>
        <p:txBody>
          <a:bodyPr anchor="t"/>
          <a:lstStyle>
            <a:lvl1pPr>
              <a:defRPr>
                <a:solidFill>
                  <a:srgbClr val="FF0000"/>
                </a:solidFill>
              </a:defRPr>
            </a:lvl1pPr>
          </a:lstStyle>
          <a:p>
            <a:r>
              <a:rPr lang="en-US" dirty="0" err="1"/>
              <a:t>Klik</a:t>
            </a:r>
            <a:r>
              <a:rPr lang="en-US" dirty="0"/>
              <a:t> </a:t>
            </a:r>
            <a:r>
              <a:rPr lang="en-US" dirty="0" err="1"/>
              <a:t>om</a:t>
            </a:r>
            <a:r>
              <a:rPr lang="en-US" dirty="0"/>
              <a:t> het </a:t>
            </a:r>
            <a:r>
              <a:rPr lang="en-US" dirty="0" err="1"/>
              <a:t>opmaakprofiel</a:t>
            </a:r>
            <a:r>
              <a:rPr lang="en-US" dirty="0"/>
              <a:t> </a:t>
            </a:r>
            <a:r>
              <a:rPr lang="en-US" dirty="0" err="1"/>
              <a:t>te</a:t>
            </a:r>
            <a:r>
              <a:rPr lang="en-US" dirty="0"/>
              <a:t> </a:t>
            </a:r>
            <a:r>
              <a:rPr lang="en-US" dirty="0" err="1"/>
              <a:t>bewerken</a:t>
            </a:r>
            <a:endParaRPr lang="en-US" dirty="0"/>
          </a:p>
        </p:txBody>
      </p:sp>
      <p:sp>
        <p:nvSpPr>
          <p:cNvPr id="25657" name="Rectangle 57"/>
          <p:cNvSpPr>
            <a:spLocks noGrp="1" noChangeArrowheads="1"/>
          </p:cNvSpPr>
          <p:nvPr>
            <p:ph type="subTitle" sz="quarter" idx="1"/>
          </p:nvPr>
        </p:nvSpPr>
        <p:spPr>
          <a:xfrm>
            <a:off x="1798638" y="3886200"/>
            <a:ext cx="6583362" cy="584775"/>
          </a:xfrm>
        </p:spPr>
        <p:txBody>
          <a:bodyPr/>
          <a:lstStyle>
            <a:lvl1pPr marL="0" indent="0">
              <a:lnSpc>
                <a:spcPct val="80000"/>
              </a:lnSpc>
              <a:buFont typeface="Zapf Dingbats" charset="2"/>
              <a:buNone/>
              <a:defRPr sz="2000">
                <a:solidFill>
                  <a:srgbClr val="FFFFFF"/>
                </a:solidFill>
              </a:defRPr>
            </a:lvl1pPr>
          </a:lstStyle>
          <a:p>
            <a:r>
              <a:rPr lang="en-US" dirty="0" err="1"/>
              <a:t>Klik</a:t>
            </a:r>
            <a:r>
              <a:rPr lang="en-US" dirty="0"/>
              <a:t> </a:t>
            </a:r>
            <a:r>
              <a:rPr lang="en-US" dirty="0" err="1"/>
              <a:t>om</a:t>
            </a:r>
            <a:r>
              <a:rPr lang="en-US" dirty="0"/>
              <a:t> het </a:t>
            </a:r>
            <a:r>
              <a:rPr lang="en-US" dirty="0" err="1"/>
              <a:t>opmaakprofiel</a:t>
            </a:r>
            <a:r>
              <a:rPr lang="en-US" dirty="0"/>
              <a:t> van de </a:t>
            </a:r>
            <a:r>
              <a:rPr lang="en-US" dirty="0" err="1"/>
              <a:t>modelondertitel</a:t>
            </a:r>
            <a:r>
              <a:rPr lang="en-US" dirty="0"/>
              <a:t> </a:t>
            </a:r>
            <a:r>
              <a:rPr lang="en-US" dirty="0" err="1"/>
              <a:t>te</a:t>
            </a:r>
            <a:r>
              <a:rPr lang="en-US" dirty="0"/>
              <a:t> </a:t>
            </a:r>
            <a:r>
              <a:rPr lang="en-US" dirty="0" err="1"/>
              <a:t>bewerken</a:t>
            </a:r>
            <a:endParaRPr lang="en-US" dirty="0"/>
          </a:p>
        </p:txBody>
      </p:sp>
      <p:sp>
        <p:nvSpPr>
          <p:cNvPr id="25659" name="Rectangle 59"/>
          <p:cNvSpPr>
            <a:spLocks noGrp="1" noChangeArrowheads="1"/>
          </p:cNvSpPr>
          <p:nvPr>
            <p:ph type="dt" sz="quarter" idx="2"/>
          </p:nvPr>
        </p:nvSpPr>
        <p:spPr/>
        <p:txBody>
          <a:bodyPr/>
          <a:lstStyle>
            <a:lvl1pPr>
              <a:defRPr/>
            </a:lvl1pPr>
          </a:lstStyle>
          <a:p>
            <a:fld id="{2417A18B-8748-4A16-9830-FE8591FC80B7}" type="datetime1">
              <a:rPr lang="en-US"/>
              <a:pPr/>
              <a:t>5/10/21</a:t>
            </a:fld>
            <a:endParaRPr lang="en-US">
              <a:solidFill>
                <a:schemeClr val="tx1"/>
              </a:solidFill>
            </a:endParaRPr>
          </a:p>
        </p:txBody>
      </p:sp>
      <p:sp>
        <p:nvSpPr>
          <p:cNvPr id="25660" name="Rectangle 60"/>
          <p:cNvSpPr>
            <a:spLocks noGrp="1" noChangeArrowheads="1"/>
          </p:cNvSpPr>
          <p:nvPr>
            <p:ph type="sldNum" sz="quarter" idx="4"/>
          </p:nvPr>
        </p:nvSpPr>
        <p:spPr/>
        <p:txBody>
          <a:bodyPr/>
          <a:lstStyle>
            <a:lvl1pPr>
              <a:defRPr/>
            </a:lvl1pPr>
          </a:lstStyle>
          <a:p>
            <a:fld id="{AE990DD0-165A-4AEA-9F2E-048061DDF114}" type="slidenum">
              <a:rPr lang="en-US"/>
              <a:pPr/>
              <a:t>‹#›</a:t>
            </a:fld>
            <a:endParaRPr lang="en-US"/>
          </a:p>
        </p:txBody>
      </p:sp>
      <p:sp>
        <p:nvSpPr>
          <p:cNvPr id="25661" name="Rectangle 61"/>
          <p:cNvSpPr>
            <a:spLocks noGrp="1" noChangeArrowheads="1"/>
          </p:cNvSpPr>
          <p:nvPr>
            <p:ph type="ftr" sz="quarter" idx="3"/>
          </p:nvPr>
        </p:nvSpPr>
        <p:spPr/>
        <p:txBody>
          <a:bodyPr/>
          <a:lstStyle>
            <a:lvl1pPr>
              <a:defRPr/>
            </a:lvl1pPr>
          </a:lstStyle>
          <a:p>
            <a:r>
              <a:rPr lang="en-US"/>
              <a:t>HU powerpoint template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build="p">
        <p:tmplLst>
          <p:tmpl lvl="1">
            <p:tnLst>
              <p:par>
                <p:cTn presetID="1" presetClass="entr" presetSubtype="0" fill="hold" nodeType="clickEffect">
                  <p:stCondLst>
                    <p:cond delay="0"/>
                  </p:stCondLst>
                  <p:childTnLst>
                    <p:set>
                      <p:cBhvr>
                        <p:cTn dur="1" fill="hold">
                          <p:stCondLst>
                            <p:cond delay="0"/>
                          </p:stCondLst>
                        </p:cTn>
                        <p:tgtEl>
                          <p:spTgt spid="25657"/>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nl-NL" dirty="0"/>
              <a:t>Klik om de stijl te bewerken</a:t>
            </a:r>
            <a:endParaRPr lang="en-US" dirty="0"/>
          </a:p>
        </p:txBody>
      </p:sp>
      <p:sp>
        <p:nvSpPr>
          <p:cNvPr id="3" name="Tijdelijke aanduiding voor verticale tekst 2"/>
          <p:cNvSpPr>
            <a:spLocks noGrp="1"/>
          </p:cNvSpPr>
          <p:nvPr>
            <p:ph type="body" orient="vert" idx="1"/>
          </p:nvPr>
        </p:nvSpPr>
        <p:spPr>
          <a:xfrm>
            <a:off x="-10869096" y="1762125"/>
            <a:ext cx="19513034" cy="2200275"/>
          </a:xfrm>
        </p:spPr>
        <p:txBody>
          <a:bodyPr vert="eaVert"/>
          <a:lstStyle>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stStyle>
          <a:p>
            <a:pPr lvl="3"/>
            <a:r>
              <a:rPr lang="nl-NL" dirty="0"/>
              <a:t>Klik om de modelstijlen te bewerken</a:t>
            </a:r>
          </a:p>
          <a:p>
            <a:pPr lvl="4"/>
            <a:r>
              <a:rPr lang="nl-NL" dirty="0"/>
              <a:t>Tweede niveau</a:t>
            </a:r>
          </a:p>
          <a:p>
            <a:pPr lvl="5"/>
            <a:r>
              <a:rPr lang="nl-NL" dirty="0"/>
              <a:t>Derde niveau</a:t>
            </a:r>
          </a:p>
          <a:p>
            <a:pPr lvl="6"/>
            <a:r>
              <a:rPr lang="nl-NL" dirty="0"/>
              <a:t>Vierde niveau</a:t>
            </a:r>
          </a:p>
          <a:p>
            <a:pPr lvl="7"/>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fld id="{86CC8345-8879-4EC3-A87C-DA906D090E61}" type="datetime1">
              <a:rPr lang="en-US"/>
              <a:pPr/>
              <a:t>5/10/21</a:t>
            </a:fld>
            <a:endParaRPr lang="en-US" sz="1400">
              <a:solidFill>
                <a:schemeClr val="tx1"/>
              </a:solidFill>
            </a:endParaRPr>
          </a:p>
        </p:txBody>
      </p:sp>
      <p:sp>
        <p:nvSpPr>
          <p:cNvPr id="5" name="Tijdelijke aanduiding voor dianummer 4"/>
          <p:cNvSpPr>
            <a:spLocks noGrp="1"/>
          </p:cNvSpPr>
          <p:nvPr>
            <p:ph type="sldNum" sz="quarter" idx="11"/>
          </p:nvPr>
        </p:nvSpPr>
        <p:spPr/>
        <p:txBody>
          <a:bodyPr/>
          <a:lstStyle>
            <a:lvl1pPr>
              <a:defRPr/>
            </a:lvl1pPr>
          </a:lstStyle>
          <a:p>
            <a:fld id="{08D8CDBA-BA31-426D-BB1B-F397E354D73B}" type="slidenum">
              <a:rPr lang="en-US"/>
              <a:pPr/>
              <a:t>‹#›</a:t>
            </a:fld>
            <a:endParaRPr lang="en-US"/>
          </a:p>
        </p:txBody>
      </p:sp>
      <p:sp>
        <p:nvSpPr>
          <p:cNvPr id="6" name="Tijdelijke aanduiding voor voettekst 5"/>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73850" y="609600"/>
            <a:ext cx="1169551" cy="3352800"/>
          </a:xfrm>
        </p:spPr>
        <p:txBody>
          <a:bodyPr vert="eaVert"/>
          <a:lstStyle>
            <a:lvl1pPr>
              <a:defRPr>
                <a:solidFill>
                  <a:schemeClr val="accent2"/>
                </a:solidFill>
              </a:defRPr>
            </a:lvl1pPr>
          </a:lstStyle>
          <a:p>
            <a:r>
              <a:rPr lang="nl-NL" dirty="0"/>
              <a:t>Klik om de stijl te bewerken</a:t>
            </a:r>
            <a:endParaRPr lang="en-US" dirty="0"/>
          </a:p>
        </p:txBody>
      </p:sp>
      <p:sp>
        <p:nvSpPr>
          <p:cNvPr id="3" name="Tijdelijke aanduiding voor verticale tekst 2"/>
          <p:cNvSpPr>
            <a:spLocks noGrp="1"/>
          </p:cNvSpPr>
          <p:nvPr>
            <p:ph type="body" orient="vert" idx="1"/>
          </p:nvPr>
        </p:nvSpPr>
        <p:spPr>
          <a:xfrm>
            <a:off x="2932775" y="609600"/>
            <a:ext cx="3588675" cy="3352800"/>
          </a:xfrm>
        </p:spPr>
        <p:txBody>
          <a:bodyPr vert="eaVert"/>
          <a:lstStyle>
            <a:lvl2pPr>
              <a:buClr>
                <a:schemeClr val="accent2"/>
              </a:buClr>
              <a:defRPr>
                <a:solidFill>
                  <a:srgbClr val="FFFFFF"/>
                </a:solidFill>
              </a:defRPr>
            </a:lvl2pPr>
            <a:lvl3pPr>
              <a:buClr>
                <a:schemeClr val="accent2"/>
              </a:buClr>
              <a:defRPr>
                <a:solidFill>
                  <a:srgbClr val="FFFFFF"/>
                </a:solidFill>
              </a:defRPr>
            </a:lvl3pPr>
            <a:lvl4pPr>
              <a:buClr>
                <a:schemeClr val="accent2"/>
              </a:buClr>
              <a:defRPr>
                <a:solidFill>
                  <a:srgbClr val="FFFFFF"/>
                </a:solidFill>
              </a:defRPr>
            </a:lvl4pPr>
            <a:lvl5pPr>
              <a:buClr>
                <a:schemeClr val="accent2"/>
              </a:buClr>
              <a:defRPr>
                <a:solidFill>
                  <a:srgbClr val="FFFFFF"/>
                </a:solidFill>
              </a:defRPr>
            </a:lvl5pPr>
            <a:lvl6pPr>
              <a:buClr>
                <a:schemeClr val="accent2"/>
              </a:buClr>
              <a:defRPr>
                <a:solidFill>
                  <a:srgbClr val="FFFFFF"/>
                </a:solidFill>
              </a:defRPr>
            </a:lvl6pPr>
          </a:lstStyle>
          <a:p>
            <a:pPr lvl="1"/>
            <a:r>
              <a:rPr lang="nl-NL" dirty="0"/>
              <a:t>Klik om de modelstijlen te bewerken</a:t>
            </a:r>
          </a:p>
          <a:p>
            <a:pPr lvl="2"/>
            <a:r>
              <a:rPr lang="nl-NL" dirty="0"/>
              <a:t>Tweede niveau</a:t>
            </a:r>
          </a:p>
          <a:p>
            <a:pPr lvl="3"/>
            <a:r>
              <a:rPr lang="nl-NL" dirty="0"/>
              <a:t>Derde niveau</a:t>
            </a:r>
          </a:p>
          <a:p>
            <a:pPr lvl="4"/>
            <a:r>
              <a:rPr lang="nl-NL" dirty="0"/>
              <a:t>Vierde niveau</a:t>
            </a:r>
          </a:p>
          <a:p>
            <a:pPr lvl="5"/>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fld id="{56EA2B69-2CB2-41CC-ADAC-2CC4F33A5BA0}" type="datetime1">
              <a:rPr lang="en-US"/>
              <a:pPr/>
              <a:t>5/10/21</a:t>
            </a:fld>
            <a:endParaRPr lang="en-US" sz="1400">
              <a:solidFill>
                <a:schemeClr val="tx1"/>
              </a:solidFill>
            </a:endParaRPr>
          </a:p>
        </p:txBody>
      </p:sp>
      <p:sp>
        <p:nvSpPr>
          <p:cNvPr id="5" name="Tijdelijke aanduiding voor dianummer 4"/>
          <p:cNvSpPr>
            <a:spLocks noGrp="1"/>
          </p:cNvSpPr>
          <p:nvPr>
            <p:ph type="sldNum" sz="quarter" idx="11"/>
          </p:nvPr>
        </p:nvSpPr>
        <p:spPr/>
        <p:txBody>
          <a:bodyPr/>
          <a:lstStyle>
            <a:lvl1pPr>
              <a:defRPr/>
            </a:lvl1pPr>
          </a:lstStyle>
          <a:p>
            <a:fld id="{D8E96470-E629-43B7-BC90-E327D69D9AD7}" type="slidenum">
              <a:rPr lang="en-US"/>
              <a:pPr/>
              <a:t>‹#›</a:t>
            </a:fld>
            <a:endParaRPr lang="en-US"/>
          </a:p>
        </p:txBody>
      </p:sp>
      <p:sp>
        <p:nvSpPr>
          <p:cNvPr id="6" name="Tijdelijke aanduiding voor voettekst 5"/>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838200" y="609600"/>
            <a:ext cx="6172200" cy="579438"/>
          </a:xfrm>
        </p:spPr>
        <p:txBody>
          <a:bodyPr/>
          <a:lstStyle>
            <a:lvl1pPr>
              <a:defRPr>
                <a:solidFill>
                  <a:schemeClr val="accent2"/>
                </a:solidFill>
              </a:defRPr>
            </a:lvl1pPr>
          </a:lstStyle>
          <a:p>
            <a:r>
              <a:rPr lang="nl-NL" dirty="0"/>
              <a:t>Klik om de stijl te bewerken</a:t>
            </a:r>
            <a:endParaRPr lang="en-US" dirty="0"/>
          </a:p>
        </p:txBody>
      </p:sp>
      <p:sp>
        <p:nvSpPr>
          <p:cNvPr id="3" name="Tijdelijke aanduiding voor tabel 2"/>
          <p:cNvSpPr>
            <a:spLocks noGrp="1"/>
          </p:cNvSpPr>
          <p:nvPr>
            <p:ph type="tbl" idx="1"/>
          </p:nvPr>
        </p:nvSpPr>
        <p:spPr>
          <a:xfrm>
            <a:off x="762000" y="1762125"/>
            <a:ext cx="7881938" cy="523220"/>
          </a:xfrm>
        </p:spPr>
        <p:txBody>
          <a:bodyPr/>
          <a:lstStyle>
            <a:lvl1pPr>
              <a:buClr>
                <a:schemeClr val="accent2"/>
              </a:buClr>
              <a:defRPr>
                <a:solidFill>
                  <a:srgbClr val="FFFFFF"/>
                </a:solidFill>
              </a:defRPr>
            </a:lvl1pPr>
          </a:lstStyle>
          <a:p>
            <a:endParaRPr lang="en-US" dirty="0"/>
          </a:p>
        </p:txBody>
      </p:sp>
      <p:sp>
        <p:nvSpPr>
          <p:cNvPr id="4" name="Tijdelijke aanduiding voor datum 3"/>
          <p:cNvSpPr>
            <a:spLocks noGrp="1"/>
          </p:cNvSpPr>
          <p:nvPr>
            <p:ph type="dt" sz="half" idx="10"/>
          </p:nvPr>
        </p:nvSpPr>
        <p:spPr>
          <a:xfrm>
            <a:off x="762000" y="6248400"/>
            <a:ext cx="1371600" cy="457200"/>
          </a:xfrm>
        </p:spPr>
        <p:txBody>
          <a:bodyPr/>
          <a:lstStyle>
            <a:lvl1pPr>
              <a:defRPr/>
            </a:lvl1pPr>
          </a:lstStyle>
          <a:p>
            <a:fld id="{F83CCC0B-8360-432F-B7B9-9E7D07EF176C}" type="datetime1">
              <a:rPr lang="en-US"/>
              <a:pPr/>
              <a:t>5/10/21</a:t>
            </a:fld>
            <a:endParaRPr lang="en-US" sz="1400">
              <a:solidFill>
                <a:schemeClr val="tx1"/>
              </a:solidFill>
            </a:endParaRPr>
          </a:p>
        </p:txBody>
      </p:sp>
      <p:sp>
        <p:nvSpPr>
          <p:cNvPr id="5" name="Tijdelijke aanduiding voor dianummer 4"/>
          <p:cNvSpPr>
            <a:spLocks noGrp="1"/>
          </p:cNvSpPr>
          <p:nvPr>
            <p:ph type="sldNum" sz="quarter" idx="11"/>
          </p:nvPr>
        </p:nvSpPr>
        <p:spPr>
          <a:xfrm>
            <a:off x="6553200" y="6248400"/>
            <a:ext cx="1905000" cy="457200"/>
          </a:xfrm>
        </p:spPr>
        <p:txBody>
          <a:bodyPr/>
          <a:lstStyle>
            <a:lvl1pPr>
              <a:defRPr/>
            </a:lvl1pPr>
          </a:lstStyle>
          <a:p>
            <a:fld id="{8DAA417F-9A03-4091-B426-6AB8CA9FC978}" type="slidenum">
              <a:rPr lang="en-US"/>
              <a:pPr/>
              <a:t>‹#›</a:t>
            </a:fld>
            <a:endParaRPr lang="en-US"/>
          </a:p>
        </p:txBody>
      </p:sp>
      <p:sp>
        <p:nvSpPr>
          <p:cNvPr id="6" name="Tijdelijke aanduiding voor voettekst 5"/>
          <p:cNvSpPr>
            <a:spLocks noGrp="1"/>
          </p:cNvSpPr>
          <p:nvPr>
            <p:ph type="ftr" sz="quarter" idx="12"/>
          </p:nvPr>
        </p:nvSpPr>
        <p:spPr>
          <a:xfrm>
            <a:off x="3124200" y="6248400"/>
            <a:ext cx="2895600" cy="457200"/>
          </a:xfrm>
        </p:spPr>
        <p:txBody>
          <a:bodyPr/>
          <a:lstStyle>
            <a:lvl1pPr>
              <a:defRPr/>
            </a:lvl1pPr>
          </a:lstStyle>
          <a:p>
            <a:r>
              <a:rPr lang="en-US"/>
              <a:t>HU powerpoint template</a:t>
            </a:r>
            <a:endParaRPr lang="en-U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1"/>
            <a:ext cx="4572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413147" y="476251"/>
            <a:ext cx="3780233" cy="3566407"/>
          </a:xfrm>
        </p:spPr>
        <p:txBody>
          <a:bodyPr anchor="t">
            <a:normAutofit/>
          </a:bodyPr>
          <a:lstStyle>
            <a:lvl1pPr algn="l">
              <a:lnSpc>
                <a:spcPct val="100000"/>
              </a:lnSpc>
              <a:defRPr sz="4125">
                <a:solidFill>
                  <a:schemeClr val="bg1"/>
                </a:solidFill>
              </a:defRPr>
            </a:lvl1pPr>
          </a:lstStyle>
          <a:p>
            <a:r>
              <a:rPr lang="nl-NL"/>
              <a:t>Klik om stijl te bewerken</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413148" y="4374077"/>
            <a:ext cx="3778786" cy="365125"/>
          </a:xfrm>
        </p:spPr>
        <p:txBody>
          <a:bodyPr>
            <a:normAutofit/>
          </a:bodyPr>
          <a:lstStyle>
            <a:lvl1pPr marL="0" indent="0" algn="l">
              <a:buNone/>
              <a:defRPr sz="1575" b="1" i="0">
                <a:solidFill>
                  <a:schemeClr val="bg1"/>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413158" y="4714322"/>
            <a:ext cx="3780224" cy="365125"/>
          </a:xfrm>
        </p:spPr>
        <p:txBody>
          <a:bodyPr>
            <a:normAutofit/>
          </a:bodyPr>
          <a:lstStyle>
            <a:lvl1pPr marL="0" indent="0">
              <a:buFontTx/>
              <a:buNone/>
              <a:defRPr lang="en-US" sz="1575" b="0" i="0" kern="1200" dirty="0">
                <a:solidFill>
                  <a:schemeClr val="bg1"/>
                </a:solidFill>
                <a:latin typeface="Arial" panose="020B0604020202020204" pitchFamily="34" charset="0"/>
                <a:ea typeface="+mn-ea"/>
                <a:cs typeface="+mn-cs"/>
              </a:defRPr>
            </a:lvl1pPr>
          </a:lstStyle>
          <a:p>
            <a:pPr lvl="0"/>
            <a:r>
              <a:rPr lang="nl-NL"/>
              <a:t>Klikken om de tekststijl van het model te bewerken</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4572000" y="1"/>
            <a:ext cx="4572000" cy="1384995"/>
          </a:xfrm>
          <a:solidFill>
            <a:schemeClr val="bg2"/>
          </a:solidFill>
        </p:spPr>
        <p:txBody>
          <a:bodyPr/>
          <a:lstStyle>
            <a:lvl1pPr marL="0" indent="0">
              <a:buNone/>
              <a:defRPr/>
            </a:lvl1pPr>
          </a:lstStyle>
          <a:p>
            <a:r>
              <a:rPr lang="nl-NL"/>
              <a:t>Klik op het pictogram als u een afbeelding wilt toevoegen</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413148" y="6001271"/>
            <a:ext cx="142361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7789501" y="6004800"/>
            <a:ext cx="952316" cy="464400"/>
          </a:xfrm>
          <a:prstGeom prst="rect">
            <a:avLst/>
          </a:prstGeom>
        </p:spPr>
      </p:pic>
    </p:spTree>
    <p:extLst>
      <p:ext uri="{BB962C8B-B14F-4D97-AF65-F5344CB8AC3E}">
        <p14:creationId xmlns:p14="http://schemas.microsoft.com/office/powerpoint/2010/main" val="426381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nl-NL" dirty="0"/>
              <a:t>Klik om de stijl te bewerken</a:t>
            </a:r>
            <a:endParaRPr lang="en-US" dirty="0"/>
          </a:p>
        </p:txBody>
      </p:sp>
      <p:sp>
        <p:nvSpPr>
          <p:cNvPr id="3" name="Tijdelijke aanduiding voor inhoud 2"/>
          <p:cNvSpPr>
            <a:spLocks noGrp="1"/>
          </p:cNvSpPr>
          <p:nvPr>
            <p:ph idx="1"/>
          </p:nvPr>
        </p:nvSpPr>
        <p:spPr>
          <a:xfrm>
            <a:off x="762000" y="1762125"/>
            <a:ext cx="7881938" cy="2222147"/>
          </a:xfrm>
        </p:spPr>
        <p:txBody>
          <a:bodyPr/>
          <a:lstStyle>
            <a:lvl1pPr>
              <a:buClr>
                <a:schemeClr val="accent2"/>
              </a:buClr>
              <a:defRPr>
                <a:solidFill>
                  <a:srgbClr val="FFFFFF"/>
                </a:solidFill>
              </a:defRPr>
            </a:lvl1pPr>
            <a:lvl2pPr>
              <a:buClr>
                <a:schemeClr val="accent2"/>
              </a:buClr>
              <a:buFont typeface="Wingdings" pitchFamily="2" charset="2"/>
              <a:buChar char="§"/>
              <a:defRPr>
                <a:solidFill>
                  <a:srgbClr val="FFFFFF"/>
                </a:solidFill>
              </a:defRPr>
            </a:lvl2pPr>
            <a:lvl3pPr>
              <a:buClr>
                <a:schemeClr val="accent2"/>
              </a:buClr>
              <a:buFont typeface="Arial" pitchFamily="34" charset="0"/>
              <a:buChar char="•"/>
              <a:defRPr>
                <a:solidFill>
                  <a:srgbClr val="FFFFFF"/>
                </a:solidFill>
              </a:defRPr>
            </a:lvl3pPr>
            <a:lvl4pPr>
              <a:buClr>
                <a:schemeClr val="accent2"/>
              </a:buClr>
              <a:buFont typeface="Arial" pitchFamily="34" charset="0"/>
              <a:buChar char="•"/>
              <a:defRPr>
                <a:solidFill>
                  <a:srgbClr val="FFFFFF"/>
                </a:solidFill>
              </a:defRPr>
            </a:lvl4pPr>
            <a:lvl5pPr>
              <a:buClr>
                <a:schemeClr val="accent2"/>
              </a:buClr>
              <a:buFont typeface="Arial" pitchFamily="34" charset="0"/>
              <a:buChar cha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fld id="{9A25E466-EAF9-48FA-9EA5-3BF34C4718AB}" type="datetime1">
              <a:rPr lang="en-US"/>
              <a:pPr/>
              <a:t>5/10/21</a:t>
            </a:fld>
            <a:endParaRPr lang="en-US" sz="1400">
              <a:solidFill>
                <a:schemeClr val="tx1"/>
              </a:solidFill>
            </a:endParaRPr>
          </a:p>
        </p:txBody>
      </p:sp>
      <p:sp>
        <p:nvSpPr>
          <p:cNvPr id="5" name="Tijdelijke aanduiding voor dianummer 4"/>
          <p:cNvSpPr>
            <a:spLocks noGrp="1"/>
          </p:cNvSpPr>
          <p:nvPr>
            <p:ph type="sldNum" sz="quarter" idx="11"/>
          </p:nvPr>
        </p:nvSpPr>
        <p:spPr/>
        <p:txBody>
          <a:bodyPr/>
          <a:lstStyle>
            <a:lvl1pPr>
              <a:defRPr/>
            </a:lvl1pPr>
          </a:lstStyle>
          <a:p>
            <a:fld id="{96BA07C5-0E50-4D22-8195-6B0D8A6D2532}" type="slidenum">
              <a:rPr lang="en-US"/>
              <a:pPr/>
              <a:t>‹#›</a:t>
            </a:fld>
            <a:endParaRPr lang="en-US"/>
          </a:p>
        </p:txBody>
      </p:sp>
      <p:sp>
        <p:nvSpPr>
          <p:cNvPr id="6" name="Tijdelijke aanduiding voor voettekst 5"/>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rgbClr val="FF0000"/>
                </a:solidFill>
              </a:defRPr>
            </a:lvl1pPr>
          </a:lstStyle>
          <a:p>
            <a:r>
              <a:rPr lang="nl-NL" dirty="0"/>
              <a:t>Klik om de stijl te bewerken</a:t>
            </a:r>
            <a:endParaRPr lang="en-US" dirty="0"/>
          </a:p>
        </p:txBody>
      </p:sp>
      <p:sp>
        <p:nvSpPr>
          <p:cNvPr id="3" name="Tijdelijke aanduiding voor tekst 2"/>
          <p:cNvSpPr>
            <a:spLocks noGrp="1"/>
          </p:cNvSpPr>
          <p:nvPr>
            <p:ph type="body" idx="1"/>
          </p:nvPr>
        </p:nvSpPr>
        <p:spPr>
          <a:xfrm>
            <a:off x="722313" y="4006790"/>
            <a:ext cx="7772400" cy="400110"/>
          </a:xfrm>
        </p:spPr>
        <p:txBody>
          <a:bodyPr anchor="b"/>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vl1pPr>
          </a:lstStyle>
          <a:p>
            <a:fld id="{08255C51-138B-48AE-BAAB-A4B85166EDA9}" type="datetime1">
              <a:rPr lang="en-US"/>
              <a:pPr/>
              <a:t>5/10/21</a:t>
            </a:fld>
            <a:endParaRPr lang="en-US" sz="1400">
              <a:solidFill>
                <a:schemeClr val="tx1"/>
              </a:solidFill>
            </a:endParaRPr>
          </a:p>
        </p:txBody>
      </p:sp>
      <p:sp>
        <p:nvSpPr>
          <p:cNvPr id="5" name="Tijdelijke aanduiding voor dianummer 4"/>
          <p:cNvSpPr>
            <a:spLocks noGrp="1"/>
          </p:cNvSpPr>
          <p:nvPr>
            <p:ph type="sldNum" sz="quarter" idx="11"/>
          </p:nvPr>
        </p:nvSpPr>
        <p:spPr/>
        <p:txBody>
          <a:bodyPr/>
          <a:lstStyle>
            <a:lvl1pPr>
              <a:defRPr/>
            </a:lvl1pPr>
          </a:lstStyle>
          <a:p>
            <a:fld id="{195659BE-E700-48FC-9B95-5B205A2A5F91}" type="slidenum">
              <a:rPr lang="en-US"/>
              <a:pPr/>
              <a:t>‹#›</a:t>
            </a:fld>
            <a:endParaRPr lang="en-US"/>
          </a:p>
        </p:txBody>
      </p:sp>
      <p:sp>
        <p:nvSpPr>
          <p:cNvPr id="6" name="Tijdelijke aanduiding voor voettekst 5"/>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nl-NL" dirty="0"/>
              <a:t>Klik om de stijl te bewerken</a:t>
            </a:r>
            <a:endParaRPr lang="en-US" dirty="0"/>
          </a:p>
        </p:txBody>
      </p:sp>
      <p:sp>
        <p:nvSpPr>
          <p:cNvPr id="3" name="Tijdelijke aanduiding voor inhoud 2"/>
          <p:cNvSpPr>
            <a:spLocks noGrp="1"/>
          </p:cNvSpPr>
          <p:nvPr>
            <p:ph sz="half" idx="1"/>
          </p:nvPr>
        </p:nvSpPr>
        <p:spPr>
          <a:xfrm>
            <a:off x="762000" y="1762125"/>
            <a:ext cx="3863975" cy="2862322"/>
          </a:xfrm>
        </p:spPr>
        <p:txBody>
          <a:bodyPr/>
          <a:lstStyle>
            <a:lvl1pPr>
              <a:buClr>
                <a:schemeClr val="accent2"/>
              </a:buClr>
              <a:defRPr sz="2800">
                <a:solidFill>
                  <a:srgbClr val="FFFFFF"/>
                </a:solidFill>
              </a:defRPr>
            </a:lvl1pPr>
            <a:lvl2pPr>
              <a:buClr>
                <a:schemeClr val="accent2"/>
              </a:buClr>
              <a:buFont typeface="Wingdings" pitchFamily="2" charset="2"/>
              <a:buChar char="§"/>
              <a:defRPr sz="2400">
                <a:solidFill>
                  <a:srgbClr val="FFFFFF"/>
                </a:solidFill>
              </a:defRPr>
            </a:lvl2pPr>
            <a:lvl3pPr>
              <a:buClr>
                <a:schemeClr val="accent2"/>
              </a:buClr>
              <a:buFont typeface="Arial" pitchFamily="34" charset="0"/>
              <a:buChar char="•"/>
              <a:defRPr sz="2000">
                <a:solidFill>
                  <a:srgbClr val="FFFFFF"/>
                </a:solidFill>
              </a:defRPr>
            </a:lvl3pPr>
            <a:lvl4pPr>
              <a:buClr>
                <a:schemeClr val="accent2"/>
              </a:buClr>
              <a:buFont typeface="Arial" pitchFamily="34" charset="0"/>
              <a:buChar char="•"/>
              <a:defRPr sz="1800">
                <a:solidFill>
                  <a:srgbClr val="FFFFFF"/>
                </a:solidFill>
              </a:defRPr>
            </a:lvl4pPr>
            <a:lvl5pPr>
              <a:buClr>
                <a:schemeClr val="accent2"/>
              </a:buClr>
              <a:buFont typeface="Arial" pitchFamily="34" charset="0"/>
              <a:buChar char="•"/>
              <a:defRPr sz="1800">
                <a:solidFill>
                  <a:srgbClr val="FFFFFF"/>
                </a:solidFill>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p:cNvSpPr>
            <a:spLocks noGrp="1"/>
          </p:cNvSpPr>
          <p:nvPr>
            <p:ph sz="half" idx="2"/>
          </p:nvPr>
        </p:nvSpPr>
        <p:spPr>
          <a:xfrm>
            <a:off x="4778375" y="1762125"/>
            <a:ext cx="3865563" cy="2862322"/>
          </a:xfrm>
        </p:spPr>
        <p:txBody>
          <a:bodyPr/>
          <a:lstStyle>
            <a:lvl1pPr>
              <a:buClr>
                <a:schemeClr val="accent2"/>
              </a:buClr>
              <a:defRPr sz="2800">
                <a:solidFill>
                  <a:srgbClr val="FFFFFF"/>
                </a:solidFill>
              </a:defRPr>
            </a:lvl1pPr>
            <a:lvl2pPr>
              <a:buClr>
                <a:schemeClr val="accent2"/>
              </a:buClr>
              <a:buFont typeface="Wingdings" pitchFamily="2" charset="2"/>
              <a:buChar char="§"/>
              <a:defRPr sz="2400">
                <a:solidFill>
                  <a:srgbClr val="FFFFFF"/>
                </a:solidFill>
              </a:defRPr>
            </a:lvl2pPr>
            <a:lvl3pPr>
              <a:buClr>
                <a:schemeClr val="accent2"/>
              </a:buClr>
              <a:buFont typeface="Arial" pitchFamily="34" charset="0"/>
              <a:buChar char="•"/>
              <a:defRPr sz="2000">
                <a:solidFill>
                  <a:srgbClr val="FFFFFF"/>
                </a:solidFill>
              </a:defRPr>
            </a:lvl3pPr>
            <a:lvl4pPr>
              <a:buClr>
                <a:schemeClr val="accent2"/>
              </a:buClr>
              <a:buFont typeface="Arial" pitchFamily="34" charset="0"/>
              <a:buChar char="•"/>
              <a:defRPr sz="1800">
                <a:solidFill>
                  <a:srgbClr val="FFFFFF"/>
                </a:solidFill>
              </a:defRPr>
            </a:lvl4pPr>
            <a:lvl5pPr>
              <a:buClr>
                <a:schemeClr val="accent2"/>
              </a:buClr>
              <a:buFont typeface="Arial" pitchFamily="34" charset="0"/>
              <a:buChar char="•"/>
              <a:defRPr sz="1800">
                <a:solidFill>
                  <a:srgbClr val="FFFFFF"/>
                </a:solidFill>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4"/>
          <p:cNvSpPr>
            <a:spLocks noGrp="1"/>
          </p:cNvSpPr>
          <p:nvPr>
            <p:ph type="dt" sz="half" idx="10"/>
          </p:nvPr>
        </p:nvSpPr>
        <p:spPr/>
        <p:txBody>
          <a:bodyPr/>
          <a:lstStyle>
            <a:lvl1pPr>
              <a:defRPr/>
            </a:lvl1pPr>
          </a:lstStyle>
          <a:p>
            <a:fld id="{EBCBCA26-E0EA-44B2-9E26-7791A1688F5C}" type="datetime1">
              <a:rPr lang="en-US"/>
              <a:pPr/>
              <a:t>5/10/21</a:t>
            </a:fld>
            <a:endParaRPr lang="en-US" sz="1400">
              <a:solidFill>
                <a:schemeClr val="tx1"/>
              </a:solidFill>
            </a:endParaRPr>
          </a:p>
        </p:txBody>
      </p:sp>
      <p:sp>
        <p:nvSpPr>
          <p:cNvPr id="6" name="Tijdelijke aanduiding voor dianummer 5"/>
          <p:cNvSpPr>
            <a:spLocks noGrp="1"/>
          </p:cNvSpPr>
          <p:nvPr>
            <p:ph type="sldNum" sz="quarter" idx="11"/>
          </p:nvPr>
        </p:nvSpPr>
        <p:spPr/>
        <p:txBody>
          <a:bodyPr/>
          <a:lstStyle>
            <a:lvl1pPr>
              <a:defRPr/>
            </a:lvl1pPr>
          </a:lstStyle>
          <a:p>
            <a:fld id="{64CFFFFA-7139-48F6-A678-3E0E9DEA7F39}" type="slidenum">
              <a:rPr lang="en-US"/>
              <a:pPr/>
              <a:t>‹#›</a:t>
            </a:fld>
            <a:endParaRPr lang="en-US"/>
          </a:p>
        </p:txBody>
      </p:sp>
      <p:sp>
        <p:nvSpPr>
          <p:cNvPr id="7" name="Tijdelijke aanduiding voor voettekst 6"/>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832863"/>
            <a:ext cx="8229600" cy="584775"/>
          </a:xfrm>
        </p:spPr>
        <p:txBody>
          <a:bodyPr/>
          <a:lstStyle>
            <a:lvl1pPr>
              <a:defRPr>
                <a:solidFill>
                  <a:schemeClr val="accent2"/>
                </a:solidFill>
              </a:defRPr>
            </a:lvl1pPr>
          </a:lstStyle>
          <a:p>
            <a:r>
              <a:rPr lang="nl-NL" dirty="0"/>
              <a:t>Klik om de stijl te bewerken</a:t>
            </a:r>
            <a:endParaRPr lang="en-US" dirty="0"/>
          </a:p>
        </p:txBody>
      </p:sp>
      <p:sp>
        <p:nvSpPr>
          <p:cNvPr id="3" name="Tijdelijke aanduiding voor tekst 2"/>
          <p:cNvSpPr>
            <a:spLocks noGrp="1"/>
          </p:cNvSpPr>
          <p:nvPr>
            <p:ph type="body" idx="1"/>
          </p:nvPr>
        </p:nvSpPr>
        <p:spPr>
          <a:xfrm>
            <a:off x="457200" y="1343878"/>
            <a:ext cx="4040188" cy="830997"/>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457200" y="2174875"/>
            <a:ext cx="4040188" cy="2123658"/>
          </a:xfrm>
        </p:spPr>
        <p:txBody>
          <a:bodyPr/>
          <a:lstStyle>
            <a:lvl1pPr>
              <a:buClr>
                <a:schemeClr val="accent2"/>
              </a:buClr>
              <a:defRPr sz="2400">
                <a:solidFill>
                  <a:srgbClr val="FFFFFF"/>
                </a:solidFill>
              </a:defRPr>
            </a:lvl1pPr>
            <a:lvl2pPr>
              <a:buClr>
                <a:schemeClr val="accent2"/>
              </a:buClr>
              <a:defRPr sz="2000">
                <a:solidFill>
                  <a:srgbClr val="FFFFFF"/>
                </a:solidFill>
              </a:defRPr>
            </a:lvl2pPr>
            <a:lvl3pPr>
              <a:buClr>
                <a:schemeClr val="accent2"/>
              </a:buClr>
              <a:defRPr sz="1800">
                <a:solidFill>
                  <a:srgbClr val="FFFFFF"/>
                </a:solidFill>
              </a:defRPr>
            </a:lvl3pPr>
            <a:lvl4pPr>
              <a:buClr>
                <a:schemeClr val="accent2"/>
              </a:buClr>
              <a:defRPr sz="1600">
                <a:solidFill>
                  <a:srgbClr val="FFFFFF"/>
                </a:solidFill>
              </a:defRPr>
            </a:lvl4pPr>
            <a:lvl5pPr>
              <a:buClr>
                <a:schemeClr val="accent2"/>
              </a:buClr>
              <a:defRPr sz="1600">
                <a:solidFill>
                  <a:srgbClr val="FFFFFF"/>
                </a:solidFill>
              </a:defRPr>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tekst 4"/>
          <p:cNvSpPr>
            <a:spLocks noGrp="1"/>
          </p:cNvSpPr>
          <p:nvPr>
            <p:ph type="body" sz="quarter" idx="3"/>
          </p:nvPr>
        </p:nvSpPr>
        <p:spPr>
          <a:xfrm>
            <a:off x="4645025" y="1343878"/>
            <a:ext cx="4041775" cy="830997"/>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645025" y="2174875"/>
            <a:ext cx="4041775" cy="2123658"/>
          </a:xfrm>
        </p:spPr>
        <p:txBody>
          <a:bodyPr/>
          <a:lstStyle>
            <a:lvl1pPr>
              <a:buClr>
                <a:schemeClr val="accent2"/>
              </a:buClr>
              <a:defRPr sz="2400">
                <a:solidFill>
                  <a:srgbClr val="FFFFFF"/>
                </a:solidFill>
              </a:defRPr>
            </a:lvl1pPr>
            <a:lvl2pPr>
              <a:buClr>
                <a:schemeClr val="accent2"/>
              </a:buClr>
              <a:defRPr sz="2000">
                <a:solidFill>
                  <a:srgbClr val="FFFFFF"/>
                </a:solidFill>
              </a:defRPr>
            </a:lvl2pPr>
            <a:lvl3pPr>
              <a:buClr>
                <a:schemeClr val="accent2"/>
              </a:buClr>
              <a:defRPr sz="1800">
                <a:solidFill>
                  <a:srgbClr val="FFFFFF"/>
                </a:solidFill>
              </a:defRPr>
            </a:lvl3pPr>
            <a:lvl4pPr>
              <a:buClr>
                <a:schemeClr val="accent2"/>
              </a:buClr>
              <a:defRPr sz="1600">
                <a:solidFill>
                  <a:srgbClr val="FFFFFF"/>
                </a:solidFill>
              </a:defRPr>
            </a:lvl4pPr>
            <a:lvl5pPr>
              <a:buClr>
                <a:schemeClr val="accent2"/>
              </a:buClr>
              <a:defRPr sz="1600">
                <a:solidFill>
                  <a:srgbClr val="FFFFFF"/>
                </a:solidFill>
              </a:defRPr>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datum 6"/>
          <p:cNvSpPr>
            <a:spLocks noGrp="1"/>
          </p:cNvSpPr>
          <p:nvPr>
            <p:ph type="dt" sz="half" idx="10"/>
          </p:nvPr>
        </p:nvSpPr>
        <p:spPr/>
        <p:txBody>
          <a:bodyPr/>
          <a:lstStyle>
            <a:lvl1pPr>
              <a:defRPr/>
            </a:lvl1pPr>
          </a:lstStyle>
          <a:p>
            <a:fld id="{AA12594B-DAFA-4F27-B7A3-7065C7F2D13A}" type="datetime1">
              <a:rPr lang="en-US"/>
              <a:pPr/>
              <a:t>5/10/21</a:t>
            </a:fld>
            <a:endParaRPr lang="en-US" sz="1400">
              <a:solidFill>
                <a:schemeClr val="tx1"/>
              </a:solidFill>
            </a:endParaRPr>
          </a:p>
        </p:txBody>
      </p:sp>
      <p:sp>
        <p:nvSpPr>
          <p:cNvPr id="8" name="Tijdelijke aanduiding voor dianummer 7"/>
          <p:cNvSpPr>
            <a:spLocks noGrp="1"/>
          </p:cNvSpPr>
          <p:nvPr>
            <p:ph type="sldNum" sz="quarter" idx="11"/>
          </p:nvPr>
        </p:nvSpPr>
        <p:spPr/>
        <p:txBody>
          <a:bodyPr/>
          <a:lstStyle>
            <a:lvl1pPr>
              <a:defRPr/>
            </a:lvl1pPr>
          </a:lstStyle>
          <a:p>
            <a:fld id="{ED55F819-8F33-4DB7-BF0C-1F5B2AF5C8AD}" type="slidenum">
              <a:rPr lang="en-US"/>
              <a:pPr/>
              <a:t>‹#›</a:t>
            </a:fld>
            <a:endParaRPr lang="en-US"/>
          </a:p>
        </p:txBody>
      </p:sp>
      <p:sp>
        <p:nvSpPr>
          <p:cNvPr id="9" name="Tijdelijke aanduiding voor voettekst 8"/>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fld id="{E5BE4C9B-1A94-441B-8560-94EE7B147514}" type="datetime1">
              <a:rPr lang="en-US"/>
              <a:pPr/>
              <a:t>5/10/21</a:t>
            </a:fld>
            <a:endParaRPr lang="en-US" sz="1400">
              <a:solidFill>
                <a:schemeClr val="tx1"/>
              </a:solidFill>
            </a:endParaRPr>
          </a:p>
        </p:txBody>
      </p:sp>
      <p:sp>
        <p:nvSpPr>
          <p:cNvPr id="4" name="Tijdelijke aanduiding voor dianummer 3"/>
          <p:cNvSpPr>
            <a:spLocks noGrp="1"/>
          </p:cNvSpPr>
          <p:nvPr>
            <p:ph type="sldNum" sz="quarter" idx="11"/>
          </p:nvPr>
        </p:nvSpPr>
        <p:spPr/>
        <p:txBody>
          <a:bodyPr/>
          <a:lstStyle>
            <a:lvl1pPr>
              <a:defRPr/>
            </a:lvl1pPr>
          </a:lstStyle>
          <a:p>
            <a:fld id="{5CB9E214-425C-46C9-8FDB-F33046B037D5}" type="slidenum">
              <a:rPr lang="en-US"/>
              <a:pPr/>
              <a:t>‹#›</a:t>
            </a:fld>
            <a:endParaRPr lang="en-US"/>
          </a:p>
        </p:txBody>
      </p:sp>
      <p:sp>
        <p:nvSpPr>
          <p:cNvPr id="5" name="Tijdelijke aanduiding voor voettekst 4"/>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B1A3A99F-DFD2-4D6D-9995-AE3ACB044C8B}" type="datetime1">
              <a:rPr lang="en-US"/>
              <a:pPr/>
              <a:t>5/10/21</a:t>
            </a:fld>
            <a:endParaRPr lang="en-US" sz="1400">
              <a:solidFill>
                <a:schemeClr val="tx1"/>
              </a:solidFill>
            </a:endParaRPr>
          </a:p>
        </p:txBody>
      </p:sp>
      <p:sp>
        <p:nvSpPr>
          <p:cNvPr id="3" name="Tijdelijke aanduiding voor dianummer 2"/>
          <p:cNvSpPr>
            <a:spLocks noGrp="1"/>
          </p:cNvSpPr>
          <p:nvPr>
            <p:ph type="sldNum" sz="quarter" idx="11"/>
          </p:nvPr>
        </p:nvSpPr>
        <p:spPr/>
        <p:txBody>
          <a:bodyPr/>
          <a:lstStyle>
            <a:lvl1pPr>
              <a:defRPr/>
            </a:lvl1pPr>
          </a:lstStyle>
          <a:p>
            <a:fld id="{38BF16DD-DD67-4684-8345-F8EDA8939856}" type="slidenum">
              <a:rPr lang="en-US"/>
              <a:pPr/>
              <a:t>‹#›</a:t>
            </a:fld>
            <a:endParaRPr lang="en-US"/>
          </a:p>
        </p:txBody>
      </p:sp>
      <p:sp>
        <p:nvSpPr>
          <p:cNvPr id="4" name="Tijdelijke aanduiding voor voettekst 3"/>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DBAA53A5-06B2-4A1E-BFD1-27FA43638095}" type="datetime1">
              <a:rPr lang="en-US"/>
              <a:pPr/>
              <a:t>5/10/21</a:t>
            </a:fld>
            <a:endParaRPr lang="en-US" sz="1400">
              <a:solidFill>
                <a:schemeClr val="tx1"/>
              </a:solidFill>
            </a:endParaRPr>
          </a:p>
        </p:txBody>
      </p:sp>
      <p:sp>
        <p:nvSpPr>
          <p:cNvPr id="6" name="Tijdelijke aanduiding voor dianummer 5"/>
          <p:cNvSpPr>
            <a:spLocks noGrp="1"/>
          </p:cNvSpPr>
          <p:nvPr>
            <p:ph type="sldNum" sz="quarter" idx="11"/>
          </p:nvPr>
        </p:nvSpPr>
        <p:spPr/>
        <p:txBody>
          <a:bodyPr/>
          <a:lstStyle>
            <a:lvl1pPr>
              <a:defRPr/>
            </a:lvl1pPr>
          </a:lstStyle>
          <a:p>
            <a:fld id="{B5AAD538-8E4B-406F-AD40-4541A672160C}" type="slidenum">
              <a:rPr lang="en-US"/>
              <a:pPr/>
              <a:t>‹#›</a:t>
            </a:fld>
            <a:endParaRPr lang="en-US"/>
          </a:p>
        </p:txBody>
      </p:sp>
      <p:sp>
        <p:nvSpPr>
          <p:cNvPr id="7" name="Tijdelijke aanduiding voor voettekst 6"/>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B0121A76-19F3-46BC-9F94-334E34A65114}" type="datetime1">
              <a:rPr lang="en-US"/>
              <a:pPr/>
              <a:t>5/10/21</a:t>
            </a:fld>
            <a:endParaRPr lang="en-US" sz="1400">
              <a:solidFill>
                <a:schemeClr val="tx1"/>
              </a:solidFill>
            </a:endParaRPr>
          </a:p>
        </p:txBody>
      </p:sp>
      <p:sp>
        <p:nvSpPr>
          <p:cNvPr id="6" name="Tijdelijke aanduiding voor dianummer 5"/>
          <p:cNvSpPr>
            <a:spLocks noGrp="1"/>
          </p:cNvSpPr>
          <p:nvPr>
            <p:ph type="sldNum" sz="quarter" idx="11"/>
          </p:nvPr>
        </p:nvSpPr>
        <p:spPr/>
        <p:txBody>
          <a:bodyPr/>
          <a:lstStyle>
            <a:lvl1pPr>
              <a:defRPr/>
            </a:lvl1pPr>
          </a:lstStyle>
          <a:p>
            <a:fld id="{AF5868AB-0EE7-4FC8-A7A6-87E0F0D3A258}" type="slidenum">
              <a:rPr lang="en-US"/>
              <a:pPr/>
              <a:t>‹#›</a:t>
            </a:fld>
            <a:endParaRPr lang="en-US"/>
          </a:p>
        </p:txBody>
      </p:sp>
      <p:sp>
        <p:nvSpPr>
          <p:cNvPr id="7" name="Tijdelijke aanduiding voor voettekst 6"/>
          <p:cNvSpPr>
            <a:spLocks noGrp="1"/>
          </p:cNvSpPr>
          <p:nvPr>
            <p:ph type="ftr" sz="quarter" idx="12"/>
          </p:nvPr>
        </p:nvSpPr>
        <p:spPr/>
        <p:txBody>
          <a:bodyPr/>
          <a:lstStyle>
            <a:lvl1pPr>
              <a:defRPr/>
            </a:lvl1pPr>
          </a:lstStyle>
          <a:p>
            <a:r>
              <a:rPr lang="en-US"/>
              <a:t>HU powerpoint template</a:t>
            </a:r>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4618" name="Rectangle 42"/>
          <p:cNvSpPr>
            <a:spLocks noGrp="1" noChangeArrowheads="1"/>
          </p:cNvSpPr>
          <p:nvPr>
            <p:ph type="title"/>
          </p:nvPr>
        </p:nvSpPr>
        <p:spPr bwMode="auto">
          <a:xfrm>
            <a:off x="838200" y="111820"/>
            <a:ext cx="6172200" cy="107721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dirty="0" err="1"/>
              <a:t>Klik</a:t>
            </a:r>
            <a:r>
              <a:rPr lang="en-US" dirty="0"/>
              <a:t> om het </a:t>
            </a:r>
            <a:r>
              <a:rPr lang="en-US" dirty="0" err="1"/>
              <a:t>opmaakprofiel</a:t>
            </a:r>
            <a:r>
              <a:rPr lang="en-US" dirty="0"/>
              <a:t> </a:t>
            </a:r>
            <a:r>
              <a:rPr lang="en-US" dirty="0" err="1"/>
              <a:t>te</a:t>
            </a:r>
            <a:r>
              <a:rPr lang="en-US" dirty="0"/>
              <a:t> </a:t>
            </a:r>
            <a:r>
              <a:rPr lang="en-US" dirty="0" err="1"/>
              <a:t>bewerken</a:t>
            </a:r>
            <a:endParaRPr lang="en-US" dirty="0"/>
          </a:p>
        </p:txBody>
      </p:sp>
      <p:sp>
        <p:nvSpPr>
          <p:cNvPr id="24623" name="Rectangle 47"/>
          <p:cNvSpPr>
            <a:spLocks noGrp="1" noChangeAspect="1" noChangeArrowheads="1"/>
          </p:cNvSpPr>
          <p:nvPr>
            <p:ph type="body" idx="1"/>
          </p:nvPr>
        </p:nvSpPr>
        <p:spPr bwMode="auto">
          <a:xfrm>
            <a:off x="762000" y="1762125"/>
            <a:ext cx="7881938" cy="26530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err="1"/>
              <a:t>Klik</a:t>
            </a:r>
            <a:r>
              <a:rPr lang="en-US" dirty="0"/>
              <a:t> om de </a:t>
            </a:r>
            <a:r>
              <a:rPr lang="en-US" dirty="0" err="1"/>
              <a:t>opmaakprofielen</a:t>
            </a:r>
            <a:r>
              <a:rPr lang="en-US" dirty="0"/>
              <a:t> van de </a:t>
            </a:r>
            <a:r>
              <a:rPr lang="en-US" dirty="0" err="1"/>
              <a:t>modeltekst</a:t>
            </a:r>
            <a:r>
              <a:rPr lang="en-US" dirty="0"/>
              <a:t>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24624" name="Rectangle 48"/>
          <p:cNvSpPr>
            <a:spLocks noGrp="1" noChangeArrowheads="1"/>
          </p:cNvSpPr>
          <p:nvPr>
            <p:ph type="dt" sz="half" idx="2"/>
          </p:nvPr>
        </p:nvSpPr>
        <p:spPr bwMode="auto">
          <a:xfrm>
            <a:off x="762000" y="6248400"/>
            <a:ext cx="137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000">
                <a:solidFill>
                  <a:schemeClr val="accent1"/>
                </a:solidFill>
              </a:defRPr>
            </a:lvl1pPr>
          </a:lstStyle>
          <a:p>
            <a:fld id="{A0BB06B5-F485-4F5B-AD44-08BE0CD5C604}" type="datetime1">
              <a:rPr lang="en-US"/>
              <a:pPr/>
              <a:t>5/10/21</a:t>
            </a:fld>
            <a:endParaRPr lang="en-US"/>
          </a:p>
        </p:txBody>
      </p:sp>
      <p:sp>
        <p:nvSpPr>
          <p:cNvPr id="24625" name="Rectangle 4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000">
                <a:solidFill>
                  <a:schemeClr val="accent1"/>
                </a:solidFill>
              </a:defRPr>
            </a:lvl1pPr>
          </a:lstStyle>
          <a:p>
            <a:fld id="{0D901B31-A335-41DB-9891-93125A1F7C1A}" type="slidenum">
              <a:rPr lang="en-US"/>
              <a:pPr/>
              <a:t>‹#›</a:t>
            </a:fld>
            <a:endParaRPr lang="en-US"/>
          </a:p>
        </p:txBody>
      </p:sp>
      <p:sp>
        <p:nvSpPr>
          <p:cNvPr id="24626" name="Rectangle 5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ctr">
              <a:defRPr sz="1000">
                <a:solidFill>
                  <a:schemeClr val="accent1"/>
                </a:solidFill>
              </a:defRPr>
            </a:lvl1pPr>
          </a:lstStyle>
          <a:p>
            <a:r>
              <a:rPr lang="en-US"/>
              <a:t>HU powerpoint template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6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3" grpId="0" build="p">
        <p:tmplLst>
          <p:tmpl lvl="1">
            <p:tnLst>
              <p:par>
                <p:cTn presetID="1" presetClass="entr" presetSubtype="0" fill="hold" nodeType="clickEffect">
                  <p:stCondLst>
                    <p:cond delay="0"/>
                  </p:stCondLst>
                  <p:childTnLst>
                    <p:set>
                      <p:cBhvr>
                        <p:cTn dur="1" fill="hold">
                          <p:stCondLst>
                            <p:cond delay="0"/>
                          </p:stCondLst>
                        </p:cTn>
                        <p:tgtEl>
                          <p:spTgt spid="2462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462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462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462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4623"/>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3200" b="1">
          <a:solidFill>
            <a:srgbClr val="FF0000"/>
          </a:solidFill>
          <a:latin typeface="+mj-lt"/>
          <a:ea typeface="+mj-ea"/>
          <a:cs typeface="+mj-cs"/>
        </a:defRPr>
      </a:lvl1pPr>
      <a:lvl2pPr algn="l" rtl="0" fontAlgn="base">
        <a:spcBef>
          <a:spcPct val="0"/>
        </a:spcBef>
        <a:spcAft>
          <a:spcPct val="0"/>
        </a:spcAft>
        <a:defRPr sz="3200" b="1">
          <a:solidFill>
            <a:srgbClr val="000000"/>
          </a:solidFill>
          <a:latin typeface="Arial" charset="0"/>
        </a:defRPr>
      </a:lvl2pPr>
      <a:lvl3pPr algn="l" rtl="0" fontAlgn="base">
        <a:spcBef>
          <a:spcPct val="0"/>
        </a:spcBef>
        <a:spcAft>
          <a:spcPct val="0"/>
        </a:spcAft>
        <a:defRPr sz="3200" b="1">
          <a:solidFill>
            <a:srgbClr val="000000"/>
          </a:solidFill>
          <a:latin typeface="Arial" charset="0"/>
        </a:defRPr>
      </a:lvl3pPr>
      <a:lvl4pPr algn="l" rtl="0" fontAlgn="base">
        <a:spcBef>
          <a:spcPct val="0"/>
        </a:spcBef>
        <a:spcAft>
          <a:spcPct val="0"/>
        </a:spcAft>
        <a:defRPr sz="3200" b="1">
          <a:solidFill>
            <a:srgbClr val="000000"/>
          </a:solidFill>
          <a:latin typeface="Arial" charset="0"/>
        </a:defRPr>
      </a:lvl4pPr>
      <a:lvl5pPr algn="l" rtl="0" fontAlgn="base">
        <a:spcBef>
          <a:spcPct val="0"/>
        </a:spcBef>
        <a:spcAft>
          <a:spcPct val="0"/>
        </a:spcAft>
        <a:defRPr sz="3200" b="1">
          <a:solidFill>
            <a:srgbClr val="000000"/>
          </a:solidFill>
          <a:latin typeface="Arial" charset="0"/>
        </a:defRPr>
      </a:lvl5pPr>
      <a:lvl6pPr marL="457200" algn="l" rtl="0" fontAlgn="base">
        <a:spcBef>
          <a:spcPct val="0"/>
        </a:spcBef>
        <a:spcAft>
          <a:spcPct val="0"/>
        </a:spcAft>
        <a:defRPr sz="3200" b="1">
          <a:solidFill>
            <a:srgbClr val="000000"/>
          </a:solidFill>
          <a:latin typeface="Arial" charset="0"/>
        </a:defRPr>
      </a:lvl6pPr>
      <a:lvl7pPr marL="914400" algn="l" rtl="0" fontAlgn="base">
        <a:spcBef>
          <a:spcPct val="0"/>
        </a:spcBef>
        <a:spcAft>
          <a:spcPct val="0"/>
        </a:spcAft>
        <a:defRPr sz="3200" b="1">
          <a:solidFill>
            <a:srgbClr val="000000"/>
          </a:solidFill>
          <a:latin typeface="Arial" charset="0"/>
        </a:defRPr>
      </a:lvl7pPr>
      <a:lvl8pPr marL="1371600" algn="l" rtl="0" fontAlgn="base">
        <a:spcBef>
          <a:spcPct val="0"/>
        </a:spcBef>
        <a:spcAft>
          <a:spcPct val="0"/>
        </a:spcAft>
        <a:defRPr sz="3200" b="1">
          <a:solidFill>
            <a:srgbClr val="000000"/>
          </a:solidFill>
          <a:latin typeface="Arial" charset="0"/>
        </a:defRPr>
      </a:lvl8pPr>
      <a:lvl9pPr marL="1828800" algn="l" rtl="0" fontAlgn="base">
        <a:spcBef>
          <a:spcPct val="0"/>
        </a:spcBef>
        <a:spcAft>
          <a:spcPct val="0"/>
        </a:spcAft>
        <a:defRPr sz="3200" b="1">
          <a:solidFill>
            <a:srgbClr val="000000"/>
          </a:solidFill>
          <a:latin typeface="Arial" charset="0"/>
        </a:defRPr>
      </a:lvl9pPr>
    </p:titleStyle>
    <p:bodyStyle>
      <a:lvl1pPr marL="342900" indent="-342900" algn="l" rtl="0" fontAlgn="base">
        <a:spcBef>
          <a:spcPct val="20000"/>
        </a:spcBef>
        <a:spcAft>
          <a:spcPct val="0"/>
        </a:spcAft>
        <a:buClr>
          <a:schemeClr val="accent6"/>
        </a:buClr>
        <a:buSzPct val="60000"/>
        <a:buFont typeface="Zapf Dingbats" charset="2"/>
        <a:buChar char="n"/>
        <a:defRPr sz="2800">
          <a:solidFill>
            <a:srgbClr val="FFFFFF"/>
          </a:solidFill>
          <a:latin typeface="+mn-lt"/>
          <a:ea typeface="+mn-ea"/>
          <a:cs typeface="+mn-cs"/>
        </a:defRPr>
      </a:lvl1pPr>
      <a:lvl2pPr marL="819150" indent="-285750" algn="l" rtl="0" fontAlgn="base">
        <a:spcBef>
          <a:spcPct val="20000"/>
        </a:spcBef>
        <a:spcAft>
          <a:spcPct val="0"/>
        </a:spcAft>
        <a:buClr>
          <a:schemeClr val="accent6"/>
        </a:buClr>
        <a:buSzPct val="60000"/>
        <a:buFont typeface="Zapf Dingbats" charset="2"/>
        <a:buChar char="n"/>
        <a:defRPr sz="2600">
          <a:solidFill>
            <a:srgbClr val="FFFFFF"/>
          </a:solidFill>
          <a:latin typeface="+mn-lt"/>
        </a:defRPr>
      </a:lvl2pPr>
      <a:lvl3pPr marL="1143000" indent="-228600" algn="l" rtl="0" fontAlgn="base">
        <a:spcBef>
          <a:spcPct val="20000"/>
        </a:spcBef>
        <a:spcAft>
          <a:spcPct val="0"/>
        </a:spcAft>
        <a:buClr>
          <a:schemeClr val="accent6"/>
        </a:buClr>
        <a:buSzPct val="60000"/>
        <a:buFont typeface="Zapf Dingbats" charset="2"/>
        <a:buChar char="n"/>
        <a:defRPr sz="2400">
          <a:solidFill>
            <a:srgbClr val="FFFFFF"/>
          </a:solidFill>
          <a:latin typeface="+mn-lt"/>
        </a:defRPr>
      </a:lvl3pPr>
      <a:lvl4pPr marL="1562100" indent="-228600" algn="l" rtl="0" fontAlgn="base">
        <a:spcBef>
          <a:spcPct val="20000"/>
        </a:spcBef>
        <a:spcAft>
          <a:spcPct val="0"/>
        </a:spcAft>
        <a:buClr>
          <a:schemeClr val="accent6"/>
        </a:buClr>
        <a:buSzPct val="60000"/>
        <a:buFont typeface="Zapf Dingbats" charset="2"/>
        <a:buChar char="n"/>
        <a:defRPr sz="2200">
          <a:solidFill>
            <a:srgbClr val="FFFFFF"/>
          </a:solidFill>
          <a:latin typeface="+mn-lt"/>
        </a:defRPr>
      </a:lvl4pPr>
      <a:lvl5pPr marL="1981200" indent="-228600" algn="l" rtl="0" fontAlgn="base">
        <a:spcBef>
          <a:spcPct val="20000"/>
        </a:spcBef>
        <a:spcAft>
          <a:spcPct val="0"/>
        </a:spcAft>
        <a:buClr>
          <a:schemeClr val="accent6"/>
        </a:buClr>
        <a:buSzPct val="60000"/>
        <a:buFont typeface="Zapf Dingbats" charset="2"/>
        <a:buChar char="n"/>
        <a:defRPr sz="2000">
          <a:solidFill>
            <a:srgbClr val="FFFFFF"/>
          </a:solidFill>
          <a:latin typeface="+mn-lt"/>
        </a:defRPr>
      </a:lvl5pPr>
      <a:lvl6pPr marL="2438400" indent="-228600" algn="l" rtl="0" fontAlgn="base">
        <a:spcBef>
          <a:spcPct val="20000"/>
        </a:spcBef>
        <a:spcAft>
          <a:spcPct val="0"/>
        </a:spcAft>
        <a:buClr>
          <a:schemeClr val="accent1"/>
        </a:buClr>
        <a:buSzPct val="60000"/>
        <a:buFont typeface="Zapf Dingbats" charset="2"/>
        <a:buChar char="n"/>
        <a:defRPr sz="2000">
          <a:solidFill>
            <a:srgbClr val="000000"/>
          </a:solidFill>
          <a:latin typeface="+mn-lt"/>
        </a:defRPr>
      </a:lvl6pPr>
      <a:lvl7pPr marL="2895600" indent="-228600" algn="l" rtl="0" fontAlgn="base">
        <a:spcBef>
          <a:spcPct val="20000"/>
        </a:spcBef>
        <a:spcAft>
          <a:spcPct val="0"/>
        </a:spcAft>
        <a:buClr>
          <a:schemeClr val="accent1"/>
        </a:buClr>
        <a:buSzPct val="60000"/>
        <a:buFont typeface="Zapf Dingbats" charset="2"/>
        <a:buChar char="n"/>
        <a:defRPr sz="2000">
          <a:solidFill>
            <a:srgbClr val="000000"/>
          </a:solidFill>
          <a:latin typeface="+mn-lt"/>
        </a:defRPr>
      </a:lvl7pPr>
      <a:lvl8pPr marL="3352800" indent="-228600" algn="l" rtl="0" fontAlgn="base">
        <a:spcBef>
          <a:spcPct val="20000"/>
        </a:spcBef>
        <a:spcAft>
          <a:spcPct val="0"/>
        </a:spcAft>
        <a:buClr>
          <a:schemeClr val="accent1"/>
        </a:buClr>
        <a:buSzPct val="60000"/>
        <a:buFont typeface="Zapf Dingbats" charset="2"/>
        <a:buChar char="n"/>
        <a:defRPr sz="2000">
          <a:solidFill>
            <a:srgbClr val="000000"/>
          </a:solidFill>
          <a:latin typeface="+mn-lt"/>
        </a:defRPr>
      </a:lvl8pPr>
      <a:lvl9pPr marL="3810000" indent="-228600" algn="l" rtl="0" fontAlgn="base">
        <a:spcBef>
          <a:spcPct val="20000"/>
        </a:spcBef>
        <a:spcAft>
          <a:spcPct val="0"/>
        </a:spcAft>
        <a:buClr>
          <a:schemeClr val="accent1"/>
        </a:buClr>
        <a:buSzPct val="60000"/>
        <a:buFont typeface="Zapf Dingbats" charset="2"/>
        <a:buChar char="n"/>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jic.org/articles/10.5334/ijic.562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doi.org/10.5334/ijic.5594" TargetMode="External"/><Relationship Id="rId5" Type="http://schemas.openxmlformats.org/officeDocument/2006/relationships/hyperlink" Target="https://www.ijic.org/articles/10.5334/ijic.5594/" TargetMode="External"/><Relationship Id="rId4" Type="http://schemas.openxmlformats.org/officeDocument/2006/relationships/hyperlink" Target="https://doi.org/10.5334/ijic.562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64A64A-324A-0347-9067-1916E2DEC92D}"/>
              </a:ext>
            </a:extLst>
          </p:cNvPr>
          <p:cNvSpPr>
            <a:spLocks noGrp="1"/>
          </p:cNvSpPr>
          <p:nvPr>
            <p:ph type="ctrTitle"/>
          </p:nvPr>
        </p:nvSpPr>
        <p:spPr>
          <a:xfrm>
            <a:off x="-1620688" y="-387424"/>
            <a:ext cx="3780233" cy="2674805"/>
          </a:xfrm>
        </p:spPr>
        <p:txBody>
          <a:bodyPr>
            <a:normAutofit fontScale="90000"/>
          </a:bodyPr>
          <a:lstStyle/>
          <a:p>
            <a:r>
              <a:rPr lang="en-GB" sz="2400" b="0" dirty="0">
                <a:solidFill>
                  <a:srgbClr val="FFFFFF"/>
                </a:solidFill>
              </a:rPr>
              <a:t>Workshop - Removing the roadblocks on the way to Integrated Care: a perspective workshop on reflexivity. </a:t>
            </a:r>
            <a:br>
              <a:rPr lang="en-GB" sz="2400" b="0" dirty="0">
                <a:solidFill>
                  <a:srgbClr val="FFFFFF"/>
                </a:solidFill>
              </a:rPr>
            </a:br>
            <a:br>
              <a:rPr lang="en-GB" sz="2400" b="0" dirty="0">
                <a:solidFill>
                  <a:srgbClr val="FFFFFF"/>
                </a:solidFill>
              </a:rPr>
            </a:br>
            <a:r>
              <a:rPr lang="en-GB" sz="2000" b="0" dirty="0">
                <a:solidFill>
                  <a:srgbClr val="FFFFFF"/>
                </a:solidFill>
              </a:rPr>
              <a:t>A Personalised Integrated Care Approach</a:t>
            </a:r>
            <a:endParaRPr lang="nl-NL" sz="2000" dirty="0">
              <a:solidFill>
                <a:srgbClr val="FFFFFF"/>
              </a:solidFill>
            </a:endParaRPr>
          </a:p>
        </p:txBody>
      </p:sp>
      <p:sp>
        <p:nvSpPr>
          <p:cNvPr id="3" name="Subtitle 2">
            <a:extLst>
              <a:ext uri="{FF2B5EF4-FFF2-40B4-BE49-F238E27FC236}">
                <a16:creationId xmlns:a16="http://schemas.microsoft.com/office/drawing/2014/main" id="{629C5C66-EA92-8944-8A06-BB25ABC7BD4D}"/>
              </a:ext>
            </a:extLst>
          </p:cNvPr>
          <p:cNvSpPr>
            <a:spLocks noGrp="1"/>
          </p:cNvSpPr>
          <p:nvPr>
            <p:ph type="subTitle" idx="1"/>
          </p:nvPr>
        </p:nvSpPr>
        <p:spPr>
          <a:xfrm>
            <a:off x="413147" y="3519621"/>
            <a:ext cx="3778786" cy="273844"/>
          </a:xfrm>
        </p:spPr>
        <p:txBody>
          <a:bodyPr>
            <a:normAutofit fontScale="85000" lnSpcReduction="10000"/>
          </a:bodyPr>
          <a:lstStyle/>
          <a:p>
            <a:r>
              <a:rPr lang="en-US" dirty="0">
                <a:solidFill>
                  <a:srgbClr val="FFFFFF"/>
                </a:solidFill>
              </a:rPr>
              <a:t>10 </a:t>
            </a:r>
            <a:r>
              <a:rPr lang="en-US" dirty="0" err="1">
                <a:solidFill>
                  <a:srgbClr val="FFFFFF"/>
                </a:solidFill>
              </a:rPr>
              <a:t>mei</a:t>
            </a:r>
            <a:r>
              <a:rPr lang="en-US" dirty="0">
                <a:solidFill>
                  <a:srgbClr val="FFFFFF"/>
                </a:solidFill>
              </a:rPr>
              <a:t> 2021</a:t>
            </a: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a:xfrm>
            <a:off x="411709" y="4054920"/>
            <a:ext cx="3780224" cy="733606"/>
          </a:xfrm>
        </p:spPr>
        <p:txBody>
          <a:bodyPr>
            <a:normAutofit fontScale="92500" lnSpcReduction="20000"/>
          </a:bodyPr>
          <a:lstStyle/>
          <a:p>
            <a:r>
              <a:rPr lang="nl-NL" dirty="0">
                <a:solidFill>
                  <a:srgbClr val="FFFFFF"/>
                </a:solidFill>
              </a:rPr>
              <a:t>Everard van Kemenade</a:t>
            </a:r>
          </a:p>
          <a:p>
            <a:r>
              <a:rPr lang="nl-NL" dirty="0">
                <a:solidFill>
                  <a:srgbClr val="FFFFFF"/>
                </a:solidFill>
              </a:rPr>
              <a:t>Marlou de Kuiper</a:t>
            </a:r>
          </a:p>
          <a:p>
            <a:r>
              <a:rPr lang="nl-NL" dirty="0">
                <a:solidFill>
                  <a:srgbClr val="FFFFFF"/>
                </a:solidFill>
              </a:rPr>
              <a:t>Mirella Minkman</a:t>
            </a:r>
          </a:p>
        </p:txBody>
      </p:sp>
      <p:pic>
        <p:nvPicPr>
          <p:cNvPr id="12" name="Picture Placeholder 11" descr="A picture containing text, indoor&#10;&#10;Description automatically generated">
            <a:extLst>
              <a:ext uri="{FF2B5EF4-FFF2-40B4-BE49-F238E27FC236}">
                <a16:creationId xmlns:a16="http://schemas.microsoft.com/office/drawing/2014/main" id="{066DE481-E01D-3740-B2F3-503A14A5F12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241" b="15241"/>
          <a:stretch>
            <a:fillRect/>
          </a:stretch>
        </p:blipFill>
        <p:spPr>
          <a:xfrm>
            <a:off x="4572000" y="0"/>
            <a:ext cx="4572000" cy="6858000"/>
          </a:xfrm>
        </p:spPr>
      </p:pic>
    </p:spTree>
    <p:extLst>
      <p:ext uri="{BB962C8B-B14F-4D97-AF65-F5344CB8AC3E}">
        <p14:creationId xmlns:p14="http://schemas.microsoft.com/office/powerpoint/2010/main" val="149002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4FCF-F8A7-3A40-9F43-3DC7DF5CF908}"/>
              </a:ext>
            </a:extLst>
          </p:cNvPr>
          <p:cNvSpPr>
            <a:spLocks noGrp="1"/>
          </p:cNvSpPr>
          <p:nvPr>
            <p:ph type="title"/>
          </p:nvPr>
        </p:nvSpPr>
        <p:spPr>
          <a:xfrm>
            <a:off x="838200" y="604263"/>
            <a:ext cx="6172200" cy="584775"/>
          </a:xfrm>
        </p:spPr>
        <p:txBody>
          <a:bodyPr/>
          <a:lstStyle/>
          <a:p>
            <a:r>
              <a:rPr lang="en-NL" dirty="0"/>
              <a:t>Reflexivity workshop (2021)</a:t>
            </a:r>
          </a:p>
        </p:txBody>
      </p:sp>
      <p:graphicFrame>
        <p:nvGraphicFramePr>
          <p:cNvPr id="4" name="Content Placeholder 3">
            <a:extLst>
              <a:ext uri="{FF2B5EF4-FFF2-40B4-BE49-F238E27FC236}">
                <a16:creationId xmlns:a16="http://schemas.microsoft.com/office/drawing/2014/main" id="{FC26D02D-B824-864A-ACCB-6B373C598E66}"/>
              </a:ext>
            </a:extLst>
          </p:cNvPr>
          <p:cNvGraphicFramePr>
            <a:graphicFrameLocks noGrp="1"/>
          </p:cNvGraphicFramePr>
          <p:nvPr>
            <p:ph idx="1"/>
            <p:extLst>
              <p:ext uri="{D42A27DB-BD31-4B8C-83A1-F6EECF244321}">
                <p14:modId xmlns:p14="http://schemas.microsoft.com/office/powerpoint/2010/main" val="1079722126"/>
              </p:ext>
            </p:extLst>
          </p:nvPr>
        </p:nvGraphicFramePr>
        <p:xfrm>
          <a:off x="1403648" y="1762124"/>
          <a:ext cx="6552727" cy="4069080"/>
        </p:xfrm>
        <a:graphic>
          <a:graphicData uri="http://schemas.openxmlformats.org/drawingml/2006/table">
            <a:tbl>
              <a:tblPr firstRow="1" firstCol="1" bandRow="1">
                <a:tableStyleId>{5C22544A-7EE6-4342-B048-85BDC9FD1C3A}</a:tableStyleId>
              </a:tblPr>
              <a:tblGrid>
                <a:gridCol w="6552727">
                  <a:extLst>
                    <a:ext uri="{9D8B030D-6E8A-4147-A177-3AD203B41FA5}">
                      <a16:colId xmlns:a16="http://schemas.microsoft.com/office/drawing/2014/main" val="1025598528"/>
                    </a:ext>
                  </a:extLst>
                </a:gridCol>
              </a:tblGrid>
              <a:tr h="3971132">
                <a:tc>
                  <a:txBody>
                    <a:bodyPr/>
                    <a:lstStyle/>
                    <a:p>
                      <a:r>
                        <a:rPr lang="en-US" sz="900" dirty="0">
                          <a:effectLst/>
                        </a:rPr>
                        <a:t> </a:t>
                      </a:r>
                      <a:endParaRPr lang="en-NL" sz="900" dirty="0">
                        <a:effectLst/>
                      </a:endParaRPr>
                    </a:p>
                    <a:p>
                      <a:r>
                        <a:rPr lang="en-US" sz="1600" dirty="0">
                          <a:effectLst/>
                        </a:rPr>
                        <a:t>Collective reflexivity (workshop ICIC, 2021) </a:t>
                      </a:r>
                      <a:endParaRPr lang="en-NL" sz="1600" dirty="0">
                        <a:effectLst/>
                      </a:endParaRPr>
                    </a:p>
                    <a:p>
                      <a:r>
                        <a:rPr lang="en-US" sz="1600" dirty="0">
                          <a:effectLst/>
                        </a:rPr>
                        <a:t> </a:t>
                      </a:r>
                      <a:endParaRPr lang="en-NL" sz="1600" dirty="0">
                        <a:effectLst/>
                      </a:endParaRPr>
                    </a:p>
                    <a:p>
                      <a:pPr marL="342900" lvl="0" indent="-342900">
                        <a:buFont typeface="+mj-lt"/>
                        <a:buAutoNum type="arabicPeriod"/>
                      </a:pPr>
                      <a:r>
                        <a:rPr lang="en-US" sz="1600" dirty="0">
                          <a:effectLst/>
                        </a:rPr>
                        <a:t>opening and introduction (10”)</a:t>
                      </a:r>
                      <a:endParaRPr lang="en-NL" sz="1600" dirty="0">
                        <a:effectLst/>
                      </a:endParaRPr>
                    </a:p>
                    <a:p>
                      <a:pPr marL="342900" lvl="0" indent="-342900">
                        <a:buFont typeface="+mj-lt"/>
                        <a:buAutoNum type="arabicPeriod"/>
                      </a:pPr>
                      <a:r>
                        <a:rPr lang="en-US" sz="1600" dirty="0">
                          <a:effectLst/>
                        </a:rPr>
                        <a:t>presentation on collective reflexivity (15”)</a:t>
                      </a:r>
                      <a:endParaRPr lang="en-NL" sz="1600" dirty="0">
                        <a:effectLst/>
                      </a:endParaRPr>
                    </a:p>
                    <a:p>
                      <a:pPr marL="342900" lvl="0" indent="-342900">
                        <a:buFont typeface="+mj-lt"/>
                        <a:buAutoNum type="arabicPeriod"/>
                      </a:pPr>
                      <a:r>
                        <a:rPr lang="en-US" sz="1600" dirty="0">
                          <a:effectLst/>
                        </a:rPr>
                        <a:t>interaction between participants aiming at emergence of novelty based on the following questions: </a:t>
                      </a:r>
                      <a:endParaRPr lang="en-NL" sz="1600" dirty="0">
                        <a:effectLst/>
                      </a:endParaRPr>
                    </a:p>
                    <a:p>
                      <a:pPr marL="742950" lvl="1" indent="-285750">
                        <a:buFont typeface="+mj-lt"/>
                        <a:buAutoNum type="alphaLcPeriod"/>
                      </a:pPr>
                      <a:r>
                        <a:rPr lang="en-US" sz="1600" dirty="0">
                          <a:effectLst/>
                        </a:rPr>
                        <a:t>What are the facts that we know about effective IC development ?</a:t>
                      </a:r>
                      <a:endParaRPr lang="en-NL" sz="1600" dirty="0">
                        <a:effectLst/>
                      </a:endParaRPr>
                    </a:p>
                    <a:p>
                      <a:pPr marL="742950" lvl="1" indent="-285750">
                        <a:buFont typeface="+mj-lt"/>
                        <a:buAutoNum type="alphaLcPeriod"/>
                      </a:pPr>
                      <a:r>
                        <a:rPr lang="en-US" sz="1600" dirty="0">
                          <a:effectLst/>
                        </a:rPr>
                        <a:t>What models, frameworks, protocols have been developed that work?</a:t>
                      </a:r>
                      <a:endParaRPr lang="en-NL" sz="1600" dirty="0">
                        <a:effectLst/>
                      </a:endParaRPr>
                    </a:p>
                    <a:p>
                      <a:pPr marL="742950" lvl="1" indent="-285750">
                        <a:buFont typeface="+mj-lt"/>
                        <a:buAutoNum type="alphaLcPeriod"/>
                      </a:pPr>
                      <a:r>
                        <a:rPr lang="en-US" sz="1600" dirty="0">
                          <a:effectLst/>
                        </a:rPr>
                        <a:t>What then do we think of the current state of the art of IC development and which values exist and prevail?</a:t>
                      </a:r>
                      <a:endParaRPr lang="en-NL" sz="1600" dirty="0">
                        <a:effectLst/>
                      </a:endParaRPr>
                    </a:p>
                    <a:p>
                      <a:pPr marL="742950" lvl="1" indent="-285750">
                        <a:buFont typeface="+mj-lt"/>
                        <a:buAutoNum type="alphaLcPeriod"/>
                      </a:pPr>
                      <a:r>
                        <a:rPr lang="en-US" sz="1600" dirty="0">
                          <a:effectLst/>
                        </a:rPr>
                        <a:t>What emerges as a result of this dialogue and what does it mean to your situation? (45”)</a:t>
                      </a:r>
                      <a:endParaRPr lang="en-NL" sz="1600" dirty="0">
                        <a:effectLst/>
                      </a:endParaRPr>
                    </a:p>
                    <a:p>
                      <a:pPr marL="342900" lvl="0" indent="-342900">
                        <a:buFont typeface="+mj-lt"/>
                        <a:buAutoNum type="arabicPeriod"/>
                      </a:pPr>
                      <a:r>
                        <a:rPr lang="en-US" sz="1600" dirty="0">
                          <a:effectLst/>
                        </a:rPr>
                        <a:t>Conclusions (10”)</a:t>
                      </a:r>
                      <a:endParaRPr lang="en-NL" sz="1600" dirty="0">
                        <a:effectLst/>
                      </a:endParaRPr>
                    </a:p>
                    <a:p>
                      <a:pPr marL="685800"/>
                      <a:r>
                        <a:rPr lang="en-US" sz="900" dirty="0">
                          <a:effectLst/>
                        </a:rPr>
                        <a:t> </a:t>
                      </a:r>
                      <a:endParaRPr lang="en-NL" sz="900" dirty="0">
                        <a:effectLst/>
                      </a:endParaRPr>
                    </a:p>
                    <a:p>
                      <a:pPr marL="685800"/>
                      <a:r>
                        <a:rPr lang="en-US" sz="900" dirty="0">
                          <a:effectLst/>
                        </a:rPr>
                        <a:t> </a:t>
                      </a:r>
                      <a:endParaRPr lang="en-N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90" marR="52090" marT="0" marB="0"/>
                </a:tc>
                <a:extLst>
                  <a:ext uri="{0D108BD9-81ED-4DB2-BD59-A6C34878D82A}">
                    <a16:rowId xmlns:a16="http://schemas.microsoft.com/office/drawing/2014/main" val="25536798"/>
                  </a:ext>
                </a:extLst>
              </a:tr>
            </a:tbl>
          </a:graphicData>
        </a:graphic>
      </p:graphicFrame>
    </p:spTree>
    <p:extLst>
      <p:ext uri="{BB962C8B-B14F-4D97-AF65-F5344CB8AC3E}">
        <p14:creationId xmlns:p14="http://schemas.microsoft.com/office/powerpoint/2010/main" val="247728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8137-16D1-5540-920A-D0202857DE9C}"/>
              </a:ext>
            </a:extLst>
          </p:cNvPr>
          <p:cNvSpPr>
            <a:spLocks noGrp="1"/>
          </p:cNvSpPr>
          <p:nvPr>
            <p:ph type="title"/>
          </p:nvPr>
        </p:nvSpPr>
        <p:spPr>
          <a:xfrm>
            <a:off x="838200" y="604263"/>
            <a:ext cx="6172200" cy="584775"/>
          </a:xfrm>
        </p:spPr>
        <p:txBody>
          <a:bodyPr/>
          <a:lstStyle/>
          <a:p>
            <a:r>
              <a:rPr lang="en-NL" dirty="0"/>
              <a:t>References</a:t>
            </a:r>
          </a:p>
        </p:txBody>
      </p:sp>
      <p:sp>
        <p:nvSpPr>
          <p:cNvPr id="3" name="Content Placeholder 2">
            <a:extLst>
              <a:ext uri="{FF2B5EF4-FFF2-40B4-BE49-F238E27FC236}">
                <a16:creationId xmlns:a16="http://schemas.microsoft.com/office/drawing/2014/main" id="{EF161D03-658B-8F4F-9005-C517F4746458}"/>
              </a:ext>
            </a:extLst>
          </p:cNvPr>
          <p:cNvSpPr>
            <a:spLocks noGrp="1"/>
          </p:cNvSpPr>
          <p:nvPr>
            <p:ph idx="1"/>
          </p:nvPr>
        </p:nvSpPr>
        <p:spPr>
          <a:xfrm>
            <a:off x="631031" y="1447288"/>
            <a:ext cx="7881938" cy="5201424"/>
          </a:xfrm>
        </p:spPr>
        <p:txBody>
          <a:bodyPr/>
          <a:lstStyle/>
          <a:p>
            <a:r>
              <a:rPr lang="en-GB" sz="2000" dirty="0"/>
              <a:t>Van der </a:t>
            </a:r>
            <a:r>
              <a:rPr lang="en-GB" sz="2000" dirty="0" err="1"/>
              <a:t>Vlegel</a:t>
            </a:r>
            <a:r>
              <a:rPr lang="en-GB" sz="2000" dirty="0"/>
              <a:t>-Brouwer W, Van Kemenade E, Stein K.V., Goodwin N. &amp; Miller R. (2020), </a:t>
            </a:r>
            <a:r>
              <a:rPr lang="en-GB" sz="2000" dirty="0">
                <a:hlinkClick r:id="rId3"/>
              </a:rPr>
              <a:t>Research in Integrated Care: The Need for More Emergent, People-Centred Approaches,</a:t>
            </a:r>
            <a:r>
              <a:rPr lang="en-GB" sz="2000" dirty="0"/>
              <a:t> </a:t>
            </a:r>
            <a:r>
              <a:rPr lang="en-GB" sz="2000" i="1" dirty="0"/>
              <a:t>International Journal of Integrated Care, </a:t>
            </a:r>
            <a:r>
              <a:rPr lang="en-GB" sz="2000" dirty="0"/>
              <a:t>20(4): 5, 1–3. DOI: </a:t>
            </a:r>
            <a:r>
              <a:rPr lang="en-GB" sz="2000" dirty="0">
                <a:hlinkClick r:id="rId4"/>
              </a:rPr>
              <a:t>https://doi.org/10.5334/ijic.5627</a:t>
            </a:r>
            <a:endParaRPr lang="en-NL" sz="2000" dirty="0"/>
          </a:p>
          <a:p>
            <a:r>
              <a:rPr lang="en-GB" sz="2000" dirty="0"/>
              <a:t>Van Kemenade E, Van der </a:t>
            </a:r>
            <a:r>
              <a:rPr lang="en-GB" sz="2000" dirty="0" err="1"/>
              <a:t>Vlegel</a:t>
            </a:r>
            <a:r>
              <a:rPr lang="en-GB" sz="2000" dirty="0"/>
              <a:t>-Brouwer W, Van der </a:t>
            </a:r>
            <a:r>
              <a:rPr lang="en-GB" sz="2000" dirty="0" err="1"/>
              <a:t>Vlegel</a:t>
            </a:r>
            <a:r>
              <a:rPr lang="en-GB" sz="2000" dirty="0"/>
              <a:t> M. </a:t>
            </a:r>
            <a:r>
              <a:rPr lang="en-GB" sz="2000" dirty="0">
                <a:hlinkClick r:id="rId5"/>
              </a:rPr>
              <a:t>Exploring the Quality Paradigms in Integrated Care: The Need for Emergence and Reflection</a:t>
            </a:r>
            <a:r>
              <a:rPr lang="en-GB" sz="2000" dirty="0"/>
              <a:t>. </a:t>
            </a:r>
            <a:r>
              <a:rPr lang="en-GB" sz="2000" i="1" dirty="0"/>
              <a:t>International Journal of Integrated Care;21</a:t>
            </a:r>
            <a:r>
              <a:rPr lang="en-GB" sz="2000" dirty="0"/>
              <a:t>(2):17. DOI: </a:t>
            </a:r>
            <a:r>
              <a:rPr lang="en-GB" sz="2000" dirty="0">
                <a:hlinkClick r:id="rId6"/>
              </a:rPr>
              <a:t>http://doi.org/10.5334/ijic.5594</a:t>
            </a:r>
            <a:endParaRPr lang="en-GB" sz="2000" dirty="0"/>
          </a:p>
          <a:p>
            <a:r>
              <a:rPr lang="en-NL" sz="2000" dirty="0"/>
              <a:t>Van Kemenade, E.A., De Kuiper, M. &amp; Minkman, M. (2021),</a:t>
            </a:r>
            <a:r>
              <a:rPr lang="en-US" sz="2000" b="1" dirty="0"/>
              <a:t> </a:t>
            </a:r>
            <a:r>
              <a:rPr lang="en-US" sz="2000" dirty="0"/>
              <a:t>Removing the roadblocks on the way to Integrated Care: a perspective paper on collective reflexivity, </a:t>
            </a:r>
            <a:r>
              <a:rPr lang="en-US" sz="2000" i="1" dirty="0"/>
              <a:t>International Journal of Integrated Care</a:t>
            </a:r>
            <a:r>
              <a:rPr lang="en-US" sz="2000" dirty="0"/>
              <a:t>, under review</a:t>
            </a:r>
            <a:endParaRPr lang="en-NL" sz="2000" dirty="0"/>
          </a:p>
          <a:p>
            <a:r>
              <a:rPr lang="en-US" sz="2000" dirty="0"/>
              <a:t>West M. (2000), Reflexivity, revolution and innovation in work teams In: </a:t>
            </a:r>
            <a:r>
              <a:rPr lang="en-US" sz="2000" dirty="0" err="1"/>
              <a:t>Beyerlein</a:t>
            </a:r>
            <a:r>
              <a:rPr lang="en-US" sz="2000" dirty="0"/>
              <a:t>, M.M., Johnson, D.A. &amp; </a:t>
            </a:r>
            <a:r>
              <a:rPr lang="en-US" sz="2000" dirty="0" err="1"/>
              <a:t>Beyerein</a:t>
            </a:r>
            <a:r>
              <a:rPr lang="en-US" sz="2000" dirty="0"/>
              <a:t>, S.T. (eds), </a:t>
            </a:r>
            <a:r>
              <a:rPr lang="en-US" sz="2000" i="1" dirty="0"/>
              <a:t>Product Development teams</a:t>
            </a:r>
            <a:r>
              <a:rPr lang="en-US" sz="2000" dirty="0"/>
              <a:t>, vol 5. Stamford, </a:t>
            </a:r>
            <a:r>
              <a:rPr lang="en-US" sz="2000" dirty="0" err="1"/>
              <a:t>JAIpress</a:t>
            </a:r>
            <a:r>
              <a:rPr lang="en-US" sz="2000" dirty="0"/>
              <a:t>, pp. 1-29</a:t>
            </a:r>
            <a:r>
              <a:rPr lang="en-NL" sz="2000" dirty="0"/>
              <a:t> </a:t>
            </a:r>
          </a:p>
        </p:txBody>
      </p:sp>
    </p:spTree>
    <p:extLst>
      <p:ext uri="{BB962C8B-B14F-4D97-AF65-F5344CB8AC3E}">
        <p14:creationId xmlns:p14="http://schemas.microsoft.com/office/powerpoint/2010/main" val="347993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4FCF-F8A7-3A40-9F43-3DC7DF5CF908}"/>
              </a:ext>
            </a:extLst>
          </p:cNvPr>
          <p:cNvSpPr>
            <a:spLocks noGrp="1"/>
          </p:cNvSpPr>
          <p:nvPr>
            <p:ph type="title"/>
          </p:nvPr>
        </p:nvSpPr>
        <p:spPr>
          <a:xfrm>
            <a:off x="838200" y="604263"/>
            <a:ext cx="6172200" cy="584775"/>
          </a:xfrm>
        </p:spPr>
        <p:txBody>
          <a:bodyPr/>
          <a:lstStyle/>
          <a:p>
            <a:r>
              <a:rPr lang="en-NL" dirty="0"/>
              <a:t>Reflexivity workshop (2021)</a:t>
            </a:r>
          </a:p>
        </p:txBody>
      </p:sp>
      <p:graphicFrame>
        <p:nvGraphicFramePr>
          <p:cNvPr id="4" name="Content Placeholder 3">
            <a:extLst>
              <a:ext uri="{FF2B5EF4-FFF2-40B4-BE49-F238E27FC236}">
                <a16:creationId xmlns:a16="http://schemas.microsoft.com/office/drawing/2014/main" id="{FC26D02D-B824-864A-ACCB-6B373C598E66}"/>
              </a:ext>
            </a:extLst>
          </p:cNvPr>
          <p:cNvGraphicFramePr>
            <a:graphicFrameLocks noGrp="1"/>
          </p:cNvGraphicFramePr>
          <p:nvPr>
            <p:ph idx="1"/>
          </p:nvPr>
        </p:nvGraphicFramePr>
        <p:xfrm>
          <a:off x="1403648" y="1762124"/>
          <a:ext cx="6552727" cy="4069080"/>
        </p:xfrm>
        <a:graphic>
          <a:graphicData uri="http://schemas.openxmlformats.org/drawingml/2006/table">
            <a:tbl>
              <a:tblPr firstRow="1" firstCol="1" bandRow="1">
                <a:tableStyleId>{5C22544A-7EE6-4342-B048-85BDC9FD1C3A}</a:tableStyleId>
              </a:tblPr>
              <a:tblGrid>
                <a:gridCol w="6552727">
                  <a:extLst>
                    <a:ext uri="{9D8B030D-6E8A-4147-A177-3AD203B41FA5}">
                      <a16:colId xmlns:a16="http://schemas.microsoft.com/office/drawing/2014/main" val="1025598528"/>
                    </a:ext>
                  </a:extLst>
                </a:gridCol>
              </a:tblGrid>
              <a:tr h="3971132">
                <a:tc>
                  <a:txBody>
                    <a:bodyPr/>
                    <a:lstStyle/>
                    <a:p>
                      <a:r>
                        <a:rPr lang="en-US" sz="900" dirty="0">
                          <a:effectLst/>
                        </a:rPr>
                        <a:t> </a:t>
                      </a:r>
                      <a:endParaRPr lang="en-NL" sz="900" dirty="0">
                        <a:effectLst/>
                      </a:endParaRPr>
                    </a:p>
                    <a:p>
                      <a:r>
                        <a:rPr lang="en-US" sz="1600" dirty="0">
                          <a:effectLst/>
                        </a:rPr>
                        <a:t>Collective reflexivity (workshop ICIC, 2021) </a:t>
                      </a:r>
                      <a:endParaRPr lang="en-NL" sz="1600" dirty="0">
                        <a:effectLst/>
                      </a:endParaRPr>
                    </a:p>
                    <a:p>
                      <a:r>
                        <a:rPr lang="en-US" sz="1600" dirty="0">
                          <a:effectLst/>
                        </a:rPr>
                        <a:t> </a:t>
                      </a:r>
                      <a:endParaRPr lang="en-NL" sz="1600" dirty="0">
                        <a:effectLst/>
                      </a:endParaRPr>
                    </a:p>
                    <a:p>
                      <a:pPr marL="342900" lvl="0" indent="-342900">
                        <a:buFont typeface="+mj-lt"/>
                        <a:buAutoNum type="arabicPeriod"/>
                      </a:pPr>
                      <a:r>
                        <a:rPr lang="en-US" sz="1600" dirty="0">
                          <a:effectLst/>
                        </a:rPr>
                        <a:t>opening and introduction (10”)</a:t>
                      </a:r>
                      <a:endParaRPr lang="en-NL" sz="1600" dirty="0">
                        <a:effectLst/>
                      </a:endParaRPr>
                    </a:p>
                    <a:p>
                      <a:pPr marL="342900" lvl="0" indent="-342900">
                        <a:buFont typeface="+mj-lt"/>
                        <a:buAutoNum type="arabicPeriod"/>
                      </a:pPr>
                      <a:r>
                        <a:rPr lang="en-US" sz="1600" dirty="0">
                          <a:effectLst/>
                        </a:rPr>
                        <a:t>presentation on collective reflexivity (15”)</a:t>
                      </a:r>
                      <a:endParaRPr lang="en-NL" sz="1600" dirty="0">
                        <a:effectLst/>
                      </a:endParaRPr>
                    </a:p>
                    <a:p>
                      <a:pPr marL="342900" lvl="0" indent="-342900">
                        <a:buFont typeface="+mj-lt"/>
                        <a:buAutoNum type="arabicPeriod"/>
                      </a:pPr>
                      <a:r>
                        <a:rPr lang="en-US" sz="1600" dirty="0">
                          <a:effectLst/>
                        </a:rPr>
                        <a:t>interaction between participants aiming at emergence of novelty based on the following questions: </a:t>
                      </a:r>
                      <a:endParaRPr lang="en-NL" sz="1600" dirty="0">
                        <a:effectLst/>
                      </a:endParaRPr>
                    </a:p>
                    <a:p>
                      <a:pPr marL="742950" lvl="1" indent="-285750">
                        <a:buFont typeface="+mj-lt"/>
                        <a:buAutoNum type="alphaLcPeriod"/>
                      </a:pPr>
                      <a:r>
                        <a:rPr lang="en-US" sz="1600" dirty="0">
                          <a:effectLst/>
                        </a:rPr>
                        <a:t>What are the facts that we know about effective IC development ?</a:t>
                      </a:r>
                      <a:endParaRPr lang="en-NL" sz="1600" dirty="0">
                        <a:effectLst/>
                      </a:endParaRPr>
                    </a:p>
                    <a:p>
                      <a:pPr marL="742950" lvl="1" indent="-285750">
                        <a:buFont typeface="+mj-lt"/>
                        <a:buAutoNum type="alphaLcPeriod"/>
                      </a:pPr>
                      <a:r>
                        <a:rPr lang="en-US" sz="1600" dirty="0">
                          <a:effectLst/>
                        </a:rPr>
                        <a:t>What models, frameworks, protocols have been developed that work?</a:t>
                      </a:r>
                      <a:endParaRPr lang="en-NL" sz="1600" dirty="0">
                        <a:effectLst/>
                      </a:endParaRPr>
                    </a:p>
                    <a:p>
                      <a:pPr marL="742950" lvl="1" indent="-285750">
                        <a:buFont typeface="+mj-lt"/>
                        <a:buAutoNum type="alphaLcPeriod"/>
                      </a:pPr>
                      <a:r>
                        <a:rPr lang="en-US" sz="1600" dirty="0">
                          <a:effectLst/>
                        </a:rPr>
                        <a:t>What then do we think of the current state of the art of IC development and which values exist and prevail?</a:t>
                      </a:r>
                      <a:endParaRPr lang="en-NL" sz="1600" dirty="0">
                        <a:effectLst/>
                      </a:endParaRPr>
                    </a:p>
                    <a:p>
                      <a:pPr marL="742950" lvl="1" indent="-285750">
                        <a:buFont typeface="+mj-lt"/>
                        <a:buAutoNum type="alphaLcPeriod"/>
                      </a:pPr>
                      <a:r>
                        <a:rPr lang="en-US" sz="1600" dirty="0">
                          <a:effectLst/>
                        </a:rPr>
                        <a:t>What emerges as a result of this dialogue and what does it mean to your situation? (45”)</a:t>
                      </a:r>
                      <a:endParaRPr lang="en-NL" sz="1600" dirty="0">
                        <a:effectLst/>
                      </a:endParaRPr>
                    </a:p>
                    <a:p>
                      <a:pPr marL="342900" lvl="0" indent="-342900">
                        <a:buFont typeface="+mj-lt"/>
                        <a:buAutoNum type="arabicPeriod"/>
                      </a:pPr>
                      <a:r>
                        <a:rPr lang="en-US" sz="1600" dirty="0">
                          <a:effectLst/>
                        </a:rPr>
                        <a:t>Conclusions (10”)</a:t>
                      </a:r>
                      <a:endParaRPr lang="en-NL" sz="1600" dirty="0">
                        <a:effectLst/>
                      </a:endParaRPr>
                    </a:p>
                    <a:p>
                      <a:pPr marL="685800"/>
                      <a:r>
                        <a:rPr lang="en-US" sz="900" dirty="0">
                          <a:effectLst/>
                        </a:rPr>
                        <a:t> </a:t>
                      </a:r>
                      <a:endParaRPr lang="en-NL" sz="900" dirty="0">
                        <a:effectLst/>
                      </a:endParaRPr>
                    </a:p>
                    <a:p>
                      <a:pPr marL="685800"/>
                      <a:r>
                        <a:rPr lang="en-US" sz="900" dirty="0">
                          <a:effectLst/>
                        </a:rPr>
                        <a:t> </a:t>
                      </a:r>
                      <a:endParaRPr lang="en-N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90" marR="52090" marT="0" marB="0"/>
                </a:tc>
                <a:extLst>
                  <a:ext uri="{0D108BD9-81ED-4DB2-BD59-A6C34878D82A}">
                    <a16:rowId xmlns:a16="http://schemas.microsoft.com/office/drawing/2014/main" val="25536798"/>
                  </a:ext>
                </a:extLst>
              </a:tr>
            </a:tbl>
          </a:graphicData>
        </a:graphic>
      </p:graphicFrame>
    </p:spTree>
    <p:extLst>
      <p:ext uri="{BB962C8B-B14F-4D97-AF65-F5344CB8AC3E}">
        <p14:creationId xmlns:p14="http://schemas.microsoft.com/office/powerpoint/2010/main" val="254299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4263"/>
            <a:ext cx="6172200" cy="584775"/>
          </a:xfrm>
        </p:spPr>
        <p:txBody>
          <a:bodyPr/>
          <a:lstStyle/>
          <a:p>
            <a:r>
              <a:rPr lang="nl-NL" dirty="0" err="1"/>
              <a:t>Aim</a:t>
            </a:r>
            <a:endParaRPr lang="nl-NL" dirty="0"/>
          </a:p>
        </p:txBody>
      </p:sp>
      <p:sp>
        <p:nvSpPr>
          <p:cNvPr id="3" name="Tijdelijke aanduiding voor inhoud 2"/>
          <p:cNvSpPr>
            <a:spLocks noGrp="1"/>
          </p:cNvSpPr>
          <p:nvPr>
            <p:ph idx="1"/>
          </p:nvPr>
        </p:nvSpPr>
        <p:spPr>
          <a:xfrm>
            <a:off x="762000" y="1762125"/>
            <a:ext cx="7881938" cy="4142673"/>
          </a:xfrm>
        </p:spPr>
        <p:txBody>
          <a:bodyPr/>
          <a:lstStyle/>
          <a:p>
            <a:r>
              <a:rPr lang="nl-NL" dirty="0" err="1"/>
              <a:t>To</a:t>
            </a:r>
            <a:r>
              <a:rPr lang="nl-NL" dirty="0"/>
              <a:t> </a:t>
            </a:r>
            <a:r>
              <a:rPr lang="nl-NL" dirty="0" err="1"/>
              <a:t>explore</a:t>
            </a:r>
            <a:r>
              <a:rPr lang="nl-NL" dirty="0"/>
              <a:t> </a:t>
            </a:r>
            <a:r>
              <a:rPr lang="nl-NL" dirty="0" err="1"/>
              <a:t>the</a:t>
            </a:r>
            <a:r>
              <a:rPr lang="nl-NL" dirty="0"/>
              <a:t> </a:t>
            </a:r>
            <a:r>
              <a:rPr lang="nl-NL" dirty="0" err="1"/>
              <a:t>use</a:t>
            </a:r>
            <a:r>
              <a:rPr lang="nl-NL" dirty="0"/>
              <a:t> of </a:t>
            </a:r>
            <a:r>
              <a:rPr lang="nl-NL" dirty="0" err="1"/>
              <a:t>the</a:t>
            </a:r>
            <a:r>
              <a:rPr lang="nl-NL" dirty="0"/>
              <a:t> </a:t>
            </a:r>
            <a:r>
              <a:rPr lang="nl-NL" dirty="0" err="1"/>
              <a:t>four</a:t>
            </a:r>
            <a:r>
              <a:rPr lang="nl-NL" dirty="0"/>
              <a:t> </a:t>
            </a:r>
            <a:r>
              <a:rPr lang="nl-NL" dirty="0" err="1"/>
              <a:t>quality</a:t>
            </a:r>
            <a:r>
              <a:rPr lang="nl-NL" dirty="0"/>
              <a:t> </a:t>
            </a:r>
            <a:r>
              <a:rPr lang="nl-NL" dirty="0" err="1"/>
              <a:t>paradigms</a:t>
            </a:r>
            <a:r>
              <a:rPr lang="nl-NL" dirty="0"/>
              <a:t> in </a:t>
            </a:r>
            <a:r>
              <a:rPr lang="nl-NL" dirty="0" err="1"/>
              <a:t>Integrated</a:t>
            </a:r>
            <a:r>
              <a:rPr lang="nl-NL" dirty="0"/>
              <a:t> Care </a:t>
            </a:r>
            <a:r>
              <a:rPr lang="nl-NL" dirty="0" err="1"/>
              <a:t>and</a:t>
            </a:r>
            <a:r>
              <a:rPr lang="nl-NL" dirty="0"/>
              <a:t> </a:t>
            </a:r>
            <a:r>
              <a:rPr lang="nl-NL" dirty="0" err="1"/>
              <a:t>shed</a:t>
            </a:r>
            <a:r>
              <a:rPr lang="nl-NL" dirty="0"/>
              <a:t> light on </a:t>
            </a:r>
            <a:r>
              <a:rPr lang="nl-NL" dirty="0" err="1"/>
              <a:t>the</a:t>
            </a:r>
            <a:r>
              <a:rPr lang="nl-NL" dirty="0"/>
              <a:t> </a:t>
            </a:r>
            <a:r>
              <a:rPr lang="nl-NL" dirty="0" err="1"/>
              <a:t>paradigmatic</a:t>
            </a:r>
            <a:r>
              <a:rPr lang="nl-NL" dirty="0"/>
              <a:t> commitment of </a:t>
            </a:r>
            <a:r>
              <a:rPr lang="nl-NL" dirty="0" err="1"/>
              <a:t>the</a:t>
            </a:r>
            <a:r>
              <a:rPr lang="nl-NL" dirty="0"/>
              <a:t> </a:t>
            </a:r>
            <a:r>
              <a:rPr lang="nl-NL" dirty="0" err="1"/>
              <a:t>reflective</a:t>
            </a:r>
            <a:r>
              <a:rPr lang="nl-NL" dirty="0"/>
              <a:t> </a:t>
            </a:r>
            <a:r>
              <a:rPr lang="nl-NL" dirty="0" err="1"/>
              <a:t>paradigm</a:t>
            </a:r>
            <a:r>
              <a:rPr lang="nl-NL" dirty="0"/>
              <a:t>.</a:t>
            </a:r>
          </a:p>
          <a:p>
            <a:endParaRPr lang="nl-NL" dirty="0"/>
          </a:p>
          <a:p>
            <a:r>
              <a:rPr lang="en-US" dirty="0"/>
              <a:t>Based on a systematic review of the articles of the last 5 years of the International Journal of Integrated care for their fit in the four quality management paradigms (2020, 2021)</a:t>
            </a:r>
            <a:r>
              <a:rPr lang="en-NL" dirty="0"/>
              <a:t>.</a:t>
            </a:r>
            <a:endParaRPr lang="nl-NL" dirty="0"/>
          </a:p>
        </p:txBody>
      </p:sp>
    </p:spTree>
    <p:extLst>
      <p:ext uri="{BB962C8B-B14F-4D97-AF65-F5344CB8AC3E}">
        <p14:creationId xmlns:p14="http://schemas.microsoft.com/office/powerpoint/2010/main" val="220064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4263"/>
            <a:ext cx="6172200" cy="584775"/>
          </a:xfrm>
        </p:spPr>
        <p:txBody>
          <a:bodyPr/>
          <a:lstStyle/>
          <a:p>
            <a:r>
              <a:rPr lang="nl-NL" dirty="0"/>
              <a:t>The </a:t>
            </a:r>
            <a:r>
              <a:rPr lang="nl-NL" dirty="0" err="1"/>
              <a:t>four</a:t>
            </a:r>
            <a:r>
              <a:rPr lang="nl-NL" dirty="0"/>
              <a:t> </a:t>
            </a:r>
            <a:r>
              <a:rPr lang="nl-NL" dirty="0" err="1"/>
              <a:t>quality</a:t>
            </a:r>
            <a:r>
              <a:rPr lang="nl-NL" dirty="0"/>
              <a:t> </a:t>
            </a:r>
            <a:r>
              <a:rPr lang="nl-NL" dirty="0" err="1"/>
              <a:t>paradigms</a:t>
            </a:r>
            <a:endParaRPr lang="nl-NL" dirty="0"/>
          </a:p>
        </p:txBody>
      </p:sp>
      <p:grpSp>
        <p:nvGrpSpPr>
          <p:cNvPr id="5" name="Group 4">
            <a:extLst>
              <a:ext uri="{FF2B5EF4-FFF2-40B4-BE49-F238E27FC236}">
                <a16:creationId xmlns:a16="http://schemas.microsoft.com/office/drawing/2014/main" id="{AE3A865C-3272-1E42-84A1-C92695945B45}"/>
              </a:ext>
            </a:extLst>
          </p:cNvPr>
          <p:cNvGrpSpPr/>
          <p:nvPr/>
        </p:nvGrpSpPr>
        <p:grpSpPr>
          <a:xfrm>
            <a:off x="971550" y="1820863"/>
            <a:ext cx="6872288" cy="3681412"/>
            <a:chOff x="971550" y="1820863"/>
            <a:chExt cx="6872288" cy="3681412"/>
          </a:xfrm>
        </p:grpSpPr>
        <p:sp>
          <p:nvSpPr>
            <p:cNvPr id="6" name="Rechthoek 10">
              <a:extLst>
                <a:ext uri="{FF2B5EF4-FFF2-40B4-BE49-F238E27FC236}">
                  <a16:creationId xmlns:a16="http://schemas.microsoft.com/office/drawing/2014/main" id="{8A067138-E37B-944C-B90D-BBD4A9546DD3}"/>
                </a:ext>
              </a:extLst>
            </p:cNvPr>
            <p:cNvSpPr>
              <a:spLocks noChangeArrowheads="1"/>
            </p:cNvSpPr>
            <p:nvPr/>
          </p:nvSpPr>
          <p:spPr bwMode="auto">
            <a:xfrm>
              <a:off x="1811338" y="1820863"/>
              <a:ext cx="4727575" cy="3681412"/>
            </a:xfrm>
            <a:prstGeom prst="rect">
              <a:avLst/>
            </a:prstGeom>
            <a:solidFill>
              <a:schemeClr val="bg1"/>
            </a:solidFill>
            <a:ln w="9525">
              <a:solidFill>
                <a:srgbClr val="A4FBF9"/>
              </a:solidFill>
              <a:miter lim="800000"/>
              <a:headEnd/>
              <a:tailEnd/>
            </a:ln>
            <a:effectLst>
              <a:outerShdw blurRad="40000" dist="23000" dir="5400000" rotWithShape="0">
                <a:srgbClr val="808080">
                  <a:alpha val="34999"/>
                </a:srgbClr>
              </a:outerShdw>
            </a:effectLst>
          </p:spPr>
          <p:txBody>
            <a:bodyPr/>
            <a:lstStyle/>
            <a:p>
              <a:pPr>
                <a:defRPr/>
              </a:pPr>
              <a:endParaRPr lang="en-GB">
                <a:solidFill>
                  <a:schemeClr val="lt1"/>
                </a:solidFill>
                <a:latin typeface="+mn-lt"/>
                <a:ea typeface="+mn-ea"/>
              </a:endParaRPr>
            </a:p>
          </p:txBody>
        </p:sp>
        <p:sp>
          <p:nvSpPr>
            <p:cNvPr id="7" name="Rechthoek 5">
              <a:extLst>
                <a:ext uri="{FF2B5EF4-FFF2-40B4-BE49-F238E27FC236}">
                  <a16:creationId xmlns:a16="http://schemas.microsoft.com/office/drawing/2014/main" id="{DF28A3AD-3B91-BC4F-AF37-A106314DA4EF}"/>
                </a:ext>
              </a:extLst>
            </p:cNvPr>
            <p:cNvSpPr>
              <a:spLocks noChangeArrowheads="1"/>
            </p:cNvSpPr>
            <p:nvPr/>
          </p:nvSpPr>
          <p:spPr bwMode="auto">
            <a:xfrm>
              <a:off x="4284663" y="3860800"/>
              <a:ext cx="1400175" cy="1257300"/>
            </a:xfrm>
            <a:prstGeom prst="rect">
              <a:avLst/>
            </a:prstGeom>
            <a:solidFill>
              <a:srgbClr val="FF6600"/>
            </a:solidFill>
            <a:ln w="9525">
              <a:solidFill>
                <a:srgbClr val="A4FBF9"/>
              </a:solidFill>
              <a:miter lim="800000"/>
              <a:headEnd/>
              <a:tailEnd/>
            </a:ln>
            <a:effectLst>
              <a:outerShdw blurRad="40000" dist="23000" dir="5400000" rotWithShape="0">
                <a:srgbClr val="808080">
                  <a:alpha val="34999"/>
                </a:srgbClr>
              </a:outerShdw>
            </a:effectLst>
          </p:spPr>
          <p:txBody>
            <a:bodyPr/>
            <a:lstStyle/>
            <a:p>
              <a:pPr>
                <a:defRPr/>
              </a:pPr>
              <a:r>
                <a:rPr lang="en-GB" sz="1600" dirty="0">
                  <a:solidFill>
                    <a:srgbClr val="FFFFFF"/>
                  </a:solidFill>
                  <a:latin typeface="+mn-lt"/>
                  <a:ea typeface="+mn-ea"/>
                </a:rPr>
                <a:t>Reference:</a:t>
              </a:r>
            </a:p>
            <a:p>
              <a:pPr>
                <a:defRPr/>
              </a:pPr>
              <a:r>
                <a:rPr lang="en-GB" sz="1600" dirty="0">
                  <a:solidFill>
                    <a:srgbClr val="FFFFFF"/>
                  </a:solidFill>
                  <a:latin typeface="+mn-lt"/>
                  <a:ea typeface="+mn-ea"/>
                </a:rPr>
                <a:t>Model</a:t>
              </a:r>
              <a:r>
                <a:rPr lang="en-GB" sz="1600" dirty="0">
                  <a:solidFill>
                    <a:schemeClr val="lt1"/>
                  </a:solidFill>
                  <a:latin typeface="+mn-lt"/>
                  <a:ea typeface="+mn-ea"/>
                </a:rPr>
                <a:t>.</a:t>
              </a:r>
            </a:p>
          </p:txBody>
        </p:sp>
        <p:sp>
          <p:nvSpPr>
            <p:cNvPr id="8" name="Rechthoek 7">
              <a:extLst>
                <a:ext uri="{FF2B5EF4-FFF2-40B4-BE49-F238E27FC236}">
                  <a16:creationId xmlns:a16="http://schemas.microsoft.com/office/drawing/2014/main" id="{DA815B28-E009-DC46-880B-0AC177DD77FB}"/>
                </a:ext>
              </a:extLst>
            </p:cNvPr>
            <p:cNvSpPr>
              <a:spLocks noChangeArrowheads="1"/>
            </p:cNvSpPr>
            <p:nvPr/>
          </p:nvSpPr>
          <p:spPr bwMode="auto">
            <a:xfrm>
              <a:off x="2771775" y="3860800"/>
              <a:ext cx="1400175" cy="1257300"/>
            </a:xfrm>
            <a:prstGeom prst="rect">
              <a:avLst/>
            </a:prstGeom>
            <a:solidFill>
              <a:srgbClr val="00A0D2"/>
            </a:solidFill>
            <a:ln w="9525">
              <a:solidFill>
                <a:srgbClr val="A4FBF9"/>
              </a:solidFill>
              <a:miter lim="800000"/>
              <a:headEnd/>
              <a:tailEnd/>
            </a:ln>
            <a:effectLst>
              <a:outerShdw blurRad="40000" dist="23000" dir="5400000" rotWithShape="0">
                <a:srgbClr val="808080">
                  <a:alpha val="34999"/>
                </a:srgbClr>
              </a:outerShdw>
            </a:effectLst>
          </p:spPr>
          <p:txBody>
            <a:bodyPr/>
            <a:lstStyle/>
            <a:p>
              <a:pPr>
                <a:defRPr/>
              </a:pPr>
              <a:r>
                <a:rPr lang="en-GB" sz="1600" dirty="0">
                  <a:solidFill>
                    <a:srgbClr val="FFFFFF"/>
                  </a:solidFill>
                  <a:latin typeface="+mn-lt"/>
                  <a:ea typeface="+mn-ea"/>
                </a:rPr>
                <a:t>Emergence</a:t>
              </a:r>
            </a:p>
            <a:p>
              <a:pPr>
                <a:defRPr/>
              </a:pPr>
              <a:r>
                <a:rPr lang="en-GB" sz="1600" dirty="0">
                  <a:solidFill>
                    <a:srgbClr val="FFFFFF"/>
                  </a:solidFill>
                  <a:latin typeface="+mn-lt"/>
                  <a:ea typeface="+mn-ea"/>
                </a:rPr>
                <a:t>Co-creation</a:t>
              </a:r>
            </a:p>
          </p:txBody>
        </p:sp>
        <p:sp>
          <p:nvSpPr>
            <p:cNvPr id="9" name="Rechthoek 8">
              <a:extLst>
                <a:ext uri="{FF2B5EF4-FFF2-40B4-BE49-F238E27FC236}">
                  <a16:creationId xmlns:a16="http://schemas.microsoft.com/office/drawing/2014/main" id="{46BA590E-880D-A640-8A57-857EDDE54432}"/>
                </a:ext>
              </a:extLst>
            </p:cNvPr>
            <p:cNvSpPr>
              <a:spLocks noChangeArrowheads="1"/>
            </p:cNvSpPr>
            <p:nvPr/>
          </p:nvSpPr>
          <p:spPr bwMode="auto">
            <a:xfrm>
              <a:off x="2771775" y="2492375"/>
              <a:ext cx="1398588" cy="1257300"/>
            </a:xfrm>
            <a:prstGeom prst="rect">
              <a:avLst/>
            </a:prstGeom>
            <a:solidFill>
              <a:srgbClr val="008000"/>
            </a:solidFill>
            <a:ln w="9525">
              <a:solidFill>
                <a:srgbClr val="A4FBF9"/>
              </a:solidFill>
              <a:miter lim="800000"/>
              <a:headEnd/>
              <a:tailEnd/>
            </a:ln>
            <a:effectLst>
              <a:outerShdw blurRad="40000" dist="23000" dir="5400000" rotWithShape="0">
                <a:srgbClr val="808080">
                  <a:alpha val="34999"/>
                </a:srgbClr>
              </a:outerShdw>
            </a:effectLst>
          </p:spPr>
          <p:txBody>
            <a:bodyPr/>
            <a:lstStyle/>
            <a:p>
              <a:pPr>
                <a:defRPr/>
              </a:pPr>
              <a:r>
                <a:rPr lang="en-GB" sz="1600" dirty="0">
                  <a:solidFill>
                    <a:srgbClr val="FFFFFF"/>
                  </a:solidFill>
                  <a:latin typeface="+mn-lt"/>
                  <a:ea typeface="+mn-ea"/>
                </a:rPr>
                <a:t>Reflective:</a:t>
              </a:r>
            </a:p>
            <a:p>
              <a:pPr>
                <a:defRPr/>
              </a:pPr>
              <a:r>
                <a:rPr lang="en-GB" sz="1600" dirty="0">
                  <a:solidFill>
                    <a:srgbClr val="FFFFFF"/>
                  </a:solidFill>
                  <a:latin typeface="+mn-lt"/>
                  <a:ea typeface="+mn-ea"/>
                </a:rPr>
                <a:t>Think</a:t>
              </a:r>
              <a:r>
                <a:rPr lang="en-GB" sz="1600" dirty="0">
                  <a:solidFill>
                    <a:schemeClr val="lt1"/>
                  </a:solidFill>
                  <a:latin typeface="+mn-lt"/>
                  <a:ea typeface="+mn-ea"/>
                </a:rPr>
                <a:t>.</a:t>
              </a:r>
            </a:p>
            <a:p>
              <a:pPr>
                <a:defRPr/>
              </a:pPr>
              <a:endParaRPr lang="en-GB" sz="1600" dirty="0">
                <a:solidFill>
                  <a:schemeClr val="lt1"/>
                </a:solidFill>
                <a:latin typeface="+mn-lt"/>
                <a:ea typeface="+mn-ea"/>
              </a:endParaRPr>
            </a:p>
          </p:txBody>
        </p:sp>
        <p:sp>
          <p:nvSpPr>
            <p:cNvPr id="10" name="Rechthoek 9">
              <a:extLst>
                <a:ext uri="{FF2B5EF4-FFF2-40B4-BE49-F238E27FC236}">
                  <a16:creationId xmlns:a16="http://schemas.microsoft.com/office/drawing/2014/main" id="{6777D1E0-1F6E-364B-88F7-5AD2B528EDF4}"/>
                </a:ext>
              </a:extLst>
            </p:cNvPr>
            <p:cNvSpPr>
              <a:spLocks noChangeArrowheads="1"/>
            </p:cNvSpPr>
            <p:nvPr/>
          </p:nvSpPr>
          <p:spPr bwMode="auto">
            <a:xfrm>
              <a:off x="4284663" y="2492375"/>
              <a:ext cx="1398587" cy="1258888"/>
            </a:xfrm>
            <a:prstGeom prst="rect">
              <a:avLst/>
            </a:prstGeom>
            <a:solidFill>
              <a:srgbClr val="0000FF"/>
            </a:solidFill>
            <a:ln w="9525">
              <a:solidFill>
                <a:srgbClr val="A4FBF9"/>
              </a:solidFill>
              <a:miter lim="800000"/>
              <a:headEnd/>
              <a:tailEnd/>
            </a:ln>
            <a:effectLst>
              <a:outerShdw blurRad="40000" dist="23000" dir="5400000" rotWithShape="0">
                <a:srgbClr val="808080">
                  <a:alpha val="34999"/>
                </a:srgbClr>
              </a:outerShdw>
            </a:effectLst>
          </p:spPr>
          <p:txBody>
            <a:bodyPr/>
            <a:lstStyle/>
            <a:p>
              <a:pPr>
                <a:defRPr/>
              </a:pPr>
              <a:r>
                <a:rPr lang="en-GB" sz="1600" dirty="0">
                  <a:solidFill>
                    <a:srgbClr val="FFFFFF"/>
                  </a:solidFill>
                  <a:latin typeface="+mn-lt"/>
                  <a:ea typeface="+mn-ea"/>
                </a:rPr>
                <a:t>Empirical:</a:t>
              </a:r>
            </a:p>
            <a:p>
              <a:pPr>
                <a:defRPr/>
              </a:pPr>
              <a:r>
                <a:rPr lang="en-GB" sz="1600" dirty="0">
                  <a:solidFill>
                    <a:srgbClr val="FFFFFF"/>
                  </a:solidFill>
                  <a:latin typeface="+mn-lt"/>
                  <a:ea typeface="+mn-ea"/>
                </a:rPr>
                <a:t>Measure</a:t>
              </a:r>
              <a:r>
                <a:rPr lang="en-GB" sz="1600" dirty="0">
                  <a:solidFill>
                    <a:schemeClr val="lt1"/>
                  </a:solidFill>
                  <a:latin typeface="+mn-lt"/>
                  <a:ea typeface="+mn-ea"/>
                </a:rPr>
                <a:t>.</a:t>
              </a:r>
            </a:p>
          </p:txBody>
        </p:sp>
        <p:sp>
          <p:nvSpPr>
            <p:cNvPr id="11" name="Tekstvak 11">
              <a:extLst>
                <a:ext uri="{FF2B5EF4-FFF2-40B4-BE49-F238E27FC236}">
                  <a16:creationId xmlns:a16="http://schemas.microsoft.com/office/drawing/2014/main" id="{4CABB8E9-8602-8941-ABFB-776B9A378DA5}"/>
                </a:ext>
              </a:extLst>
            </p:cNvPr>
            <p:cNvSpPr txBox="1">
              <a:spLocks noChangeArrowheads="1"/>
            </p:cNvSpPr>
            <p:nvPr/>
          </p:nvSpPr>
          <p:spPr bwMode="auto">
            <a:xfrm>
              <a:off x="2374900" y="1974850"/>
              <a:ext cx="357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0000"/>
                <a:buFont typeface="Zapf Dingbats" pitchFamily="123" charset="2"/>
                <a:buChar char="n"/>
                <a:defRPr sz="28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60000"/>
                <a:buFont typeface="Zapf Dingbats" pitchFamily="123" charset="2"/>
                <a:buChar char="n"/>
                <a:defRPr sz="26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0000"/>
                <a:buFont typeface="Zapf Dingbats" pitchFamily="123" charset="2"/>
                <a:buChar char="n"/>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SzPct val="60000"/>
                <a:buFont typeface="Zapf Dingbats" pitchFamily="123" charset="2"/>
                <a:buChar char="n"/>
                <a:defRPr sz="22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NL" sz="1400">
                  <a:solidFill>
                    <a:schemeClr val="tx1"/>
                  </a:solidFill>
                </a:rPr>
                <a:t>TQM: epistemic fluency</a:t>
              </a:r>
            </a:p>
          </p:txBody>
        </p:sp>
        <p:sp>
          <p:nvSpPr>
            <p:cNvPr id="12" name="Tekstvak 14">
              <a:extLst>
                <a:ext uri="{FF2B5EF4-FFF2-40B4-BE49-F238E27FC236}">
                  <a16:creationId xmlns:a16="http://schemas.microsoft.com/office/drawing/2014/main" id="{38548E0A-7789-C441-B184-CA8C7C45573F}"/>
                </a:ext>
              </a:extLst>
            </p:cNvPr>
            <p:cNvSpPr txBox="1">
              <a:spLocks noChangeArrowheads="1"/>
            </p:cNvSpPr>
            <p:nvPr/>
          </p:nvSpPr>
          <p:spPr bwMode="auto">
            <a:xfrm>
              <a:off x="5962650" y="3538538"/>
              <a:ext cx="1881188"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0000"/>
                <a:buFont typeface="Zapf Dingbats" pitchFamily="123" charset="2"/>
                <a:buChar char="n"/>
                <a:defRPr sz="28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60000"/>
                <a:buFont typeface="Zapf Dingbats" pitchFamily="123" charset="2"/>
                <a:buChar char="n"/>
                <a:defRPr sz="26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0000"/>
                <a:buFont typeface="Zapf Dingbats" pitchFamily="123" charset="2"/>
                <a:buChar char="n"/>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SzPct val="60000"/>
                <a:buFont typeface="Zapf Dingbats" pitchFamily="123" charset="2"/>
                <a:buChar char="n"/>
                <a:defRPr sz="22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NL" sz="2000">
                  <a:solidFill>
                    <a:schemeClr val="tx1"/>
                  </a:solidFill>
                </a:rPr>
                <a:t>Order</a:t>
              </a:r>
            </a:p>
          </p:txBody>
        </p:sp>
        <p:sp>
          <p:nvSpPr>
            <p:cNvPr id="13" name="Tekstvak 15">
              <a:extLst>
                <a:ext uri="{FF2B5EF4-FFF2-40B4-BE49-F238E27FC236}">
                  <a16:creationId xmlns:a16="http://schemas.microsoft.com/office/drawing/2014/main" id="{B13719A7-7AF7-AE47-9280-A140656D81E6}"/>
                </a:ext>
              </a:extLst>
            </p:cNvPr>
            <p:cNvSpPr txBox="1">
              <a:spLocks noChangeArrowheads="1"/>
            </p:cNvSpPr>
            <p:nvPr/>
          </p:nvSpPr>
          <p:spPr bwMode="auto">
            <a:xfrm>
              <a:off x="971550" y="3549650"/>
              <a:ext cx="1366838"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0000"/>
                <a:buFont typeface="Zapf Dingbats" pitchFamily="123" charset="2"/>
                <a:buChar char="n"/>
                <a:defRPr sz="28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60000"/>
                <a:buFont typeface="Zapf Dingbats" pitchFamily="123" charset="2"/>
                <a:buChar char="n"/>
                <a:defRPr sz="26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0000"/>
                <a:buFont typeface="Zapf Dingbats" pitchFamily="123" charset="2"/>
                <a:buChar char="n"/>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SzPct val="60000"/>
                <a:buFont typeface="Zapf Dingbats" pitchFamily="123" charset="2"/>
                <a:buChar char="n"/>
                <a:defRPr sz="22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60000"/>
                <a:buFont typeface="Zapf Dingbats" pitchFamily="123" charset="2"/>
                <a:buChar char="n"/>
                <a:defRPr sz="2000">
                  <a:solidFill>
                    <a:srgbClr val="000000"/>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NL" sz="2000">
                  <a:solidFill>
                    <a:schemeClr val="tx1"/>
                  </a:solidFill>
                </a:rPr>
                <a:t>Un-order</a:t>
              </a:r>
            </a:p>
          </p:txBody>
        </p:sp>
      </p:grpSp>
    </p:spTree>
    <p:extLst>
      <p:ext uri="{BB962C8B-B14F-4D97-AF65-F5344CB8AC3E}">
        <p14:creationId xmlns:p14="http://schemas.microsoft.com/office/powerpoint/2010/main" val="345659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4263"/>
            <a:ext cx="6172200" cy="584775"/>
          </a:xfrm>
        </p:spPr>
        <p:txBody>
          <a:bodyPr/>
          <a:lstStyle/>
          <a:p>
            <a:r>
              <a:rPr lang="nl-NL" dirty="0"/>
              <a:t>The </a:t>
            </a:r>
            <a:r>
              <a:rPr lang="nl-NL" dirty="0" err="1"/>
              <a:t>four</a:t>
            </a:r>
            <a:r>
              <a:rPr lang="nl-NL" dirty="0"/>
              <a:t> </a:t>
            </a:r>
            <a:r>
              <a:rPr lang="nl-NL" dirty="0" err="1"/>
              <a:t>quality</a:t>
            </a:r>
            <a:r>
              <a:rPr lang="nl-NL" dirty="0"/>
              <a:t> </a:t>
            </a:r>
            <a:r>
              <a:rPr lang="nl-NL" dirty="0" err="1"/>
              <a:t>paradigms</a:t>
            </a:r>
            <a:endParaRPr lang="nl-NL" dirty="0"/>
          </a:p>
        </p:txBody>
      </p:sp>
      <p:graphicFrame>
        <p:nvGraphicFramePr>
          <p:cNvPr id="10" name="Table 9">
            <a:extLst>
              <a:ext uri="{FF2B5EF4-FFF2-40B4-BE49-F238E27FC236}">
                <a16:creationId xmlns:a16="http://schemas.microsoft.com/office/drawing/2014/main" id="{C59A9D30-7893-6E44-AB2D-F07F107A1C1D}"/>
              </a:ext>
            </a:extLst>
          </p:cNvPr>
          <p:cNvGraphicFramePr>
            <a:graphicFrameLocks noGrp="1"/>
          </p:cNvGraphicFramePr>
          <p:nvPr>
            <p:extLst>
              <p:ext uri="{D42A27DB-BD31-4B8C-83A1-F6EECF244321}">
                <p14:modId xmlns:p14="http://schemas.microsoft.com/office/powerpoint/2010/main" val="1618810358"/>
              </p:ext>
            </p:extLst>
          </p:nvPr>
        </p:nvGraphicFramePr>
        <p:xfrm>
          <a:off x="278650" y="1412776"/>
          <a:ext cx="8586700" cy="5415553"/>
        </p:xfrm>
        <a:graphic>
          <a:graphicData uri="http://schemas.openxmlformats.org/drawingml/2006/table">
            <a:tbl>
              <a:tblPr firstRow="1" firstCol="1" bandRow="1">
                <a:tableStyleId>{5C22544A-7EE6-4342-B048-85BDC9FD1C3A}</a:tableStyleId>
              </a:tblPr>
              <a:tblGrid>
                <a:gridCol w="1513202">
                  <a:extLst>
                    <a:ext uri="{9D8B030D-6E8A-4147-A177-3AD203B41FA5}">
                      <a16:colId xmlns:a16="http://schemas.microsoft.com/office/drawing/2014/main" val="4211939149"/>
                    </a:ext>
                  </a:extLst>
                </a:gridCol>
                <a:gridCol w="7073498">
                  <a:extLst>
                    <a:ext uri="{9D8B030D-6E8A-4147-A177-3AD203B41FA5}">
                      <a16:colId xmlns:a16="http://schemas.microsoft.com/office/drawing/2014/main" val="4188076768"/>
                    </a:ext>
                  </a:extLst>
                </a:gridCol>
              </a:tblGrid>
              <a:tr h="178923">
                <a:tc>
                  <a:txBody>
                    <a:bodyPr/>
                    <a:lstStyle/>
                    <a:p>
                      <a:pPr>
                        <a:spcAft>
                          <a:spcPts val="0"/>
                        </a:spcAft>
                      </a:pPr>
                      <a:r>
                        <a:rPr lang="en-US" sz="1200">
                          <a:effectLst/>
                        </a:rPr>
                        <a:t>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Characteristics</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563849708"/>
                  </a:ext>
                </a:extLst>
              </a:tr>
              <a:tr h="245211">
                <a:tc>
                  <a:txBody>
                    <a:bodyPr/>
                    <a:lstStyle/>
                    <a:p>
                      <a:pPr>
                        <a:spcAft>
                          <a:spcPts val="0"/>
                        </a:spcAft>
                      </a:pPr>
                      <a:r>
                        <a:rPr lang="en-US" sz="1200">
                          <a:effectLst/>
                        </a:rPr>
                        <a:t>Philosophy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689046985"/>
                  </a:ext>
                </a:extLst>
              </a:tr>
              <a:tr h="357847">
                <a:tc>
                  <a:txBody>
                    <a:bodyPr/>
                    <a:lstStyle/>
                    <a:p>
                      <a:pPr>
                        <a:spcAft>
                          <a:spcPts val="0"/>
                        </a:spcAft>
                      </a:pPr>
                      <a:r>
                        <a:rPr lang="en-US" sz="1200">
                          <a:effectLst/>
                        </a:rPr>
                        <a:t>   Empirical</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dirty="0">
                          <a:effectLst/>
                        </a:rPr>
                        <a:t>Positivism (knowledge is information derived from sensory experience and interpreted through reason and logic)</a:t>
                      </a:r>
                      <a:endParaRPr lang="en-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1773928525"/>
                  </a:ext>
                </a:extLst>
              </a:tr>
              <a:tr h="339149">
                <a:tc>
                  <a:txBody>
                    <a:bodyPr/>
                    <a:lstStyle/>
                    <a:p>
                      <a:pPr>
                        <a:spcAft>
                          <a:spcPts val="0"/>
                        </a:spcAft>
                      </a:pPr>
                      <a:r>
                        <a:rPr lang="en-US" sz="1200">
                          <a:effectLst/>
                        </a:rPr>
                        <a:t>   Reference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Constructivism/ Interpretivism (knowledge is made of facts that are socially constructed)</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2671572283"/>
                  </a:ext>
                </a:extLst>
              </a:tr>
              <a:tr h="357847">
                <a:tc>
                  <a:txBody>
                    <a:bodyPr/>
                    <a:lstStyle/>
                    <a:p>
                      <a:pPr>
                        <a:spcAft>
                          <a:spcPts val="0"/>
                        </a:spcAft>
                      </a:pPr>
                      <a:r>
                        <a:rPr lang="en-US" sz="1200">
                          <a:effectLst/>
                        </a:rPr>
                        <a:t>   Reflective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Reflectivism and critical theory (knowledge has value to someone or something and therefore cannot be seen as being neutral)</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480864143"/>
                  </a:ext>
                </a:extLst>
              </a:tr>
              <a:tr h="357847">
                <a:tc>
                  <a:txBody>
                    <a:bodyPr/>
                    <a:lstStyle/>
                    <a:p>
                      <a:pPr>
                        <a:spcAft>
                          <a:spcPts val="0"/>
                        </a:spcAft>
                      </a:pPr>
                      <a:r>
                        <a:rPr lang="en-US" sz="1200">
                          <a:effectLst/>
                        </a:rPr>
                        <a:t>   Emergence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Pragmatism (knowledge is a tool for action and as such, it should be evaluated according to whether it serves our desired interests)</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856614888"/>
                  </a:ext>
                </a:extLst>
              </a:tr>
              <a:tr h="178923">
                <a:tc>
                  <a:txBody>
                    <a:bodyPr/>
                    <a:lstStyle/>
                    <a:p>
                      <a:pPr>
                        <a:spcAft>
                          <a:spcPts val="0"/>
                        </a:spcAft>
                      </a:pPr>
                      <a:r>
                        <a:rPr lang="en-US" sz="1200">
                          <a:effectLst/>
                        </a:rPr>
                        <a:t>Aim</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637411775"/>
                  </a:ext>
                </a:extLst>
              </a:tr>
              <a:tr h="178923">
                <a:tc>
                  <a:txBody>
                    <a:bodyPr/>
                    <a:lstStyle/>
                    <a:p>
                      <a:pPr>
                        <a:spcAft>
                          <a:spcPts val="0"/>
                        </a:spcAft>
                      </a:pPr>
                      <a:r>
                        <a:rPr lang="en-US" sz="1200">
                          <a:effectLst/>
                        </a:rPr>
                        <a:t>   Empirical</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Explanation, prediction and control</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4012440302"/>
                  </a:ext>
                </a:extLst>
              </a:tr>
              <a:tr h="178923">
                <a:tc>
                  <a:txBody>
                    <a:bodyPr/>
                    <a:lstStyle/>
                    <a:p>
                      <a:pPr>
                        <a:spcAft>
                          <a:spcPts val="0"/>
                        </a:spcAft>
                      </a:pPr>
                      <a:r>
                        <a:rPr lang="en-US" sz="1200">
                          <a:effectLst/>
                        </a:rPr>
                        <a:t>   Reference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Understanding and reconstruction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2067256149"/>
                  </a:ext>
                </a:extLst>
              </a:tr>
              <a:tr h="178923">
                <a:tc>
                  <a:txBody>
                    <a:bodyPr/>
                    <a:lstStyle/>
                    <a:p>
                      <a:pPr>
                        <a:spcAft>
                          <a:spcPts val="0"/>
                        </a:spcAft>
                      </a:pPr>
                      <a:r>
                        <a:rPr lang="en-US" sz="1200">
                          <a:effectLst/>
                        </a:rPr>
                        <a:t>   Reflective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Critique and transformation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1696791755"/>
                  </a:ext>
                </a:extLst>
              </a:tr>
              <a:tr h="339026">
                <a:tc>
                  <a:txBody>
                    <a:bodyPr/>
                    <a:lstStyle/>
                    <a:p>
                      <a:pPr>
                        <a:spcAft>
                          <a:spcPts val="0"/>
                        </a:spcAft>
                      </a:pPr>
                      <a:r>
                        <a:rPr lang="en-US" sz="1200">
                          <a:effectLst/>
                        </a:rPr>
                        <a:t>   Emergence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Interaction and co-creation</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1875318652"/>
                  </a:ext>
                </a:extLst>
              </a:tr>
              <a:tr h="178923">
                <a:tc>
                  <a:txBody>
                    <a:bodyPr/>
                    <a:lstStyle/>
                    <a:p>
                      <a:pPr>
                        <a:spcAft>
                          <a:spcPts val="0"/>
                        </a:spcAft>
                      </a:pPr>
                      <a:r>
                        <a:rPr lang="en-US" sz="1200">
                          <a:effectLst/>
                        </a:rPr>
                        <a:t>Methods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490376048"/>
                  </a:ext>
                </a:extLst>
              </a:tr>
              <a:tr h="357847">
                <a:tc>
                  <a:txBody>
                    <a:bodyPr/>
                    <a:lstStyle/>
                    <a:p>
                      <a:pPr>
                        <a:spcAft>
                          <a:spcPts val="0"/>
                        </a:spcAft>
                      </a:pPr>
                      <a:r>
                        <a:rPr lang="en-US" sz="1200">
                          <a:effectLst/>
                        </a:rPr>
                        <a:t>   Empirical</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Use of verifiable evidence to arrive at research outcomes.</a:t>
                      </a:r>
                      <a:endParaRPr lang="en-NL" sz="1200">
                        <a:effectLst/>
                      </a:endParaRPr>
                    </a:p>
                    <a:p>
                      <a:pPr>
                        <a:spcAft>
                          <a:spcPts val="0"/>
                        </a:spcAft>
                      </a:pPr>
                      <a:r>
                        <a:rPr lang="en-US" sz="1200">
                          <a:effectLst/>
                        </a:rPr>
                        <a:t>Evidence is obtained through observation of scientific data collection.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499984440"/>
                  </a:ext>
                </a:extLst>
              </a:tr>
              <a:tr h="339149">
                <a:tc>
                  <a:txBody>
                    <a:bodyPr/>
                    <a:lstStyle/>
                    <a:p>
                      <a:pPr>
                        <a:spcAft>
                          <a:spcPts val="0"/>
                        </a:spcAft>
                      </a:pPr>
                      <a:r>
                        <a:rPr lang="en-US" sz="1200">
                          <a:effectLst/>
                        </a:rPr>
                        <a:t>   Reference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Quantitative and qualitative methods are used to explore how reality is perceived</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926564541"/>
                  </a:ext>
                </a:extLst>
              </a:tr>
              <a:tr h="339149">
                <a:tc>
                  <a:txBody>
                    <a:bodyPr/>
                    <a:lstStyle/>
                    <a:p>
                      <a:pPr>
                        <a:spcAft>
                          <a:spcPts val="0"/>
                        </a:spcAft>
                      </a:pPr>
                      <a:r>
                        <a:rPr lang="en-US" sz="1200">
                          <a:effectLst/>
                        </a:rPr>
                        <a:t>   Reflective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Reflections, viewpoints, perspectives of professionals show differences in perceptions</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1608429030"/>
                  </a:ext>
                </a:extLst>
              </a:tr>
              <a:tr h="339149">
                <a:tc>
                  <a:txBody>
                    <a:bodyPr/>
                    <a:lstStyle/>
                    <a:p>
                      <a:pPr>
                        <a:spcAft>
                          <a:spcPts val="0"/>
                        </a:spcAft>
                      </a:pPr>
                      <a:r>
                        <a:rPr lang="en-US" sz="1200">
                          <a:effectLst/>
                        </a:rPr>
                        <a:t>   Emergence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Realist evaluations, dialogue among all stakeholders and participatory research</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236025244"/>
                  </a:ext>
                </a:extLst>
              </a:tr>
              <a:tr h="178923">
                <a:tc>
                  <a:txBody>
                    <a:bodyPr/>
                    <a:lstStyle/>
                    <a:p>
                      <a:pPr>
                        <a:spcAft>
                          <a:spcPts val="0"/>
                        </a:spcAft>
                      </a:pPr>
                      <a:r>
                        <a:rPr lang="en-US" sz="1200">
                          <a:effectLst/>
                        </a:rPr>
                        <a:t>Values</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nl-NL" sz="1200">
                          <a:effectLst/>
                        </a:rPr>
                        <a:t>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171535171"/>
                  </a:ext>
                </a:extLst>
              </a:tr>
              <a:tr h="178923">
                <a:tc>
                  <a:txBody>
                    <a:bodyPr/>
                    <a:lstStyle/>
                    <a:p>
                      <a:pPr>
                        <a:spcAft>
                          <a:spcPts val="0"/>
                        </a:spcAft>
                      </a:pPr>
                      <a:r>
                        <a:rPr lang="nl-NL" sz="1200">
                          <a:effectLst/>
                        </a:rPr>
                        <a:t>   </a:t>
                      </a:r>
                      <a:r>
                        <a:rPr lang="en-US" sz="1200">
                          <a:effectLst/>
                        </a:rPr>
                        <a:t>Empirical</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Accountability and accuracy</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1132644925"/>
                  </a:ext>
                </a:extLst>
              </a:tr>
              <a:tr h="178923">
                <a:tc>
                  <a:txBody>
                    <a:bodyPr/>
                    <a:lstStyle/>
                    <a:p>
                      <a:pPr>
                        <a:spcAft>
                          <a:spcPts val="0"/>
                        </a:spcAft>
                      </a:pPr>
                      <a:r>
                        <a:rPr lang="en-US" sz="1200">
                          <a:effectLst/>
                        </a:rPr>
                        <a:t>   Reference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Success and improvement</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2811005684"/>
                  </a:ext>
                </a:extLst>
              </a:tr>
              <a:tr h="178923">
                <a:tc>
                  <a:txBody>
                    <a:bodyPr/>
                    <a:lstStyle/>
                    <a:p>
                      <a:pPr>
                        <a:spcAft>
                          <a:spcPts val="0"/>
                        </a:spcAft>
                      </a:pPr>
                      <a:r>
                        <a:rPr lang="en-US" sz="1200">
                          <a:effectLst/>
                        </a:rPr>
                        <a:t>   Reflective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a:effectLst/>
                        </a:rPr>
                        <a:t>Professionalism and wisdom </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740419239"/>
                  </a:ext>
                </a:extLst>
              </a:tr>
              <a:tr h="178923">
                <a:tc>
                  <a:txBody>
                    <a:bodyPr/>
                    <a:lstStyle/>
                    <a:p>
                      <a:pPr>
                        <a:spcAft>
                          <a:spcPts val="0"/>
                        </a:spcAft>
                      </a:pPr>
                      <a:r>
                        <a:rPr lang="en-US" sz="1200">
                          <a:effectLst/>
                        </a:rPr>
                        <a:t>   Emergence</a:t>
                      </a:r>
                      <a:endParaRPr lang="en-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tc>
                  <a:txBody>
                    <a:bodyPr/>
                    <a:lstStyle/>
                    <a:p>
                      <a:pPr>
                        <a:spcAft>
                          <a:spcPts val="0"/>
                        </a:spcAft>
                      </a:pPr>
                      <a:r>
                        <a:rPr lang="en-US" sz="1200" dirty="0">
                          <a:effectLst/>
                        </a:rPr>
                        <a:t>Flexibility and willingness to change</a:t>
                      </a:r>
                      <a:endParaRPr lang="en-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02" marR="34302" marT="0" marB="0"/>
                </a:tc>
                <a:extLst>
                  <a:ext uri="{0D108BD9-81ED-4DB2-BD59-A6C34878D82A}">
                    <a16:rowId xmlns:a16="http://schemas.microsoft.com/office/drawing/2014/main" val="3525203903"/>
                  </a:ext>
                </a:extLst>
              </a:tr>
            </a:tbl>
          </a:graphicData>
        </a:graphic>
      </p:graphicFrame>
    </p:spTree>
    <p:extLst>
      <p:ext uri="{BB962C8B-B14F-4D97-AF65-F5344CB8AC3E}">
        <p14:creationId xmlns:p14="http://schemas.microsoft.com/office/powerpoint/2010/main" val="314958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6B6C-8BBA-AF41-966B-E3DB6D307FCE}"/>
              </a:ext>
            </a:extLst>
          </p:cNvPr>
          <p:cNvSpPr>
            <a:spLocks noGrp="1"/>
          </p:cNvSpPr>
          <p:nvPr>
            <p:ph type="title"/>
          </p:nvPr>
        </p:nvSpPr>
        <p:spPr>
          <a:xfrm>
            <a:off x="838200" y="604263"/>
            <a:ext cx="6172200" cy="584775"/>
          </a:xfrm>
        </p:spPr>
        <p:txBody>
          <a:bodyPr/>
          <a:lstStyle/>
          <a:p>
            <a:r>
              <a:rPr lang="en-NL" dirty="0"/>
              <a:t>Paradigms in contexts</a:t>
            </a:r>
          </a:p>
        </p:txBody>
      </p:sp>
      <p:pic>
        <p:nvPicPr>
          <p:cNvPr id="5" name="Content Placeholder 4" descr="A picture containing bubble chart&#10;&#10;Description automatically generated">
            <a:extLst>
              <a:ext uri="{FF2B5EF4-FFF2-40B4-BE49-F238E27FC236}">
                <a16:creationId xmlns:a16="http://schemas.microsoft.com/office/drawing/2014/main" id="{D0234A67-7418-464D-874C-43DBB0DB8C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700808"/>
            <a:ext cx="6936561" cy="4176464"/>
          </a:xfrm>
        </p:spPr>
      </p:pic>
    </p:spTree>
    <p:extLst>
      <p:ext uri="{BB962C8B-B14F-4D97-AF65-F5344CB8AC3E}">
        <p14:creationId xmlns:p14="http://schemas.microsoft.com/office/powerpoint/2010/main" val="308848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61A4-CC20-FF47-A42D-4B745A88F912}"/>
              </a:ext>
            </a:extLst>
          </p:cNvPr>
          <p:cNvSpPr>
            <a:spLocks noGrp="1"/>
          </p:cNvSpPr>
          <p:nvPr>
            <p:ph type="title"/>
          </p:nvPr>
        </p:nvSpPr>
        <p:spPr>
          <a:xfrm>
            <a:off x="838200" y="604263"/>
            <a:ext cx="6172200" cy="584775"/>
          </a:xfrm>
        </p:spPr>
        <p:txBody>
          <a:bodyPr/>
          <a:lstStyle/>
          <a:p>
            <a:r>
              <a:rPr lang="en-NL" dirty="0"/>
              <a:t>Paradigms in IJIC</a:t>
            </a:r>
          </a:p>
        </p:txBody>
      </p:sp>
      <p:pic>
        <p:nvPicPr>
          <p:cNvPr id="4" name="Picture 3" descr="Chart, pie chart&#10;&#10;Description automatically generated">
            <a:extLst>
              <a:ext uri="{FF2B5EF4-FFF2-40B4-BE49-F238E27FC236}">
                <a16:creationId xmlns:a16="http://schemas.microsoft.com/office/drawing/2014/main" id="{46870F89-1B56-C74F-9BA3-DBB4CD36D9CE}"/>
              </a:ext>
            </a:extLst>
          </p:cNvPr>
          <p:cNvPicPr/>
          <p:nvPr/>
        </p:nvPicPr>
        <p:blipFill>
          <a:blip r:embed="rId2">
            <a:extLst>
              <a:ext uri="{28A0092B-C50C-407E-A947-70E740481C1C}">
                <a14:useLocalDpi xmlns:a14="http://schemas.microsoft.com/office/drawing/2010/main" val="0"/>
              </a:ext>
            </a:extLst>
          </a:blip>
          <a:stretch>
            <a:fillRect/>
          </a:stretch>
        </p:blipFill>
        <p:spPr>
          <a:xfrm>
            <a:off x="1187624" y="1916832"/>
            <a:ext cx="6172199" cy="3888432"/>
          </a:xfrm>
          <a:prstGeom prst="rect">
            <a:avLst/>
          </a:prstGeom>
        </p:spPr>
      </p:pic>
    </p:spTree>
    <p:extLst>
      <p:ext uri="{BB962C8B-B14F-4D97-AF65-F5344CB8AC3E}">
        <p14:creationId xmlns:p14="http://schemas.microsoft.com/office/powerpoint/2010/main" val="11985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A04C-BB4A-0740-96E2-B933C59237D2}"/>
              </a:ext>
            </a:extLst>
          </p:cNvPr>
          <p:cNvSpPr>
            <a:spLocks noGrp="1"/>
          </p:cNvSpPr>
          <p:nvPr>
            <p:ph type="title"/>
          </p:nvPr>
        </p:nvSpPr>
        <p:spPr>
          <a:xfrm>
            <a:off x="838200" y="604263"/>
            <a:ext cx="6172200" cy="584775"/>
          </a:xfrm>
        </p:spPr>
        <p:txBody>
          <a:bodyPr/>
          <a:lstStyle/>
          <a:p>
            <a:r>
              <a:rPr lang="en-NL" dirty="0"/>
              <a:t>Results</a:t>
            </a:r>
          </a:p>
        </p:txBody>
      </p:sp>
      <p:sp>
        <p:nvSpPr>
          <p:cNvPr id="3" name="Content Placeholder 2">
            <a:extLst>
              <a:ext uri="{FF2B5EF4-FFF2-40B4-BE49-F238E27FC236}">
                <a16:creationId xmlns:a16="http://schemas.microsoft.com/office/drawing/2014/main" id="{BF0475B7-257A-FA49-8DC3-4E7DDBD10C3B}"/>
              </a:ext>
            </a:extLst>
          </p:cNvPr>
          <p:cNvSpPr>
            <a:spLocks noGrp="1"/>
          </p:cNvSpPr>
          <p:nvPr>
            <p:ph idx="1"/>
          </p:nvPr>
        </p:nvSpPr>
        <p:spPr>
          <a:xfrm>
            <a:off x="762000" y="1762125"/>
            <a:ext cx="7881938" cy="2677656"/>
          </a:xfrm>
        </p:spPr>
        <p:txBody>
          <a:bodyPr/>
          <a:lstStyle/>
          <a:p>
            <a:r>
              <a:rPr lang="en-US" dirty="0"/>
              <a:t>The empirical and reference paradigm are dominant, while the integrated care practice might (also) require emergence and reflexivity, since these fit best in times of disorder and far-from-equilibrium situations, in uncertainty and complexity. </a:t>
            </a:r>
            <a:endParaRPr lang="en-NL" dirty="0"/>
          </a:p>
        </p:txBody>
      </p:sp>
    </p:spTree>
    <p:extLst>
      <p:ext uri="{BB962C8B-B14F-4D97-AF65-F5344CB8AC3E}">
        <p14:creationId xmlns:p14="http://schemas.microsoft.com/office/powerpoint/2010/main" val="41254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4263"/>
            <a:ext cx="6172200" cy="584775"/>
          </a:xfrm>
        </p:spPr>
        <p:txBody>
          <a:bodyPr/>
          <a:lstStyle/>
          <a:p>
            <a:r>
              <a:rPr lang="nl-NL" dirty="0" err="1"/>
              <a:t>Results</a:t>
            </a:r>
            <a:endParaRPr lang="nl-NL" dirty="0"/>
          </a:p>
        </p:txBody>
      </p:sp>
      <p:sp>
        <p:nvSpPr>
          <p:cNvPr id="3" name="Tijdelijke aanduiding voor inhoud 2"/>
          <p:cNvSpPr>
            <a:spLocks noGrp="1"/>
          </p:cNvSpPr>
          <p:nvPr>
            <p:ph idx="1"/>
          </p:nvPr>
        </p:nvSpPr>
        <p:spPr>
          <a:xfrm>
            <a:off x="631031" y="1052736"/>
            <a:ext cx="7881938" cy="5016758"/>
          </a:xfrm>
        </p:spPr>
        <p:txBody>
          <a:bodyPr/>
          <a:lstStyle/>
          <a:p>
            <a:pPr marL="0" indent="0">
              <a:buNone/>
            </a:pPr>
            <a:endParaRPr lang="en-US" dirty="0"/>
          </a:p>
          <a:p>
            <a:r>
              <a:rPr lang="en-US" dirty="0"/>
              <a:t>The integrated care movement needs reflective questioning of values, background assumptions and normative orientations .</a:t>
            </a:r>
          </a:p>
          <a:p>
            <a:endParaRPr lang="en-US" sz="2400" dirty="0"/>
          </a:p>
          <a:p>
            <a:r>
              <a:rPr lang="en-US" dirty="0"/>
              <a:t>West (2000) defines team reflexivity as “the extent to which group members overtly reflect on, and communicate about the group’s objectives, strategies (decision making) and processes (communication) and adapt these to current or anticipated circumstances” </a:t>
            </a:r>
            <a:endParaRPr lang="nl-NL" sz="2400" dirty="0"/>
          </a:p>
        </p:txBody>
      </p:sp>
    </p:spTree>
    <p:extLst>
      <p:ext uri="{BB962C8B-B14F-4D97-AF65-F5344CB8AC3E}">
        <p14:creationId xmlns:p14="http://schemas.microsoft.com/office/powerpoint/2010/main" val="219900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4263"/>
            <a:ext cx="6172200" cy="584775"/>
          </a:xfrm>
        </p:spPr>
        <p:txBody>
          <a:bodyPr/>
          <a:lstStyle/>
          <a:p>
            <a:r>
              <a:rPr lang="nl-NL" dirty="0" err="1"/>
              <a:t>Conclusion</a:t>
            </a:r>
            <a:endParaRPr lang="nl-NL" dirty="0"/>
          </a:p>
        </p:txBody>
      </p:sp>
      <p:sp>
        <p:nvSpPr>
          <p:cNvPr id="3" name="Tijdelijke aanduiding voor inhoud 2"/>
          <p:cNvSpPr>
            <a:spLocks noGrp="1"/>
          </p:cNvSpPr>
          <p:nvPr>
            <p:ph idx="1"/>
          </p:nvPr>
        </p:nvSpPr>
        <p:spPr>
          <a:xfrm>
            <a:off x="762000" y="1762125"/>
            <a:ext cx="7881938" cy="3108543"/>
          </a:xfrm>
        </p:spPr>
        <p:txBody>
          <a:bodyPr/>
          <a:lstStyle/>
          <a:p>
            <a:r>
              <a:rPr lang="en-US" dirty="0"/>
              <a:t>The current challenge for integrated care is not about preventing the chaos to occur by planning, checking and making the right choices for adjustment. It is about perceiving, embracing the uncertainties and the chaos and seek for synergy with other organizations and people by reflexivity.</a:t>
            </a:r>
            <a:r>
              <a:rPr lang="en-NL" dirty="0"/>
              <a:t> </a:t>
            </a:r>
            <a:endParaRPr lang="nl-NL" dirty="0"/>
          </a:p>
        </p:txBody>
      </p:sp>
    </p:spTree>
    <p:extLst>
      <p:ext uri="{BB962C8B-B14F-4D97-AF65-F5344CB8AC3E}">
        <p14:creationId xmlns:p14="http://schemas.microsoft.com/office/powerpoint/2010/main" val="3870279945"/>
      </p:ext>
    </p:extLst>
  </p:cSld>
  <p:clrMapOvr>
    <a:masterClrMapping/>
  </p:clrMapOvr>
</p:sld>
</file>

<file path=ppt/theme/theme1.xml><?xml version="1.0" encoding="utf-8"?>
<a:theme xmlns:a="http://schemas.openxmlformats.org/drawingml/2006/main" name="HUPPT[1]">
  <a:themeElements>
    <a:clrScheme name="">
      <a:dk1>
        <a:srgbClr val="000000"/>
      </a:dk1>
      <a:lt1>
        <a:srgbClr val="00ADCD"/>
      </a:lt1>
      <a:dk2>
        <a:srgbClr val="000000"/>
      </a:dk2>
      <a:lt2>
        <a:srgbClr val="005A6F"/>
      </a:lt2>
      <a:accent1>
        <a:srgbClr val="AAFFFD"/>
      </a:accent1>
      <a:accent2>
        <a:srgbClr val="FF1E00"/>
      </a:accent2>
      <a:accent3>
        <a:srgbClr val="AAD3E3"/>
      </a:accent3>
      <a:accent4>
        <a:srgbClr val="000000"/>
      </a:accent4>
      <a:accent5>
        <a:srgbClr val="D2FFFE"/>
      </a:accent5>
      <a:accent6>
        <a:srgbClr val="E71A00"/>
      </a:accent6>
      <a:hlink>
        <a:srgbClr val="380060"/>
      </a:hlink>
      <a:folHlink>
        <a:srgbClr val="FFFFFF"/>
      </a:folHlink>
    </a:clrScheme>
    <a:fontScheme name="HUPPT[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HUPPT[1] 1">
        <a:dk1>
          <a:srgbClr val="000000"/>
        </a:dk1>
        <a:lt1>
          <a:srgbClr val="FFFFFF"/>
        </a:lt1>
        <a:dk2>
          <a:srgbClr val="00ADCD"/>
        </a:dk2>
        <a:lt2>
          <a:srgbClr val="FFFFFF"/>
        </a:lt2>
        <a:accent1>
          <a:srgbClr val="FF1E00"/>
        </a:accent1>
        <a:accent2>
          <a:srgbClr val="6D6FC7"/>
        </a:accent2>
        <a:accent3>
          <a:srgbClr val="AAD3E3"/>
        </a:accent3>
        <a:accent4>
          <a:srgbClr val="DADADA"/>
        </a:accent4>
        <a:accent5>
          <a:srgbClr val="FFABAA"/>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UPPT[1] 2">
        <a:dk1>
          <a:srgbClr val="000000"/>
        </a:dk1>
        <a:lt1>
          <a:srgbClr val="00ADCD"/>
        </a:lt1>
        <a:dk2>
          <a:srgbClr val="000000"/>
        </a:dk2>
        <a:lt2>
          <a:srgbClr val="000000"/>
        </a:lt2>
        <a:accent1>
          <a:srgbClr val="FF1E00"/>
        </a:accent1>
        <a:accent2>
          <a:srgbClr val="6D6FC7"/>
        </a:accent2>
        <a:accent3>
          <a:srgbClr val="AAD3E3"/>
        </a:accent3>
        <a:accent4>
          <a:srgbClr val="000000"/>
        </a:accent4>
        <a:accent5>
          <a:srgbClr val="FFABAA"/>
        </a:accent5>
        <a:accent6>
          <a:srgbClr val="6264B4"/>
        </a:accent6>
        <a:hlink>
          <a:srgbClr val="FD8300"/>
        </a:hlink>
        <a:folHlink>
          <a:srgbClr val="78BB17"/>
        </a:folHlink>
      </a:clrScheme>
      <a:clrMap bg1="lt1" tx1="dk1" bg2="lt2" tx2="dk2" accent1="accent1" accent2="accent2" accent3="accent3" accent4="accent4" accent5="accent5" accent6="accent6" hlink="hlink" folHlink="folHlink"/>
    </a:extraClrScheme>
    <a:extraClrScheme>
      <a:clrScheme name="HUPPT[1] 3">
        <a:dk1>
          <a:srgbClr val="FFFFFF"/>
        </a:dk1>
        <a:lt1>
          <a:srgbClr val="FFFFFF"/>
        </a:lt1>
        <a:dk2>
          <a:srgbClr val="000000"/>
        </a:dk2>
        <a:lt2>
          <a:srgbClr val="000000"/>
        </a:lt2>
        <a:accent1>
          <a:srgbClr val="FF1E00"/>
        </a:accent1>
        <a:accent2>
          <a:srgbClr val="6D6FC7"/>
        </a:accent2>
        <a:accent3>
          <a:srgbClr val="FFFFFF"/>
        </a:accent3>
        <a:accent4>
          <a:srgbClr val="DADADA"/>
        </a:accent4>
        <a:accent5>
          <a:srgbClr val="FFABAA"/>
        </a:accent5>
        <a:accent6>
          <a:srgbClr val="6264B4"/>
        </a:accent6>
        <a:hlink>
          <a:srgbClr val="FD8300"/>
        </a:hlink>
        <a:folHlink>
          <a:srgbClr val="78BB17"/>
        </a:folHlink>
      </a:clrScheme>
      <a:clrMap bg1="lt1" tx1="dk1" bg2="lt2" tx2="dk2" accent1="accent1" accent2="accent2" accent3="accent3" accent4="accent4" accent5="accent5" accent6="accent6" hlink="hlink" folHlink="folHlink"/>
    </a:extraClrScheme>
    <a:extraClrScheme>
      <a:clrScheme name="HUPPT[1] 4">
        <a:dk1>
          <a:srgbClr val="000000"/>
        </a:dk1>
        <a:lt1>
          <a:srgbClr val="FFFFFF"/>
        </a:lt1>
        <a:dk2>
          <a:srgbClr val="000000"/>
        </a:dk2>
        <a:lt2>
          <a:srgbClr val="005A6F"/>
        </a:lt2>
        <a:accent1>
          <a:srgbClr val="FF1E00"/>
        </a:accent1>
        <a:accent2>
          <a:srgbClr val="005A6F"/>
        </a:accent2>
        <a:accent3>
          <a:srgbClr val="FFFFFF"/>
        </a:accent3>
        <a:accent4>
          <a:srgbClr val="000000"/>
        </a:accent4>
        <a:accent5>
          <a:srgbClr val="FFABAA"/>
        </a:accent5>
        <a:accent6>
          <a:srgbClr val="005164"/>
        </a:accent6>
        <a:hlink>
          <a:srgbClr val="FF1E00"/>
        </a:hlink>
        <a:folHlink>
          <a:srgbClr val="005A6F"/>
        </a:folHlink>
      </a:clrScheme>
      <a:clrMap bg1="lt1" tx1="dk1" bg2="lt2" tx2="dk2" accent1="accent1" accent2="accent2" accent3="accent3" accent4="accent4" accent5="accent5" accent6="accent6" hlink="hlink" folHlink="folHlink"/>
    </a:extraClrScheme>
    <a:extraClrScheme>
      <a:clrScheme name="HUPPT[1] 5">
        <a:dk1>
          <a:srgbClr val="000000"/>
        </a:dk1>
        <a:lt1>
          <a:srgbClr val="00ADCD"/>
        </a:lt1>
        <a:dk2>
          <a:srgbClr val="000000"/>
        </a:dk2>
        <a:lt2>
          <a:srgbClr val="005A6F"/>
        </a:lt2>
        <a:accent1>
          <a:srgbClr val="92DDFD"/>
        </a:accent1>
        <a:accent2>
          <a:srgbClr val="FF007E"/>
        </a:accent2>
        <a:accent3>
          <a:srgbClr val="AAD3E3"/>
        </a:accent3>
        <a:accent4>
          <a:srgbClr val="000000"/>
        </a:accent4>
        <a:accent5>
          <a:srgbClr val="C7EBFE"/>
        </a:accent5>
        <a:accent6>
          <a:srgbClr val="E70072"/>
        </a:accent6>
        <a:hlink>
          <a:srgbClr val="FFBD00"/>
        </a:hlink>
        <a:folHlink>
          <a:srgbClr val="005A6F"/>
        </a:folHlink>
      </a:clrScheme>
      <a:clrMap bg1="lt1" tx1="dk1" bg2="lt2" tx2="dk2" accent1="accent1" accent2="accent2" accent3="accent3" accent4="accent4" accent5="accent5" accent6="accent6" hlink="hlink" folHlink="folHlink"/>
    </a:extraClrScheme>
    <a:extraClrScheme>
      <a:clrScheme name="HUPPT[1] 6">
        <a:dk1>
          <a:srgbClr val="000000"/>
        </a:dk1>
        <a:lt1>
          <a:srgbClr val="00ADCD"/>
        </a:lt1>
        <a:dk2>
          <a:srgbClr val="000000"/>
        </a:dk2>
        <a:lt2>
          <a:srgbClr val="005A6F"/>
        </a:lt2>
        <a:accent1>
          <a:srgbClr val="AAD5DB"/>
        </a:accent1>
        <a:accent2>
          <a:srgbClr val="FF1E00"/>
        </a:accent2>
        <a:accent3>
          <a:srgbClr val="AAD3E3"/>
        </a:accent3>
        <a:accent4>
          <a:srgbClr val="000000"/>
        </a:accent4>
        <a:accent5>
          <a:srgbClr val="D2E7EA"/>
        </a:accent5>
        <a:accent6>
          <a:srgbClr val="E71A00"/>
        </a:accent6>
        <a:hlink>
          <a:srgbClr val="38006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HUPPT[1]</Template>
  <TotalTime>686</TotalTime>
  <Words>926</Words>
  <Application>Microsoft Macintosh PowerPoint</Application>
  <PresentationFormat>On-screen Show (4:3)</PresentationFormat>
  <Paragraphs>113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Times New Roman</vt:lpstr>
      <vt:lpstr>Wingdings</vt:lpstr>
      <vt:lpstr>Zapf Dingbats</vt:lpstr>
      <vt:lpstr>HUPPT[1]</vt:lpstr>
      <vt:lpstr>Workshop - Removing the roadblocks on the way to Integrated Care: a perspective workshop on reflexivity.   A Personalised Integrated Care Approach</vt:lpstr>
      <vt:lpstr>Aim</vt:lpstr>
      <vt:lpstr>The four quality paradigms</vt:lpstr>
      <vt:lpstr>The four quality paradigms</vt:lpstr>
      <vt:lpstr>Paradigms in contexts</vt:lpstr>
      <vt:lpstr>Paradigms in IJIC</vt:lpstr>
      <vt:lpstr>Results</vt:lpstr>
      <vt:lpstr>Results</vt:lpstr>
      <vt:lpstr>Conclusion</vt:lpstr>
      <vt:lpstr>Reflexivity workshop (2021)</vt:lpstr>
      <vt:lpstr>References</vt:lpstr>
      <vt:lpstr>Reflexivity workshop (2021)</vt:lpstr>
    </vt:vector>
  </TitlesOfParts>
  <Company>Hogeschool van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 powerpoint-presentatie</dc:title>
  <dc:creator>hest</dc:creator>
  <cp:lastModifiedBy>Everard Everard</cp:lastModifiedBy>
  <cp:revision>67</cp:revision>
  <cp:lastPrinted>2005-06-13T08:01:16Z</cp:lastPrinted>
  <dcterms:created xsi:type="dcterms:W3CDTF">2005-09-27T12:14:31Z</dcterms:created>
  <dcterms:modified xsi:type="dcterms:W3CDTF">2021-05-10T14:09:07Z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